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rels" ContentType="application/vnd.openxmlformats-package.relationships+xml"/>
  <Default Extension="tif" ContentType="image/tif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7" r:id="rId2"/>
    <p:sldId id="285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86" r:id="rId15"/>
    <p:sldId id="287" r:id="rId16"/>
    <p:sldId id="271" r:id="rId17"/>
    <p:sldId id="272" r:id="rId18"/>
    <p:sldId id="273" r:id="rId19"/>
    <p:sldId id="274" r:id="rId20"/>
    <p:sldId id="275" r:id="rId21"/>
    <p:sldId id="288" r:id="rId22"/>
    <p:sldId id="289" r:id="rId23"/>
    <p:sldId id="276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F6203"/>
    <a:srgbClr val="023D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-16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D246F-052B-A744-B078-8BAE794B51B2}" type="datetimeFigureOut">
              <a:rPr lang="en-US" smtClean="0"/>
              <a:t>2015/01/11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39C7CF-E2DF-6B46-B6EB-CE6F0C580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806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facility.unavco.org</a:t>
            </a:r>
            <a:r>
              <a:rPr lang="en-US" dirty="0" smtClean="0"/>
              <a:t>/kb/questions/202/Tech2000+GNSS+Antenna+Mast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9C7CF-E2DF-6B46-B6EB-CE6F0C58090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2346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91" name="Shape 9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/>
              <a:t>Made especially difficult by the head-high grass!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C6986-2620-4F48-84B7-0F592A6E4BB7}" type="datetimeFigureOut">
              <a:rPr lang="en-US" smtClean="0"/>
              <a:t>2015/01/11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934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C6986-2620-4F48-84B7-0F592A6E4BB7}" type="datetimeFigureOut">
              <a:rPr lang="en-US" smtClean="0"/>
              <a:t>2015/01/11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165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C6986-2620-4F48-84B7-0F592A6E4BB7}" type="datetimeFigureOut">
              <a:rPr lang="en-US" smtClean="0"/>
              <a:t>2015/01/11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7659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xfrm>
            <a:off x="892969" y="2089547"/>
            <a:ext cx="7358063" cy="2678906"/>
          </a:xfrm>
          <a:prstGeom prst="rect">
            <a:avLst/>
          </a:prstGeom>
        </p:spPr>
        <p:txBody>
          <a:bodyPr/>
          <a:lstStyle>
            <a:lvl1pPr marL="0" marR="0" defTabSz="410751">
              <a:defRPr sz="5900"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/>
            </a:pPr>
            <a:r>
              <a:rPr sz="5900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1721350401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C6986-2620-4F48-84B7-0F592A6E4BB7}" type="datetimeFigureOut">
              <a:rPr lang="en-US" smtClean="0"/>
              <a:t>2015/01/11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928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C6986-2620-4F48-84B7-0F592A6E4BB7}" type="datetimeFigureOut">
              <a:rPr lang="en-US" smtClean="0"/>
              <a:t>2015/01/11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348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C6986-2620-4F48-84B7-0F592A6E4BB7}" type="datetimeFigureOut">
              <a:rPr lang="en-US" smtClean="0"/>
              <a:t>2015/01/11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069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C6986-2620-4F48-84B7-0F592A6E4BB7}" type="datetimeFigureOut">
              <a:rPr lang="en-US" smtClean="0"/>
              <a:t>2015/01/11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586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C6986-2620-4F48-84B7-0F592A6E4BB7}" type="datetimeFigureOut">
              <a:rPr lang="en-US" smtClean="0"/>
              <a:t>2015/01/11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72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C6986-2620-4F48-84B7-0F592A6E4BB7}" type="datetimeFigureOut">
              <a:rPr lang="en-US" smtClean="0"/>
              <a:t>2015/01/11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078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C6986-2620-4F48-84B7-0F592A6E4BB7}" type="datetimeFigureOut">
              <a:rPr lang="en-US" smtClean="0"/>
              <a:t>2015/01/11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775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C6986-2620-4F48-84B7-0F592A6E4BB7}" type="datetimeFigureOut">
              <a:rPr lang="en-US" smtClean="0"/>
              <a:t>2015/01/11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416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3C6986-2620-4F48-84B7-0F592A6E4BB7}" type="datetimeFigureOut">
              <a:rPr lang="en-US" smtClean="0"/>
              <a:t>2015/01/11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320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4" Type="http://schemas.openxmlformats.org/officeDocument/2006/relationships/image" Target="../media/image3.tif"/><Relationship Id="rId5" Type="http://schemas.openxmlformats.org/officeDocument/2006/relationships/image" Target="../media/image4.png"/><Relationship Id="rId6" Type="http://schemas.openxmlformats.org/officeDocument/2006/relationships/image" Target="../media/image5.gif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image" Target="../media/image19.jpeg"/><Relationship Id="rId7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png"/><Relationship Id="rId3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GPS measurements in </a:t>
            </a:r>
            <a:r>
              <a:rPr lang="en-US" smtClean="0"/>
              <a:t>the field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1371600" y="3886199"/>
            <a:ext cx="6400800" cy="2409217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             M. Floyd                             K. </a:t>
            </a:r>
            <a:r>
              <a:rPr lang="en-US" dirty="0" err="1" smtClean="0"/>
              <a:t>Palamartchouk</a:t>
            </a:r>
            <a:endParaRPr lang="en-US" dirty="0" smtClean="0"/>
          </a:p>
          <a:p>
            <a:pPr algn="l"/>
            <a:r>
              <a:rPr lang="en-US" sz="2400" i="1" dirty="0" smtClean="0"/>
              <a:t>Massachusetts Institute of Technology              Newcastle University</a:t>
            </a:r>
          </a:p>
          <a:p>
            <a:endParaRPr lang="en-US" sz="2400" dirty="0" smtClean="0"/>
          </a:p>
          <a:p>
            <a:r>
              <a:rPr lang="en-US" dirty="0" smtClean="0"/>
              <a:t>GAMIT-GLOBK course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University of Bristol, UK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12–16 January 2015</a:t>
            </a:r>
          </a:p>
          <a:p>
            <a:endParaRPr lang="en-US" dirty="0"/>
          </a:p>
          <a:p>
            <a:r>
              <a:rPr lang="en-US" sz="2100" dirty="0" smtClean="0"/>
              <a:t>Material from R. King, T. Herring, M. Floyd (MIT) and S. </a:t>
            </a:r>
            <a:r>
              <a:rPr lang="en-US" sz="2100" dirty="0" err="1" smtClean="0"/>
              <a:t>McClusky</a:t>
            </a:r>
            <a:r>
              <a:rPr lang="en-US" sz="2100" dirty="0" smtClean="0"/>
              <a:t> (now ANU)</a:t>
            </a:r>
            <a:endParaRPr lang="en-US" sz="2100" dirty="0"/>
          </a:p>
        </p:txBody>
      </p:sp>
      <p:pic>
        <p:nvPicPr>
          <p:cNvPr id="10" name="Picture 9" descr="bga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359" y="130032"/>
            <a:ext cx="1155932" cy="558987"/>
          </a:xfrm>
          <a:prstGeom prst="rect">
            <a:avLst/>
          </a:prstGeom>
        </p:spPr>
      </p:pic>
      <p:pic>
        <p:nvPicPr>
          <p:cNvPr id="14" name="Picture 13" descr="logo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442" y="127537"/>
            <a:ext cx="665355" cy="604868"/>
          </a:xfrm>
          <a:prstGeom prst="rect">
            <a:avLst/>
          </a:prstGeom>
        </p:spPr>
      </p:pic>
      <p:pic>
        <p:nvPicPr>
          <p:cNvPr id="17" name="Picture 16" descr="logo-small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649" y="185527"/>
            <a:ext cx="1364702" cy="395663"/>
          </a:xfrm>
          <a:prstGeom prst="rect">
            <a:avLst/>
          </a:prstGeom>
        </p:spPr>
      </p:pic>
      <p:pic>
        <p:nvPicPr>
          <p:cNvPr id="18" name="Picture 17" descr="MIT-logo-with-spelling-web-red-gray-design1-larg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0" y="182761"/>
            <a:ext cx="1599993" cy="362429"/>
          </a:xfrm>
          <a:prstGeom prst="rect">
            <a:avLst/>
          </a:prstGeom>
        </p:spPr>
      </p:pic>
      <p:pic>
        <p:nvPicPr>
          <p:cNvPr id="19" name="Picture 18" descr="comet-logo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828" y="127537"/>
            <a:ext cx="1553259" cy="540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5623" y="185190"/>
            <a:ext cx="1217118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401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754"/>
                </a:solidFill>
              </a:defRPr>
            </a:lvl1pPr>
          </a:lstStyle>
          <a:p>
            <a:pPr lvl="0"/>
            <a:r>
              <a:rPr lang="en-US" dirty="0" smtClean="0">
                <a:solidFill>
                  <a:srgbClr val="000000"/>
                </a:solidFill>
              </a:rPr>
              <a:t>Setup errors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0" name="Shape 100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2400" dirty="0" smtClean="0"/>
              <a:t>Episodic survey setups can mean that measurements are not centered perfectly over a mark or the antenna height not measured accurately</a:t>
            </a:r>
          </a:p>
          <a:p>
            <a:pPr lvl="0"/>
            <a:r>
              <a:rPr lang="en-US" sz="2400" dirty="0" smtClean="0"/>
              <a:t>These measurements tend to exhibit an independent and random nature</a:t>
            </a:r>
            <a:endParaRPr lang="en-US" sz="2400" dirty="0"/>
          </a:p>
        </p:txBody>
      </p:sp>
      <p:pic>
        <p:nvPicPr>
          <p:cNvPr id="13" name="2010_1026_122940AA.jpeg"/>
          <p:cNvPicPr>
            <a:picLocks noGrp="1"/>
          </p:cNvPicPr>
          <p:nvPr>
            <p:ph sz="half" idx="2"/>
          </p:nvPr>
        </p:nvPicPr>
        <p:blipFill>
          <a:blip r:embed="rId2">
            <a:extLst/>
          </a:blip>
          <a:srcRect l="16538" r="16538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648200" y="5818386"/>
            <a:ext cx="1933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Photograph by M. Floyd</a:t>
            </a:r>
            <a:endParaRPr lang="en-US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8333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754"/>
                </a:solidFill>
              </a:defRPr>
            </a:lvl1pPr>
          </a:lstStyle>
          <a:p>
            <a:pPr lvl="0"/>
            <a:r>
              <a:rPr lang="en-US" smtClean="0">
                <a:solidFill>
                  <a:srgbClr val="000000"/>
                </a:solidFill>
              </a:rPr>
              <a:t>Archive errors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08" name="Shape 108"/>
          <p:cNvSpPr/>
          <p:nvPr/>
        </p:nvSpPr>
        <p:spPr>
          <a:xfrm>
            <a:off x="629745" y="2513707"/>
            <a:ext cx="5223868" cy="1821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defTabSz="410751">
              <a:defRPr sz="1800"/>
            </a:pPr>
            <a:r>
              <a:rPr sz="800" dirty="0">
                <a:latin typeface="Courier"/>
                <a:ea typeface="Courier"/>
                <a:cs typeface="Courier"/>
                <a:sym typeface="Courier"/>
              </a:rPr>
              <a:t>     2.10           OBSERVATION DATA    G (GPS)             RINEX VERSION / TYPE</a:t>
            </a:r>
          </a:p>
          <a:p>
            <a:pPr defTabSz="410751">
              <a:defRPr sz="1800"/>
            </a:pPr>
            <a:r>
              <a:rPr sz="800" dirty="0">
                <a:latin typeface="Courier"/>
                <a:ea typeface="Courier"/>
                <a:cs typeface="Courier"/>
                <a:sym typeface="Courier"/>
              </a:rPr>
              <a:t>teqc  2006Jul20     UNAVCO Archive Ops  20060725 16:48:29UTCPGM / RUN BY / DATE</a:t>
            </a:r>
          </a:p>
          <a:p>
            <a:pPr defTabSz="410751">
              <a:defRPr sz="1800"/>
            </a:pPr>
            <a:r>
              <a:rPr sz="800" dirty="0">
                <a:latin typeface="Courier"/>
                <a:ea typeface="Courier"/>
                <a:cs typeface="Courier"/>
                <a:sym typeface="Courier"/>
              </a:rPr>
              <a:t>Solaris 5.9|UltraSparc IIi|cc -xarch=v9 SC5.5|=+-|*Sparc    COMMENT</a:t>
            </a:r>
          </a:p>
          <a:p>
            <a:pPr defTabSz="410751">
              <a:defRPr sz="1800"/>
            </a:pPr>
            <a:r>
              <a:rPr sz="800" dirty="0">
                <a:latin typeface="Courier"/>
                <a:ea typeface="Courier"/>
                <a:cs typeface="Courier"/>
                <a:sym typeface="Courier"/>
              </a:rPr>
              <a:t>BIT 2 OF LLI FLAGS DATA COLLECTED UNDER A/S CONDITION       COMMENT</a:t>
            </a:r>
          </a:p>
          <a:p>
            <a:pPr defTabSz="410751">
              <a:defRPr sz="1800"/>
            </a:pPr>
            <a:r>
              <a:rPr sz="800" dirty="0">
                <a:latin typeface="Courier"/>
                <a:ea typeface="Courier"/>
                <a:cs typeface="Courier"/>
                <a:sym typeface="Courier"/>
              </a:rPr>
              <a:t>U626                                                        MARKER NAME</a:t>
            </a:r>
          </a:p>
          <a:p>
            <a:pPr defTabSz="410751">
              <a:defRPr sz="1800"/>
            </a:pPr>
            <a:r>
              <a:rPr sz="800" dirty="0">
                <a:latin typeface="Courier"/>
                <a:ea typeface="Courier"/>
                <a:cs typeface="Courier"/>
                <a:sym typeface="Courier"/>
              </a:rPr>
              <a:t>U626                                                        MARKER NUMBER</a:t>
            </a:r>
          </a:p>
          <a:p>
            <a:pPr defTabSz="410751">
              <a:defRPr sz="1800"/>
            </a:pPr>
            <a:r>
              <a:rPr sz="800" dirty="0">
                <a:latin typeface="Courier"/>
                <a:ea typeface="Courier"/>
                <a:cs typeface="Courier"/>
                <a:sym typeface="Courier"/>
              </a:rPr>
              <a:t>UNKNOWN             Stanford University                     OBSERVER / AGENCY</a:t>
            </a:r>
          </a:p>
          <a:p>
            <a:pPr defTabSz="410751">
              <a:defRPr sz="1800"/>
            </a:pPr>
            <a:r>
              <a:rPr sz="800" dirty="0">
                <a:latin typeface="Courier"/>
                <a:ea typeface="Courier"/>
                <a:cs typeface="Courier"/>
                <a:sym typeface="Courier"/>
              </a:rPr>
              <a:t>3414A05687          TRIMBLE 4000SSE     NP 5.71 / SP 1.26   REC # / TYPE / VERS</a:t>
            </a:r>
          </a:p>
          <a:p>
            <a:pPr defTabSz="410751">
              <a:defRPr sz="1800"/>
            </a:pPr>
            <a:r>
              <a:rPr sz="800" dirty="0">
                <a:latin typeface="Courier"/>
                <a:ea typeface="Courier"/>
                <a:cs typeface="Courier"/>
                <a:sym typeface="Courier"/>
              </a:rPr>
              <a:t>3015A00136          TRM14532.00                             ANT # / TYPE</a:t>
            </a:r>
          </a:p>
          <a:p>
            <a:pPr defTabSz="410751">
              <a:defRPr sz="1800"/>
            </a:pPr>
            <a:r>
              <a:rPr sz="800" dirty="0">
                <a:latin typeface="Courier"/>
                <a:ea typeface="Courier"/>
                <a:cs typeface="Courier"/>
                <a:sym typeface="Courier"/>
              </a:rPr>
              <a:t> -2683218.3014 -4185018.7102  3983204.9361                  APPROX POSITION XYZ</a:t>
            </a:r>
          </a:p>
          <a:p>
            <a:pPr defTabSz="410751">
              <a:defRPr sz="1800"/>
            </a:pPr>
            <a:r>
              <a:rPr sz="800" dirty="0">
                <a:latin typeface="Courier"/>
                <a:ea typeface="Courier"/>
                <a:cs typeface="Courier"/>
                <a:sym typeface="Courier"/>
              </a:rPr>
              <a:t>        1.4755        0.0000        0.0000                  ANTENNA: DELTA H/E/N</a:t>
            </a:r>
          </a:p>
          <a:p>
            <a:pPr defTabSz="410751">
              <a:defRPr sz="1800"/>
            </a:pPr>
            <a:r>
              <a:rPr sz="800" dirty="0">
                <a:latin typeface="Courier"/>
                <a:ea typeface="Courier"/>
                <a:cs typeface="Courier"/>
                <a:sym typeface="Courier"/>
              </a:rPr>
              <a:t>     1     1                                                WAVELENGTH FACT L1/2</a:t>
            </a:r>
          </a:p>
          <a:p>
            <a:pPr defTabSz="410751">
              <a:defRPr sz="1800"/>
            </a:pPr>
            <a:r>
              <a:rPr sz="800" dirty="0">
                <a:latin typeface="Courier"/>
                <a:ea typeface="Courier"/>
                <a:cs typeface="Courier"/>
                <a:sym typeface="Courier"/>
              </a:rPr>
              <a:t>     5    L1    L2    C1    P1    P2                        # / TYPES OF OBSERV</a:t>
            </a:r>
          </a:p>
          <a:p>
            <a:pPr defTabSz="410751">
              <a:defRPr sz="1800"/>
            </a:pPr>
            <a:r>
              <a:rPr sz="800" dirty="0">
                <a:latin typeface="Courier"/>
                <a:ea typeface="Courier"/>
                <a:cs typeface="Courier"/>
                <a:sym typeface="Courier"/>
              </a:rPr>
              <a:t>    30.0000                                                 INTERVAL</a:t>
            </a:r>
          </a:p>
        </p:txBody>
      </p:sp>
      <p:sp>
        <p:nvSpPr>
          <p:cNvPr id="109" name="Shape 109"/>
          <p:cNvSpPr/>
          <p:nvPr/>
        </p:nvSpPr>
        <p:spPr>
          <a:xfrm>
            <a:off x="1022717" y="3735870"/>
            <a:ext cx="616148" cy="2321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FF2600"/>
            </a:solidFill>
            <a:miter lim="400000"/>
          </a:ln>
        </p:spPr>
        <p:txBody>
          <a:bodyPr lIns="0" tIns="0" rIns="0" bIns="0" anchor="ctr"/>
          <a:lstStyle/>
          <a:p>
            <a:pPr algn="ctr" defTabSz="410751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  <a:endParaRPr/>
          </a:p>
        </p:txBody>
      </p:sp>
      <p:sp>
        <p:nvSpPr>
          <p:cNvPr id="110" name="Shape 110"/>
          <p:cNvSpPr/>
          <p:nvPr/>
        </p:nvSpPr>
        <p:spPr>
          <a:xfrm>
            <a:off x="628956" y="4686429"/>
            <a:ext cx="5223867" cy="1057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defTabSz="410751">
              <a:defRPr sz="1800"/>
            </a:pPr>
            <a:r>
              <a:rPr sz="800">
                <a:latin typeface="Courier"/>
                <a:ea typeface="Courier"/>
                <a:cs typeface="Courier"/>
                <a:sym typeface="Courier"/>
              </a:rPr>
              <a:t>  1994     9    28    16     7   30.0000000     GPS         TIME OF FIRST OBS</a:t>
            </a:r>
          </a:p>
          <a:p>
            <a:pPr defTabSz="410751">
              <a:defRPr sz="1800"/>
            </a:pPr>
            <a:r>
              <a:rPr sz="800">
                <a:latin typeface="Courier"/>
                <a:ea typeface="Courier"/>
                <a:cs typeface="Courier"/>
                <a:sym typeface="Courier"/>
              </a:rPr>
              <a:t>                                                            END OF HEADER</a:t>
            </a:r>
          </a:p>
          <a:p>
            <a:pPr defTabSz="410751">
              <a:defRPr sz="1800"/>
            </a:pPr>
            <a:r>
              <a:rPr sz="800">
                <a:latin typeface="Courier"/>
                <a:ea typeface="Courier"/>
                <a:cs typeface="Courier"/>
                <a:sym typeface="Courier"/>
              </a:rPr>
              <a:t> 94  9 28 16  7 30.0000000  0  5G 5G 6G17G20G24</a:t>
            </a:r>
          </a:p>
          <a:p>
            <a:pPr defTabSz="410751">
              <a:defRPr sz="1800"/>
            </a:pPr>
            <a:r>
              <a:rPr sz="800">
                <a:latin typeface="Courier"/>
                <a:ea typeface="Courier"/>
                <a:cs typeface="Courier"/>
                <a:sym typeface="Courier"/>
              </a:rPr>
              <a:t>   2437477.48856   1792564.39355  22428902.4774                   22428904.8324</a:t>
            </a:r>
          </a:p>
          <a:p>
            <a:pPr defTabSz="410751">
              <a:defRPr sz="1800"/>
            </a:pPr>
            <a:r>
              <a:rPr sz="800">
                <a:latin typeface="Courier"/>
                <a:ea typeface="Courier"/>
                <a:cs typeface="Courier"/>
                <a:sym typeface="Courier"/>
              </a:rPr>
              <a:t>   -548226.77657   -402556.82256  20834866.1484                   20834867.2274</a:t>
            </a:r>
          </a:p>
          <a:p>
            <a:pPr defTabSz="410751">
              <a:defRPr sz="1800"/>
            </a:pPr>
            <a:r>
              <a:rPr sz="800">
                <a:latin typeface="Courier"/>
                <a:ea typeface="Courier"/>
                <a:cs typeface="Courier"/>
                <a:sym typeface="Courier"/>
              </a:rPr>
              <a:t>   -567509.56556   -371824.37155  22860949.9614                   22860952.7034</a:t>
            </a:r>
          </a:p>
          <a:p>
            <a:pPr defTabSz="410751">
              <a:defRPr sz="1800"/>
            </a:pPr>
            <a:r>
              <a:rPr sz="800">
                <a:latin typeface="Courier"/>
                <a:ea typeface="Courier"/>
                <a:cs typeface="Courier"/>
                <a:sym typeface="Courier"/>
              </a:rPr>
              <a:t>   1203057.74657    883752.12057  20612879.2734                   20612882.3204</a:t>
            </a:r>
          </a:p>
          <a:p>
            <a:pPr defTabSz="410751">
              <a:defRPr sz="1800"/>
            </a:pPr>
            <a:r>
              <a:rPr sz="800">
                <a:latin typeface="Courier"/>
                <a:ea typeface="Courier"/>
                <a:cs typeface="Courier"/>
                <a:sym typeface="Courier"/>
              </a:rPr>
              <a:t>    793138.12755    501650.82355  22928979.6334                   22928982.6914</a:t>
            </a:r>
          </a:p>
        </p:txBody>
      </p:sp>
      <p:pic>
        <p:nvPicPr>
          <p:cNvPr id="111" name="L_U626_2710_0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77383" y="1417638"/>
            <a:ext cx="4116587" cy="5326639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</p:spPr>
      </p:pic>
      <p:sp>
        <p:nvSpPr>
          <p:cNvPr id="112" name="Shape 112"/>
          <p:cNvSpPr/>
          <p:nvPr/>
        </p:nvSpPr>
        <p:spPr>
          <a:xfrm>
            <a:off x="7474149" y="3529588"/>
            <a:ext cx="1143001" cy="607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ln w="25400">
            <a:solidFill>
              <a:srgbClr val="FF2600"/>
            </a:solidFill>
            <a:miter lim="400000"/>
          </a:ln>
        </p:spPr>
        <p:txBody>
          <a:bodyPr lIns="0" tIns="0" rIns="0" bIns="0" anchor="ctr"/>
          <a:lstStyle/>
          <a:p>
            <a:pPr algn="ctr" defTabSz="410751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44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animBg="1" advAuto="0"/>
      <p:bldP spid="109" grpId="0" animBg="1" advAuto="0"/>
      <p:bldP spid="110" grpId="0" animBg="1" advAuto="0"/>
      <p:bldP spid="111" grpId="0" animBg="1" advAuto="0"/>
      <p:bldP spid="112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/>
          </p:cNvSpPr>
          <p:nvPr>
            <p:ph type="ctrTitle"/>
          </p:nvPr>
        </p:nvSpPr>
        <p:spPr/>
        <p:txBody>
          <a:bodyPr/>
          <a:lstStyle>
            <a:lvl1pPr>
              <a:defRPr>
                <a:solidFill>
                  <a:srgbClr val="007754"/>
                </a:solidFill>
              </a:defRPr>
            </a:lvl1pPr>
          </a:lstStyle>
          <a:p>
            <a:pPr lvl="0"/>
            <a:r>
              <a:rPr lang="en-US" dirty="0" smtClean="0">
                <a:solidFill>
                  <a:srgbClr val="000000"/>
                </a:solidFill>
              </a:rPr>
              <a:t>Monument error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83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754"/>
                </a:solidFill>
              </a:defRPr>
            </a:lvl1pPr>
          </a:lstStyle>
          <a:p>
            <a:pPr lvl="0"/>
            <a:r>
              <a:rPr lang="en-US" dirty="0" smtClean="0">
                <a:solidFill>
                  <a:srgbClr val="000000"/>
                </a:solidFill>
              </a:rPr>
              <a:t>Survey marks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27" name="2010_1005_145051AA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76527" y="1314185"/>
            <a:ext cx="3476625" cy="26074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8" name="2010_1005_145323AA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90776" y="1355603"/>
            <a:ext cx="1928813" cy="1446609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Shape 129"/>
          <p:cNvSpPr/>
          <p:nvPr/>
        </p:nvSpPr>
        <p:spPr>
          <a:xfrm>
            <a:off x="5334710" y="3418119"/>
            <a:ext cx="2513643" cy="533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 algn="ctr" defTabSz="584200">
              <a:defRPr sz="42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Concrete pillars</a:t>
            </a:r>
          </a:p>
        </p:txBody>
      </p:sp>
      <p:pic>
        <p:nvPicPr>
          <p:cNvPr id="130" name="2010_1004_145030AA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80207" y="1315300"/>
            <a:ext cx="3473648" cy="26052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1" name="Shape 131"/>
          <p:cNvSpPr/>
          <p:nvPr/>
        </p:nvSpPr>
        <p:spPr>
          <a:xfrm>
            <a:off x="1727373" y="3400259"/>
            <a:ext cx="1773318" cy="533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 algn="ctr" defTabSz="584200">
              <a:defRPr sz="42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Cast plates</a:t>
            </a:r>
          </a:p>
        </p:txBody>
      </p:sp>
      <p:pic>
        <p:nvPicPr>
          <p:cNvPr id="132" name="2010_1003_124620AA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80207" y="4075927"/>
            <a:ext cx="3476625" cy="26074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3" name="Shape 133"/>
          <p:cNvSpPr/>
          <p:nvPr/>
        </p:nvSpPr>
        <p:spPr>
          <a:xfrm>
            <a:off x="1680252" y="6162001"/>
            <a:ext cx="1875134" cy="533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 algn="ctr" defTabSz="584200">
              <a:defRPr sz="4200">
                <a:solidFill>
                  <a:srgbClr val="007754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Driven rods</a:t>
            </a:r>
          </a:p>
        </p:txBody>
      </p:sp>
      <p:pic>
        <p:nvPicPr>
          <p:cNvPr id="134" name="2010_1027_093232AA.jp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770574" y="4075927"/>
            <a:ext cx="3476625" cy="26074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5" name="2010_1026_170654AA.jp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844738" y="2645531"/>
            <a:ext cx="3476625" cy="26074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6" name="Shape 136"/>
          <p:cNvSpPr/>
          <p:nvPr/>
        </p:nvSpPr>
        <p:spPr>
          <a:xfrm>
            <a:off x="3021678" y="4714092"/>
            <a:ext cx="3121347" cy="461665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584200">
              <a:defRPr sz="42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Glued punched coin</a:t>
            </a:r>
          </a:p>
        </p:txBody>
      </p:sp>
      <p:sp>
        <p:nvSpPr>
          <p:cNvPr id="137" name="Shape 137"/>
          <p:cNvSpPr/>
          <p:nvPr/>
        </p:nvSpPr>
        <p:spPr>
          <a:xfrm>
            <a:off x="5751084" y="6162001"/>
            <a:ext cx="1680895" cy="533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 algn="ctr" defTabSz="584200">
              <a:defRPr sz="42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Drilled pin</a:t>
            </a:r>
          </a:p>
        </p:txBody>
      </p:sp>
    </p:spTree>
    <p:extLst>
      <p:ext uri="{BB962C8B-B14F-4D97-AF65-F5344CB8AC3E}">
        <p14:creationId xmlns:p14="http://schemas.microsoft.com/office/powerpoint/2010/main" val="323509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 advAuto="0"/>
      <p:bldP spid="128" grpId="0" animBg="1" advAuto="0"/>
      <p:bldP spid="129" grpId="0" animBg="1" advAuto="0"/>
      <p:bldP spid="130" grpId="0" animBg="1" advAuto="0"/>
      <p:bldP spid="131" grpId="0" animBg="1" advAuto="0"/>
      <p:bldP spid="132" grpId="0" animBg="1" advAuto="0"/>
      <p:bldP spid="133" grpId="0" animBg="1" advAuto="0"/>
      <p:bldP spid="134" grpId="0" animBg="1" advAuto="0"/>
      <p:bldP spid="135" grpId="0" animBg="1" advAuto="0"/>
      <p:bldP spid="136" grpId="0" animBg="1" advAuto="0"/>
      <p:bldP spid="137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Monuments for tectonics (best)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Drilled monuments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mtClean="0"/>
              <a:t>Attached to solid bedrock</a:t>
            </a:r>
          </a:p>
          <a:p>
            <a:r>
              <a:rPr lang="en-US" smtClean="0"/>
              <a:t>Very stable</a:t>
            </a:r>
          </a:p>
          <a:p>
            <a:r>
              <a:rPr lang="en-US" smtClean="0"/>
              <a:t>Must be secured somehow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mtClean="0"/>
              <a:t>Shallow rod in bedrock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smtClean="0"/>
              <a:t>Attached to solid bedrock</a:t>
            </a:r>
          </a:p>
          <a:p>
            <a:r>
              <a:rPr lang="en-US" smtClean="0"/>
              <a:t>Cheap and easy to install</a:t>
            </a:r>
          </a:p>
          <a:p>
            <a:r>
              <a:rPr lang="en-US" smtClean="0"/>
              <a:t>Must be secured somehow</a:t>
            </a:r>
            <a:endParaRPr lang="en-US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946" y="3824909"/>
            <a:ext cx="4134442" cy="27549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DSCF098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529" y="3824909"/>
            <a:ext cx="3673271" cy="27549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791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Monuments for tectonics (other)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High metal masts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mtClean="0"/>
              <a:t>Generally secure</a:t>
            </a:r>
          </a:p>
          <a:p>
            <a:r>
              <a:rPr lang="en-US" smtClean="0"/>
              <a:t>Suffer from heat expansion and contraction</a:t>
            </a:r>
          </a:p>
          <a:p>
            <a:r>
              <a:rPr lang="en-US" smtClean="0"/>
              <a:t>May suffer from unstable foundation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mtClean="0"/>
              <a:t>Roofs of buildings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smtClean="0"/>
              <a:t>Easily accessible</a:t>
            </a:r>
          </a:p>
          <a:p>
            <a:r>
              <a:rPr lang="en-US" smtClean="0"/>
              <a:t>Generally secure</a:t>
            </a:r>
          </a:p>
          <a:p>
            <a:r>
              <a:rPr lang="en-US" smtClean="0"/>
              <a:t>No knowledge of building foundation stability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8212" y="3965631"/>
            <a:ext cx="4114422" cy="27175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6438" y="3965631"/>
            <a:ext cx="1654190" cy="27175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6568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/>
          </p:cNvSpPr>
          <p:nvPr>
            <p:ph type="ctrTitle"/>
          </p:nvPr>
        </p:nvSpPr>
        <p:spPr/>
        <p:txBody>
          <a:bodyPr/>
          <a:lstStyle>
            <a:lvl1pPr>
              <a:defRPr>
                <a:solidFill>
                  <a:srgbClr val="007754"/>
                </a:solidFill>
              </a:defRPr>
            </a:lvl1pPr>
          </a:lstStyle>
          <a:p>
            <a:pPr lvl="0"/>
            <a:r>
              <a:rPr lang="en-US" smtClean="0">
                <a:solidFill>
                  <a:srgbClr val="000000"/>
                </a:solidFill>
              </a:rPr>
              <a:t>Seasonal error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3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A1C"/>
                </a:solidFill>
              </a:defRPr>
            </a:lvl1pPr>
          </a:lstStyle>
          <a:p>
            <a:pPr lvl="0"/>
            <a:r>
              <a:rPr lang="en-US" dirty="0" smtClean="0">
                <a:solidFill>
                  <a:srgbClr val="000000"/>
                </a:solidFill>
              </a:rPr>
              <a:t>Groundwater variations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0" name="Shape 170"/>
          <p:cNvSpPr/>
          <p:nvPr/>
        </p:nvSpPr>
        <p:spPr>
          <a:xfrm>
            <a:off x="3904350" y="2100761"/>
            <a:ext cx="1785938" cy="1009055"/>
          </a:xfrm>
          <a:prstGeom prst="rect">
            <a:avLst/>
          </a:prstGeom>
          <a:gradFill>
            <a:gsLst>
              <a:gs pos="0">
                <a:srgbClr val="2E3A00"/>
              </a:gs>
              <a:gs pos="100000">
                <a:srgbClr val="FFFFFF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defTabSz="410751">
              <a:defRPr sz="4000">
                <a:solidFill>
                  <a:srgbClr val="007A1C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171" name="Shape 171"/>
          <p:cNvSpPr/>
          <p:nvPr/>
        </p:nvSpPr>
        <p:spPr>
          <a:xfrm>
            <a:off x="6386803" y="2225777"/>
            <a:ext cx="1785938" cy="884039"/>
          </a:xfrm>
          <a:prstGeom prst="rect">
            <a:avLst/>
          </a:prstGeom>
          <a:gradFill>
            <a:gsLst>
              <a:gs pos="0">
                <a:srgbClr val="6D6000"/>
              </a:gs>
              <a:gs pos="100000">
                <a:srgbClr val="FFFFFF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defTabSz="410751">
              <a:defRPr sz="4000">
                <a:solidFill>
                  <a:srgbClr val="007A1C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172" name="Shape 172"/>
          <p:cNvSpPr/>
          <p:nvPr/>
        </p:nvSpPr>
        <p:spPr>
          <a:xfrm>
            <a:off x="5830210" y="3153511"/>
            <a:ext cx="2891789" cy="1611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algn="ctr" defTabSz="410751">
              <a:defRPr sz="1800"/>
            </a:pPr>
            <a:r>
              <a:rPr sz="2500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rPr>
              <a:t>Dry ground </a:t>
            </a:r>
            <a:r>
              <a:rPr lang="en-GB" sz="2500" dirty="0" smtClean="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rPr>
              <a:t>may</a:t>
            </a:r>
            <a:br>
              <a:rPr lang="en-GB" sz="2500" dirty="0" smtClean="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rPr>
            </a:br>
            <a:r>
              <a:rPr sz="2500" dirty="0" smtClean="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rPr>
              <a:t>contract</a:t>
            </a:r>
            <a:r>
              <a:rPr lang="en-GB" sz="2500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rPr>
              <a:t> </a:t>
            </a:r>
            <a:r>
              <a:rPr sz="2500" dirty="0" smtClean="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rPr>
              <a:t>and subside</a:t>
            </a:r>
            <a:r>
              <a:rPr lang="en-GB" sz="2500" dirty="0" smtClean="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rPr>
              <a:t/>
            </a:r>
            <a:br>
              <a:rPr lang="en-GB" sz="2500" dirty="0" smtClean="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rPr>
            </a:br>
            <a:r>
              <a:rPr lang="en-GB" sz="2500" dirty="0" smtClean="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rPr>
              <a:t>but</a:t>
            </a:r>
            <a:r>
              <a:rPr lang="en-GB" sz="2500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rPr>
              <a:t> </a:t>
            </a:r>
            <a:r>
              <a:rPr lang="en-GB" sz="2500" dirty="0" smtClean="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rPr>
              <a:t>reduced load also</a:t>
            </a:r>
            <a:br>
              <a:rPr lang="en-GB" sz="2500" dirty="0" smtClean="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rPr>
            </a:br>
            <a:r>
              <a:rPr lang="en-GB" sz="2500" dirty="0" smtClean="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rPr>
              <a:t>produces uplift</a:t>
            </a:r>
            <a:endParaRPr sz="2500" dirty="0">
              <a:solidFill>
                <a:srgbClr val="000000"/>
              </a:solidFill>
              <a:latin typeface="+mj-lt"/>
              <a:ea typeface="+mj-ea"/>
              <a:cs typeface="+mj-cs"/>
              <a:sym typeface="Gill Sans"/>
            </a:endParaRPr>
          </a:p>
        </p:txBody>
      </p:sp>
      <p:sp>
        <p:nvSpPr>
          <p:cNvPr id="173" name="Shape 173"/>
          <p:cNvSpPr/>
          <p:nvPr/>
        </p:nvSpPr>
        <p:spPr>
          <a:xfrm>
            <a:off x="5690288" y="2413301"/>
            <a:ext cx="696516" cy="392906"/>
          </a:xfrm>
          <a:prstGeom prst="rightArrow">
            <a:avLst>
              <a:gd name="adj1" fmla="val 32000"/>
              <a:gd name="adj2" fmla="val 100000"/>
            </a:avLst>
          </a:prstGeom>
          <a:gradFill>
            <a:gsLst>
              <a:gs pos="0">
                <a:srgbClr val="FFFFFF"/>
              </a:gs>
              <a:gs pos="100000">
                <a:srgbClr val="FF2600"/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defTabSz="410751">
              <a:defRPr sz="4000">
                <a:solidFill>
                  <a:srgbClr val="007A1C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174" name="Shape 174"/>
          <p:cNvSpPr/>
          <p:nvPr/>
        </p:nvSpPr>
        <p:spPr>
          <a:xfrm flipH="1" flipV="1">
            <a:off x="6451794" y="2041454"/>
            <a:ext cx="48613" cy="181425"/>
          </a:xfrm>
          <a:prstGeom prst="line">
            <a:avLst/>
          </a:prstGeom>
          <a:ln w="38100">
            <a:solidFill>
              <a:srgbClr val="6F6203"/>
            </a:solidFill>
            <a:miter lim="400000"/>
            <a:headEnd type="stealth"/>
          </a:ln>
        </p:spPr>
        <p:txBody>
          <a:bodyPr lIns="0" tIns="0" rIns="0" bIns="0" anchor="ctr"/>
          <a:lstStyle/>
          <a:p>
            <a:pPr lvl="0"/>
            <a:endParaRPr>
              <a:solidFill>
                <a:srgbClr val="000000"/>
              </a:solidFill>
            </a:endParaRPr>
          </a:p>
        </p:txBody>
      </p:sp>
      <p:sp>
        <p:nvSpPr>
          <p:cNvPr id="175" name="Shape 175"/>
          <p:cNvSpPr/>
          <p:nvPr/>
        </p:nvSpPr>
        <p:spPr>
          <a:xfrm flipH="1" flipV="1">
            <a:off x="6727682" y="2039679"/>
            <a:ext cx="32617" cy="184973"/>
          </a:xfrm>
          <a:prstGeom prst="line">
            <a:avLst/>
          </a:prstGeom>
          <a:ln w="38100">
            <a:solidFill>
              <a:srgbClr val="6F6203"/>
            </a:solidFill>
            <a:miter lim="400000"/>
            <a:headEnd type="stealth"/>
          </a:ln>
        </p:spPr>
        <p:txBody>
          <a:bodyPr lIns="0" tIns="0" rIns="0" bIns="0" anchor="ctr"/>
          <a:lstStyle/>
          <a:p>
            <a:pPr lvl="0"/>
            <a:endParaRPr>
              <a:solidFill>
                <a:srgbClr val="000000"/>
              </a:solidFill>
            </a:endParaRPr>
          </a:p>
        </p:txBody>
      </p:sp>
      <p:sp>
        <p:nvSpPr>
          <p:cNvPr id="176" name="Shape 176"/>
          <p:cNvSpPr/>
          <p:nvPr/>
        </p:nvSpPr>
        <p:spPr>
          <a:xfrm flipV="1">
            <a:off x="7279772" y="2038254"/>
            <a:ext cx="0" cy="187825"/>
          </a:xfrm>
          <a:prstGeom prst="line">
            <a:avLst/>
          </a:prstGeom>
          <a:ln w="38100">
            <a:solidFill>
              <a:srgbClr val="6F6203"/>
            </a:solidFill>
            <a:miter lim="400000"/>
            <a:headEnd type="stealth"/>
          </a:ln>
        </p:spPr>
        <p:txBody>
          <a:bodyPr lIns="0" tIns="0" rIns="0" bIns="0" anchor="ctr"/>
          <a:lstStyle/>
          <a:p>
            <a:pPr lvl="0"/>
            <a:endParaRPr>
              <a:solidFill>
                <a:srgbClr val="000000"/>
              </a:solidFill>
            </a:endParaRPr>
          </a:p>
        </p:txBody>
      </p:sp>
      <p:sp>
        <p:nvSpPr>
          <p:cNvPr id="177" name="Shape 177"/>
          <p:cNvSpPr/>
          <p:nvPr/>
        </p:nvSpPr>
        <p:spPr>
          <a:xfrm flipH="1" flipV="1">
            <a:off x="7003696" y="2038611"/>
            <a:ext cx="16371" cy="187111"/>
          </a:xfrm>
          <a:prstGeom prst="line">
            <a:avLst/>
          </a:prstGeom>
          <a:ln w="38100">
            <a:solidFill>
              <a:srgbClr val="6F6203"/>
            </a:solidFill>
            <a:miter lim="400000"/>
            <a:headEnd type="stealth"/>
          </a:ln>
        </p:spPr>
        <p:txBody>
          <a:bodyPr lIns="0" tIns="0" rIns="0" bIns="0" anchor="ctr"/>
          <a:lstStyle/>
          <a:p>
            <a:pPr lvl="0"/>
            <a:endParaRPr>
              <a:solidFill>
                <a:srgbClr val="000000"/>
              </a:solidFill>
            </a:endParaRPr>
          </a:p>
        </p:txBody>
      </p:sp>
      <p:sp>
        <p:nvSpPr>
          <p:cNvPr id="178" name="Shape 178"/>
          <p:cNvSpPr/>
          <p:nvPr/>
        </p:nvSpPr>
        <p:spPr>
          <a:xfrm flipV="1">
            <a:off x="7539478" y="2038611"/>
            <a:ext cx="16371" cy="187111"/>
          </a:xfrm>
          <a:prstGeom prst="line">
            <a:avLst/>
          </a:prstGeom>
          <a:ln w="38100">
            <a:solidFill>
              <a:srgbClr val="6F6203"/>
            </a:solidFill>
            <a:miter lim="400000"/>
            <a:headEnd type="stealth"/>
          </a:ln>
        </p:spPr>
        <p:txBody>
          <a:bodyPr lIns="0" tIns="0" rIns="0" bIns="0" anchor="ctr"/>
          <a:lstStyle/>
          <a:p>
            <a:pPr lvl="0"/>
            <a:endParaRPr>
              <a:solidFill>
                <a:srgbClr val="000000"/>
              </a:solidFill>
            </a:endParaRPr>
          </a:p>
        </p:txBody>
      </p:sp>
      <p:sp>
        <p:nvSpPr>
          <p:cNvPr id="179" name="Shape 179"/>
          <p:cNvSpPr/>
          <p:nvPr/>
        </p:nvSpPr>
        <p:spPr>
          <a:xfrm flipV="1">
            <a:off x="7799245" y="2039679"/>
            <a:ext cx="32617" cy="184973"/>
          </a:xfrm>
          <a:prstGeom prst="line">
            <a:avLst/>
          </a:prstGeom>
          <a:ln w="38100">
            <a:solidFill>
              <a:srgbClr val="6F6203"/>
            </a:solidFill>
            <a:miter lim="400000"/>
            <a:headEnd type="stealth"/>
          </a:ln>
        </p:spPr>
        <p:txBody>
          <a:bodyPr lIns="0" tIns="0" rIns="0" bIns="0" anchor="ctr"/>
          <a:lstStyle/>
          <a:p>
            <a:pPr lvl="0"/>
            <a:endParaRPr>
              <a:solidFill>
                <a:srgbClr val="000000"/>
              </a:solidFill>
            </a:endParaRPr>
          </a:p>
        </p:txBody>
      </p:sp>
      <p:sp>
        <p:nvSpPr>
          <p:cNvPr id="180" name="Shape 180"/>
          <p:cNvSpPr/>
          <p:nvPr/>
        </p:nvSpPr>
        <p:spPr>
          <a:xfrm flipV="1">
            <a:off x="8059138" y="2041453"/>
            <a:ext cx="48613" cy="181425"/>
          </a:xfrm>
          <a:prstGeom prst="line">
            <a:avLst/>
          </a:prstGeom>
          <a:ln w="38100">
            <a:solidFill>
              <a:srgbClr val="6F6203"/>
            </a:solidFill>
            <a:miter lim="400000"/>
            <a:headEnd type="stealth"/>
          </a:ln>
        </p:spPr>
        <p:txBody>
          <a:bodyPr lIns="0" tIns="0" rIns="0" bIns="0" anchor="ctr"/>
          <a:lstStyle/>
          <a:p>
            <a:pPr lvl="0"/>
            <a:endParaRPr>
              <a:solidFill>
                <a:srgbClr val="000000"/>
              </a:solidFill>
            </a:endParaRPr>
          </a:p>
        </p:txBody>
      </p:sp>
      <p:sp>
        <p:nvSpPr>
          <p:cNvPr id="181" name="Shape 181"/>
          <p:cNvSpPr/>
          <p:nvPr/>
        </p:nvSpPr>
        <p:spPr>
          <a:xfrm>
            <a:off x="1421897" y="1966816"/>
            <a:ext cx="1785938" cy="1143000"/>
          </a:xfrm>
          <a:prstGeom prst="rect">
            <a:avLst/>
          </a:prstGeom>
          <a:gradFill>
            <a:gsLst>
              <a:gs pos="0">
                <a:srgbClr val="003C1F"/>
              </a:gs>
              <a:gs pos="100000">
                <a:srgbClr val="FFFFFF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defTabSz="410751">
              <a:defRPr sz="4000">
                <a:solidFill>
                  <a:srgbClr val="007A1C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182" name="Shape 182"/>
          <p:cNvSpPr/>
          <p:nvPr/>
        </p:nvSpPr>
        <p:spPr>
          <a:xfrm>
            <a:off x="1486887" y="1782493"/>
            <a:ext cx="48613" cy="181425"/>
          </a:xfrm>
          <a:prstGeom prst="line">
            <a:avLst/>
          </a:prstGeom>
          <a:ln w="38100">
            <a:solidFill>
              <a:srgbClr val="023D21"/>
            </a:solidFill>
            <a:miter lim="400000"/>
            <a:headEnd type="stealth"/>
          </a:ln>
        </p:spPr>
        <p:txBody>
          <a:bodyPr lIns="0" tIns="0" rIns="0" bIns="0" anchor="ctr"/>
          <a:lstStyle/>
          <a:p>
            <a:pPr lvl="0"/>
            <a:endParaRPr>
              <a:solidFill>
                <a:srgbClr val="000000"/>
              </a:solidFill>
            </a:endParaRPr>
          </a:p>
        </p:txBody>
      </p:sp>
      <p:sp>
        <p:nvSpPr>
          <p:cNvPr id="183" name="Shape 183"/>
          <p:cNvSpPr/>
          <p:nvPr/>
        </p:nvSpPr>
        <p:spPr>
          <a:xfrm>
            <a:off x="1762776" y="1780720"/>
            <a:ext cx="32617" cy="184972"/>
          </a:xfrm>
          <a:prstGeom prst="line">
            <a:avLst/>
          </a:prstGeom>
          <a:ln w="38100">
            <a:solidFill>
              <a:srgbClr val="023D21"/>
            </a:solidFill>
            <a:miter lim="400000"/>
            <a:headEnd type="stealth"/>
          </a:ln>
        </p:spPr>
        <p:txBody>
          <a:bodyPr lIns="0" tIns="0" rIns="0" bIns="0" anchor="ctr"/>
          <a:lstStyle/>
          <a:p>
            <a:pPr lvl="0"/>
            <a:endParaRPr>
              <a:solidFill>
                <a:srgbClr val="000000"/>
              </a:solidFill>
            </a:endParaRPr>
          </a:p>
        </p:txBody>
      </p:sp>
      <p:sp>
        <p:nvSpPr>
          <p:cNvPr id="184" name="Shape 184"/>
          <p:cNvSpPr/>
          <p:nvPr/>
        </p:nvSpPr>
        <p:spPr>
          <a:xfrm>
            <a:off x="2314866" y="1779293"/>
            <a:ext cx="0" cy="187825"/>
          </a:xfrm>
          <a:prstGeom prst="line">
            <a:avLst/>
          </a:prstGeom>
          <a:ln w="38100">
            <a:solidFill>
              <a:srgbClr val="023D21"/>
            </a:solidFill>
            <a:miter lim="400000"/>
            <a:headEnd type="stealth"/>
          </a:ln>
        </p:spPr>
        <p:txBody>
          <a:bodyPr lIns="0" tIns="0" rIns="0" bIns="0" anchor="ctr"/>
          <a:lstStyle/>
          <a:p>
            <a:pPr lvl="0"/>
            <a:endParaRPr>
              <a:solidFill>
                <a:srgbClr val="000000"/>
              </a:solidFill>
            </a:endParaRPr>
          </a:p>
        </p:txBody>
      </p:sp>
      <p:sp>
        <p:nvSpPr>
          <p:cNvPr id="185" name="Shape 185"/>
          <p:cNvSpPr/>
          <p:nvPr/>
        </p:nvSpPr>
        <p:spPr>
          <a:xfrm>
            <a:off x="2038790" y="1779650"/>
            <a:ext cx="16371" cy="187111"/>
          </a:xfrm>
          <a:prstGeom prst="line">
            <a:avLst/>
          </a:prstGeom>
          <a:ln w="38100">
            <a:solidFill>
              <a:srgbClr val="023D21"/>
            </a:solidFill>
            <a:miter lim="400000"/>
            <a:headEnd type="stealth"/>
          </a:ln>
        </p:spPr>
        <p:txBody>
          <a:bodyPr lIns="0" tIns="0" rIns="0" bIns="0" anchor="ctr"/>
          <a:lstStyle/>
          <a:p>
            <a:pPr lvl="0"/>
            <a:endParaRPr>
              <a:solidFill>
                <a:srgbClr val="000000"/>
              </a:solidFill>
            </a:endParaRPr>
          </a:p>
        </p:txBody>
      </p:sp>
      <p:sp>
        <p:nvSpPr>
          <p:cNvPr id="186" name="Shape 186"/>
          <p:cNvSpPr/>
          <p:nvPr/>
        </p:nvSpPr>
        <p:spPr>
          <a:xfrm flipH="1">
            <a:off x="2574572" y="1779649"/>
            <a:ext cx="16371" cy="187111"/>
          </a:xfrm>
          <a:prstGeom prst="line">
            <a:avLst/>
          </a:prstGeom>
          <a:ln w="38100">
            <a:solidFill>
              <a:srgbClr val="023D21"/>
            </a:solidFill>
            <a:miter lim="400000"/>
            <a:headEnd type="stealth"/>
          </a:ln>
        </p:spPr>
        <p:txBody>
          <a:bodyPr lIns="0" tIns="0" rIns="0" bIns="0" anchor="ctr"/>
          <a:lstStyle/>
          <a:p>
            <a:pPr lvl="0"/>
            <a:endParaRPr>
              <a:solidFill>
                <a:srgbClr val="000000"/>
              </a:solidFill>
            </a:endParaRPr>
          </a:p>
        </p:txBody>
      </p:sp>
      <p:sp>
        <p:nvSpPr>
          <p:cNvPr id="187" name="Shape 187"/>
          <p:cNvSpPr/>
          <p:nvPr/>
        </p:nvSpPr>
        <p:spPr>
          <a:xfrm flipH="1">
            <a:off x="2834339" y="1780720"/>
            <a:ext cx="32617" cy="184972"/>
          </a:xfrm>
          <a:prstGeom prst="line">
            <a:avLst/>
          </a:prstGeom>
          <a:ln w="38100">
            <a:solidFill>
              <a:srgbClr val="023D21"/>
            </a:solidFill>
            <a:miter lim="400000"/>
            <a:headEnd type="stealth"/>
          </a:ln>
        </p:spPr>
        <p:txBody>
          <a:bodyPr lIns="0" tIns="0" rIns="0" bIns="0" anchor="ctr"/>
          <a:lstStyle/>
          <a:p>
            <a:pPr lvl="0"/>
            <a:endParaRPr>
              <a:solidFill>
                <a:srgbClr val="000000"/>
              </a:solidFill>
            </a:endParaRPr>
          </a:p>
        </p:txBody>
      </p:sp>
      <p:sp>
        <p:nvSpPr>
          <p:cNvPr id="188" name="Shape 188"/>
          <p:cNvSpPr/>
          <p:nvPr/>
        </p:nvSpPr>
        <p:spPr>
          <a:xfrm flipH="1">
            <a:off x="3094232" y="1782493"/>
            <a:ext cx="48613" cy="181425"/>
          </a:xfrm>
          <a:prstGeom prst="line">
            <a:avLst/>
          </a:prstGeom>
          <a:ln w="38100">
            <a:solidFill>
              <a:srgbClr val="023D21"/>
            </a:solidFill>
            <a:miter lim="400000"/>
            <a:headEnd type="stealth"/>
          </a:ln>
        </p:spPr>
        <p:txBody>
          <a:bodyPr lIns="0" tIns="0" rIns="0" bIns="0" anchor="ctr"/>
          <a:lstStyle/>
          <a:p>
            <a:pPr lvl="0"/>
            <a:endParaRPr>
              <a:solidFill>
                <a:srgbClr val="000000"/>
              </a:solidFill>
            </a:endParaRPr>
          </a:p>
        </p:txBody>
      </p:sp>
      <p:sp>
        <p:nvSpPr>
          <p:cNvPr id="189" name="Shape 189"/>
          <p:cNvSpPr/>
          <p:nvPr/>
        </p:nvSpPr>
        <p:spPr>
          <a:xfrm>
            <a:off x="938592" y="3153511"/>
            <a:ext cx="2751351" cy="1549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algn="ctr" defTabSz="410751">
              <a:defRPr sz="1800"/>
            </a:pPr>
            <a:r>
              <a:rPr sz="2400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rPr>
              <a:t>Wet ground </a:t>
            </a:r>
            <a:r>
              <a:rPr lang="en-GB" sz="2400" dirty="0" smtClean="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rPr>
              <a:t>may</a:t>
            </a:r>
            <a:br>
              <a:rPr lang="en-GB" sz="2400" dirty="0" smtClean="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rPr>
            </a:br>
            <a:r>
              <a:rPr sz="2400" dirty="0" smtClean="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rPr>
              <a:t>expand</a:t>
            </a:r>
            <a:r>
              <a:rPr lang="en-GB" sz="2400" dirty="0" smtClean="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rPr>
              <a:t> </a:t>
            </a:r>
            <a:r>
              <a:rPr sz="2400" dirty="0" smtClean="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rPr>
              <a:t>and uplift</a:t>
            </a:r>
            <a:r>
              <a:rPr lang="en-GB" sz="2400" dirty="0" smtClean="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rPr>
              <a:t> but</a:t>
            </a:r>
            <a:br>
              <a:rPr lang="en-GB" sz="2400" dirty="0" smtClean="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rPr>
            </a:br>
            <a:r>
              <a:rPr lang="en-GB" sz="2400" dirty="0" smtClean="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rPr>
              <a:t>additional load also</a:t>
            </a:r>
            <a:br>
              <a:rPr lang="en-GB" sz="2400" dirty="0" smtClean="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rPr>
            </a:br>
            <a:r>
              <a:rPr lang="en-GB" sz="2400" dirty="0" smtClean="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rPr>
              <a:t>produces subsidence</a:t>
            </a:r>
            <a:endParaRPr sz="2400" dirty="0">
              <a:solidFill>
                <a:srgbClr val="000000"/>
              </a:solidFill>
              <a:latin typeface="+mj-lt"/>
              <a:ea typeface="+mj-ea"/>
              <a:cs typeface="+mj-cs"/>
              <a:sym typeface="Gill Sans"/>
            </a:endParaRPr>
          </a:p>
        </p:txBody>
      </p:sp>
      <p:sp>
        <p:nvSpPr>
          <p:cNvPr id="190" name="Shape 190"/>
          <p:cNvSpPr/>
          <p:nvPr/>
        </p:nvSpPr>
        <p:spPr>
          <a:xfrm flipH="1">
            <a:off x="3207834" y="2413301"/>
            <a:ext cx="696516" cy="392906"/>
          </a:xfrm>
          <a:prstGeom prst="rightArrow">
            <a:avLst>
              <a:gd name="adj1" fmla="val 32000"/>
              <a:gd name="adj2" fmla="val 100000"/>
            </a:avLst>
          </a:prstGeom>
          <a:gradFill>
            <a:gsLst>
              <a:gs pos="0">
                <a:srgbClr val="FFFFFF"/>
              </a:gs>
              <a:gs pos="100000">
                <a:srgbClr val="0433FF"/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defTabSz="410751">
              <a:defRPr sz="4000">
                <a:solidFill>
                  <a:srgbClr val="007A1C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191" name="Shape 191"/>
          <p:cNvSpPr/>
          <p:nvPr/>
        </p:nvSpPr>
        <p:spPr>
          <a:xfrm>
            <a:off x="3760977" y="4472951"/>
            <a:ext cx="562570" cy="741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0" y="21600"/>
                  <a:pt x="4114" y="7027"/>
                  <a:pt x="21600" y="0"/>
                </a:cubicBezTo>
              </a:path>
            </a:pathLst>
          </a:custGeom>
          <a:ln w="38100">
            <a:gradFill flip="none" rotWithShape="1">
              <a:gsLst>
                <a:gs pos="0">
                  <a:srgbClr val="3366FF"/>
                </a:gs>
                <a:gs pos="100000">
                  <a:srgbClr val="FFFF00"/>
                </a:gs>
              </a:gsLst>
              <a:lin ang="0" scaled="1"/>
              <a:tileRect/>
            </a:gradFill>
            <a:miter lim="400000"/>
            <a:tailEnd type="stealth"/>
          </a:ln>
        </p:spPr>
        <p:txBody>
          <a:bodyPr lIns="0" tIns="0" rIns="0" bIns="0" anchor="ctr"/>
          <a:lstStyle/>
          <a:p>
            <a:pPr algn="ctr" defTabSz="410751">
              <a:defRPr sz="4200">
                <a:solidFill>
                  <a:srgbClr val="007A1C"/>
                </a:solidFill>
                <a:latin typeface="+mj-lt"/>
                <a:ea typeface="+mj-ea"/>
                <a:cs typeface="+mj-cs"/>
                <a:sym typeface="Gill Sans"/>
              </a:defRP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192" name="Shape 192"/>
          <p:cNvSpPr/>
          <p:nvPr/>
        </p:nvSpPr>
        <p:spPr>
          <a:xfrm rot="10800000" flipH="1">
            <a:off x="3760977" y="5696318"/>
            <a:ext cx="562570" cy="741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0" y="21600"/>
                  <a:pt x="4114" y="7027"/>
                  <a:pt x="21600" y="0"/>
                </a:cubicBezTo>
              </a:path>
            </a:pathLst>
          </a:custGeom>
          <a:ln w="38100">
            <a:gradFill flip="none" rotWithShape="1">
              <a:gsLst>
                <a:gs pos="0">
                  <a:srgbClr val="3366FF"/>
                </a:gs>
                <a:gs pos="100000">
                  <a:srgbClr val="FFFF00"/>
                </a:gs>
              </a:gsLst>
              <a:lin ang="0" scaled="1"/>
              <a:tileRect/>
            </a:gradFill>
            <a:miter lim="400000"/>
            <a:headEnd type="stealth"/>
          </a:ln>
        </p:spPr>
        <p:txBody>
          <a:bodyPr lIns="0" tIns="0" rIns="0" bIns="0" anchor="ctr"/>
          <a:lstStyle/>
          <a:p>
            <a:pPr algn="ctr" defTabSz="410751">
              <a:defRPr sz="4200">
                <a:solidFill>
                  <a:srgbClr val="007A1C"/>
                </a:solidFill>
                <a:latin typeface="+mj-lt"/>
                <a:ea typeface="+mj-ea"/>
                <a:cs typeface="+mj-cs"/>
                <a:sym typeface="Gill Sans"/>
              </a:defRP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193" name="Shape 193"/>
          <p:cNvSpPr/>
          <p:nvPr/>
        </p:nvSpPr>
        <p:spPr>
          <a:xfrm flipH="1">
            <a:off x="5395109" y="4472951"/>
            <a:ext cx="562570" cy="741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0" y="21600"/>
                  <a:pt x="4114" y="7027"/>
                  <a:pt x="21600" y="0"/>
                </a:cubicBezTo>
              </a:path>
            </a:pathLst>
          </a:custGeom>
          <a:ln w="38100">
            <a:gradFill flip="none" rotWithShape="1">
              <a:gsLst>
                <a:gs pos="0">
                  <a:srgbClr val="FF0000"/>
                </a:gs>
                <a:gs pos="100000">
                  <a:srgbClr val="FFFF00"/>
                </a:gs>
              </a:gsLst>
              <a:lin ang="0" scaled="1"/>
              <a:tileRect/>
            </a:gradFill>
            <a:miter lim="400000"/>
            <a:headEnd type="stealth"/>
          </a:ln>
        </p:spPr>
        <p:txBody>
          <a:bodyPr lIns="0" tIns="0" rIns="0" bIns="0" anchor="ctr"/>
          <a:lstStyle/>
          <a:p>
            <a:pPr algn="ctr" defTabSz="410751">
              <a:defRPr sz="4200">
                <a:solidFill>
                  <a:srgbClr val="007A1C"/>
                </a:solidFill>
                <a:latin typeface="+mj-lt"/>
                <a:ea typeface="+mj-ea"/>
                <a:cs typeface="+mj-cs"/>
                <a:sym typeface="Gill Sans"/>
              </a:defRP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194" name="Shape 194"/>
          <p:cNvSpPr/>
          <p:nvPr/>
        </p:nvSpPr>
        <p:spPr>
          <a:xfrm rot="10800000">
            <a:off x="5395109" y="5687388"/>
            <a:ext cx="562570" cy="741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0" y="21600"/>
                  <a:pt x="4114" y="7027"/>
                  <a:pt x="21600" y="0"/>
                </a:cubicBezTo>
              </a:path>
            </a:pathLst>
          </a:custGeom>
          <a:ln w="38100">
            <a:gradFill flip="none" rotWithShape="1">
              <a:gsLst>
                <a:gs pos="0">
                  <a:srgbClr val="FF0000"/>
                </a:gs>
                <a:gs pos="100000">
                  <a:srgbClr val="FFFF00"/>
                </a:gs>
              </a:gsLst>
              <a:lin ang="0" scaled="1"/>
              <a:tileRect/>
            </a:gradFill>
            <a:miter lim="400000"/>
            <a:tailEnd type="stealth"/>
          </a:ln>
        </p:spPr>
        <p:txBody>
          <a:bodyPr lIns="0" tIns="0" rIns="0" bIns="0" anchor="ctr"/>
          <a:lstStyle/>
          <a:p>
            <a:pPr algn="ctr" defTabSz="410751">
              <a:defRPr sz="4200">
                <a:solidFill>
                  <a:srgbClr val="007A1C"/>
                </a:solidFill>
                <a:latin typeface="+mj-lt"/>
                <a:ea typeface="+mj-ea"/>
                <a:cs typeface="+mj-cs"/>
                <a:sym typeface="Gill Sans"/>
              </a:defRP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195" name="Shape 195"/>
          <p:cNvSpPr/>
          <p:nvPr/>
        </p:nvSpPr>
        <p:spPr>
          <a:xfrm>
            <a:off x="4318392" y="4115521"/>
            <a:ext cx="1056663" cy="533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 algn="ctr" defTabSz="584200">
              <a:defRPr sz="4200">
                <a:solidFill>
                  <a:srgbClr val="007A1C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 dirty="0">
                <a:solidFill>
                  <a:srgbClr val="000000"/>
                </a:solidFill>
              </a:rPr>
              <a:t>Spring</a:t>
            </a:r>
          </a:p>
        </p:txBody>
      </p:sp>
      <p:sp>
        <p:nvSpPr>
          <p:cNvPr id="196" name="Shape 196"/>
          <p:cNvSpPr/>
          <p:nvPr/>
        </p:nvSpPr>
        <p:spPr>
          <a:xfrm>
            <a:off x="5279925" y="5110770"/>
            <a:ext cx="1391228" cy="533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 algn="ctr" defTabSz="584200">
              <a:defRPr sz="4200">
                <a:solidFill>
                  <a:srgbClr val="007A1C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 dirty="0">
                <a:solidFill>
                  <a:srgbClr val="000000"/>
                </a:solidFill>
              </a:rPr>
              <a:t>Summer</a:t>
            </a:r>
          </a:p>
        </p:txBody>
      </p:sp>
      <p:sp>
        <p:nvSpPr>
          <p:cNvPr id="197" name="Shape 197"/>
          <p:cNvSpPr/>
          <p:nvPr/>
        </p:nvSpPr>
        <p:spPr>
          <a:xfrm>
            <a:off x="4539936" y="6183978"/>
            <a:ext cx="609764" cy="533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 algn="ctr" defTabSz="584200">
              <a:defRPr sz="4200">
                <a:solidFill>
                  <a:srgbClr val="007A1C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 dirty="0" smtClean="0">
                <a:solidFill>
                  <a:srgbClr val="000000"/>
                </a:solidFill>
              </a:rPr>
              <a:t>Fall</a:t>
            </a:r>
            <a:endParaRPr sz="3000" dirty="0">
              <a:solidFill>
                <a:srgbClr val="000000"/>
              </a:solidFill>
            </a:endParaRPr>
          </a:p>
        </p:txBody>
      </p:sp>
      <p:sp>
        <p:nvSpPr>
          <p:cNvPr id="198" name="Shape 198"/>
          <p:cNvSpPr/>
          <p:nvPr/>
        </p:nvSpPr>
        <p:spPr>
          <a:xfrm>
            <a:off x="3193639" y="5164348"/>
            <a:ext cx="1159231" cy="533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 algn="ctr" defTabSz="584200">
              <a:defRPr sz="4200">
                <a:solidFill>
                  <a:srgbClr val="007A1C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 dirty="0">
                <a:solidFill>
                  <a:srgbClr val="000000"/>
                </a:solidFill>
              </a:rPr>
              <a:t>Winter</a:t>
            </a:r>
          </a:p>
        </p:txBody>
      </p:sp>
      <p:sp>
        <p:nvSpPr>
          <p:cNvPr id="3" name="Down Arrow 2"/>
          <p:cNvSpPr/>
          <p:nvPr/>
        </p:nvSpPr>
        <p:spPr>
          <a:xfrm>
            <a:off x="2055161" y="2460781"/>
            <a:ext cx="519411" cy="580128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Up Arrow 3"/>
          <p:cNvSpPr/>
          <p:nvPr/>
        </p:nvSpPr>
        <p:spPr>
          <a:xfrm>
            <a:off x="7020067" y="2526450"/>
            <a:ext cx="535782" cy="583366"/>
          </a:xfrm>
          <a:prstGeom prst="up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34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/>
          </p:cNvSpPr>
          <p:nvPr>
            <p:ph type="ctrTitle"/>
          </p:nvPr>
        </p:nvSpPr>
        <p:spPr/>
        <p:txBody>
          <a:bodyPr/>
          <a:lstStyle>
            <a:lvl1pPr>
              <a:defRPr>
                <a:solidFill>
                  <a:srgbClr val="007754"/>
                </a:solidFill>
              </a:defRPr>
            </a:lvl1pPr>
          </a:lstStyle>
          <a:p>
            <a:pPr lvl="0"/>
            <a:r>
              <a:rPr lang="en-US" dirty="0" smtClean="0">
                <a:solidFill>
                  <a:schemeClr val="tx1"/>
                </a:solidFill>
              </a:rPr>
              <a:t>System error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48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/>
          <p:nvPr/>
        </p:nvSpPr>
        <p:spPr>
          <a:xfrm>
            <a:off x="5894213" y="1732359"/>
            <a:ext cx="2312789" cy="3500438"/>
          </a:xfrm>
          <a:prstGeom prst="rect">
            <a:avLst/>
          </a:prstGeom>
          <a:gradFill>
            <a:gsLst>
              <a:gs pos="0">
                <a:srgbClr val="0433FF">
                  <a:alpha val="50000"/>
                </a:srgbClr>
              </a:gs>
              <a:gs pos="44041">
                <a:srgbClr val="021980">
                  <a:alpha val="50000"/>
                </a:srgbClr>
              </a:gs>
              <a:gs pos="100000">
                <a:srgbClr val="000000">
                  <a:alpha val="50000"/>
                </a:srgbClr>
              </a:gs>
            </a:gsLst>
            <a:lin ang="162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defTabSz="410751">
              <a:defRPr sz="4000">
                <a:solidFill>
                  <a:srgbClr val="007754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  <a:endParaRPr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Propagation effects</a:t>
            </a:r>
            <a:endParaRPr lang="en-US" dirty="0"/>
          </a:p>
        </p:txBody>
      </p:sp>
      <p:sp>
        <p:nvSpPr>
          <p:cNvPr id="208" name="Shape 208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Ionosphere</a:t>
            </a:r>
          </a:p>
          <a:p>
            <a:pPr lvl="1"/>
            <a:r>
              <a:rPr lang="en-US" dirty="0" smtClean="0"/>
              <a:t>Frequency-dispersive layer causes differential delay of L1 and L2 as a function of (unknown) total electron content (TEC)</a:t>
            </a:r>
          </a:p>
          <a:p>
            <a:r>
              <a:rPr lang="en-US" dirty="0" err="1" smtClean="0"/>
              <a:t>Troposhere</a:t>
            </a:r>
            <a:endParaRPr lang="en-US" dirty="0" smtClean="0"/>
          </a:p>
          <a:p>
            <a:pPr lvl="1"/>
            <a:r>
              <a:rPr lang="en-US" dirty="0" smtClean="0"/>
              <a:t>Delay through medium, especially water in atmosphere</a:t>
            </a:r>
          </a:p>
          <a:p>
            <a:r>
              <a:rPr lang="en-US" dirty="0" smtClean="0"/>
              <a:t>Clock errors</a:t>
            </a:r>
          </a:p>
          <a:p>
            <a:pPr lvl="1"/>
            <a:r>
              <a:rPr lang="en-US" dirty="0" smtClean="0"/>
              <a:t>Offsets and drift of receiver and satellite clocks affects time, and therefore phase/distance, measurement</a:t>
            </a:r>
          </a:p>
          <a:p>
            <a:r>
              <a:rPr lang="en-US" dirty="0" smtClean="0"/>
              <a:t>Multipath</a:t>
            </a:r>
          </a:p>
          <a:p>
            <a:pPr lvl="1"/>
            <a:r>
              <a:rPr lang="en-US" dirty="0" smtClean="0"/>
              <a:t>Back-scattering of signal interferes with direct signals</a:t>
            </a:r>
          </a:p>
          <a:p>
            <a:pPr lvl="1"/>
            <a:r>
              <a:rPr lang="en-US" dirty="0" smtClean="0"/>
              <a:t>Random: no good method for mitigation or modeling</a:t>
            </a:r>
            <a:endParaRPr lang="en-US" dirty="0"/>
          </a:p>
        </p:txBody>
      </p:sp>
      <p:sp>
        <p:nvSpPr>
          <p:cNvPr id="209" name="Shape 209"/>
          <p:cNvSpPr/>
          <p:nvPr/>
        </p:nvSpPr>
        <p:spPr>
          <a:xfrm>
            <a:off x="5885284" y="5232797"/>
            <a:ext cx="2330648" cy="580430"/>
          </a:xfrm>
          <a:prstGeom prst="rect">
            <a:avLst/>
          </a:prstGeom>
          <a:gradFill>
            <a:gsLst>
              <a:gs pos="0">
                <a:srgbClr val="6EB47F"/>
              </a:gs>
              <a:gs pos="100000">
                <a:srgbClr val="FFFFFF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defTabSz="410751">
              <a:defRPr sz="4000">
                <a:solidFill>
                  <a:srgbClr val="007754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  <a:endParaRPr/>
          </a:p>
        </p:txBody>
      </p:sp>
      <p:sp>
        <p:nvSpPr>
          <p:cNvPr id="210" name="Shape 210"/>
          <p:cNvSpPr/>
          <p:nvPr/>
        </p:nvSpPr>
        <p:spPr>
          <a:xfrm rot="13500000">
            <a:off x="6245792" y="1873532"/>
            <a:ext cx="419696" cy="232173"/>
          </a:xfrm>
          <a:prstGeom prst="rect">
            <a:avLst/>
          </a:prstGeom>
          <a:solidFill>
            <a:srgbClr val="000000">
              <a:alpha val="30000"/>
            </a:srgbClr>
          </a:solidFill>
          <a:ln w="12700">
            <a:solidFill>
              <a:srgbClr val="000000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algn="ctr" defTabSz="410751">
              <a:defRPr sz="4000">
                <a:solidFill>
                  <a:srgbClr val="007754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  <a:endParaRPr/>
          </a:p>
        </p:txBody>
      </p:sp>
      <p:sp>
        <p:nvSpPr>
          <p:cNvPr id="211" name="Shape 211"/>
          <p:cNvSpPr/>
          <p:nvPr/>
        </p:nvSpPr>
        <p:spPr>
          <a:xfrm rot="13500000">
            <a:off x="5923765" y="2195559"/>
            <a:ext cx="419696" cy="232173"/>
          </a:xfrm>
          <a:prstGeom prst="rect">
            <a:avLst/>
          </a:prstGeom>
          <a:solidFill>
            <a:srgbClr val="000000">
              <a:alpha val="30000"/>
            </a:srgbClr>
          </a:solidFill>
          <a:ln w="12700">
            <a:solidFill>
              <a:srgbClr val="000000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algn="ctr" defTabSz="410751">
              <a:defRPr sz="4000">
                <a:solidFill>
                  <a:srgbClr val="007754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  <a:endParaRPr/>
          </a:p>
        </p:txBody>
      </p:sp>
      <p:sp>
        <p:nvSpPr>
          <p:cNvPr id="212" name="Shape 212"/>
          <p:cNvSpPr/>
          <p:nvPr/>
        </p:nvSpPr>
        <p:spPr>
          <a:xfrm rot="13500000">
            <a:off x="6142822" y="1992513"/>
            <a:ext cx="303610" cy="3036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25400">
            <a:solidFill/>
            <a:miter lim="400000"/>
          </a:ln>
        </p:spPr>
        <p:txBody>
          <a:bodyPr lIns="0" tIns="0" rIns="0" bIns="0" anchor="ctr"/>
          <a:lstStyle/>
          <a:p>
            <a:pPr algn="ctr" defTabSz="410751">
              <a:defRPr sz="4000">
                <a:solidFill>
                  <a:srgbClr val="007754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  <a:endParaRPr/>
          </a:p>
        </p:txBody>
      </p:sp>
      <p:grpSp>
        <p:nvGrpSpPr>
          <p:cNvPr id="216" name="Group 216"/>
          <p:cNvGrpSpPr/>
          <p:nvPr/>
        </p:nvGrpSpPr>
        <p:grpSpPr>
          <a:xfrm>
            <a:off x="6724674" y="1839515"/>
            <a:ext cx="473274" cy="473274"/>
            <a:chOff x="0" y="0"/>
            <a:chExt cx="673100" cy="673100"/>
          </a:xfrm>
        </p:grpSpPr>
        <p:sp>
          <p:nvSpPr>
            <p:cNvPr id="213" name="Shape 213"/>
            <p:cNvSpPr/>
            <p:nvPr/>
          </p:nvSpPr>
          <p:spPr>
            <a:xfrm>
              <a:off x="0" y="0"/>
              <a:ext cx="673100" cy="673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410751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  <a:endParaRPr/>
            </a:p>
          </p:txBody>
        </p:sp>
        <p:sp>
          <p:nvSpPr>
            <p:cNvPr id="214" name="Shape 214"/>
            <p:cNvSpPr/>
            <p:nvPr/>
          </p:nvSpPr>
          <p:spPr>
            <a:xfrm flipH="1">
              <a:off x="334433" y="126921"/>
              <a:ext cx="1" cy="22875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15" name="Shape 215"/>
            <p:cNvSpPr/>
            <p:nvPr/>
          </p:nvSpPr>
          <p:spPr>
            <a:xfrm flipH="1" flipV="1">
              <a:off x="338582" y="355678"/>
              <a:ext cx="228758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</p:grpSp>
      <p:grpSp>
        <p:nvGrpSpPr>
          <p:cNvPr id="220" name="Group 220"/>
          <p:cNvGrpSpPr/>
          <p:nvPr/>
        </p:nvGrpSpPr>
        <p:grpSpPr>
          <a:xfrm>
            <a:off x="6555010" y="4714875"/>
            <a:ext cx="473274" cy="473274"/>
            <a:chOff x="0" y="0"/>
            <a:chExt cx="673100" cy="673100"/>
          </a:xfrm>
        </p:grpSpPr>
        <p:sp>
          <p:nvSpPr>
            <p:cNvPr id="217" name="Shape 217"/>
            <p:cNvSpPr/>
            <p:nvPr/>
          </p:nvSpPr>
          <p:spPr>
            <a:xfrm>
              <a:off x="0" y="0"/>
              <a:ext cx="673100" cy="673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410751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  <a:endParaRPr/>
            </a:p>
          </p:txBody>
        </p:sp>
        <p:sp>
          <p:nvSpPr>
            <p:cNvPr id="218" name="Shape 218"/>
            <p:cNvSpPr/>
            <p:nvPr/>
          </p:nvSpPr>
          <p:spPr>
            <a:xfrm flipH="1">
              <a:off x="334433" y="126921"/>
              <a:ext cx="1" cy="22875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19" name="Shape 219"/>
            <p:cNvSpPr/>
            <p:nvPr/>
          </p:nvSpPr>
          <p:spPr>
            <a:xfrm flipH="1" flipV="1">
              <a:off x="338582" y="355678"/>
              <a:ext cx="228758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</p:grpSp>
      <p:grpSp>
        <p:nvGrpSpPr>
          <p:cNvPr id="224" name="Group 224"/>
          <p:cNvGrpSpPr/>
          <p:nvPr/>
        </p:nvGrpSpPr>
        <p:grpSpPr>
          <a:xfrm>
            <a:off x="7135441" y="4991695"/>
            <a:ext cx="294680" cy="244079"/>
            <a:chOff x="0" y="0"/>
            <a:chExt cx="419100" cy="347133"/>
          </a:xfrm>
        </p:grpSpPr>
        <p:sp>
          <p:nvSpPr>
            <p:cNvPr id="221" name="Shape 221"/>
            <p:cNvSpPr/>
            <p:nvPr/>
          </p:nvSpPr>
          <p:spPr>
            <a:xfrm>
              <a:off x="-1" y="0"/>
              <a:ext cx="419102" cy="101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0000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410751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  <a:endParaRPr/>
            </a:p>
          </p:txBody>
        </p:sp>
        <p:sp>
          <p:nvSpPr>
            <p:cNvPr id="222" name="Shape 222"/>
            <p:cNvSpPr/>
            <p:nvPr/>
          </p:nvSpPr>
          <p:spPr>
            <a:xfrm>
              <a:off x="220133" y="76200"/>
              <a:ext cx="135467" cy="270934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23" name="Shape 223"/>
            <p:cNvSpPr/>
            <p:nvPr/>
          </p:nvSpPr>
          <p:spPr>
            <a:xfrm flipH="1">
              <a:off x="63500" y="76200"/>
              <a:ext cx="135467" cy="270934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</p:grpSp>
      <p:grpSp>
        <p:nvGrpSpPr>
          <p:cNvPr id="227" name="Group 227"/>
          <p:cNvGrpSpPr/>
          <p:nvPr/>
        </p:nvGrpSpPr>
        <p:grpSpPr>
          <a:xfrm>
            <a:off x="6388124" y="2265800"/>
            <a:ext cx="304795" cy="931647"/>
            <a:chOff x="65090" y="0"/>
            <a:chExt cx="433484" cy="1325007"/>
          </a:xfrm>
        </p:grpSpPr>
        <p:sp>
          <p:nvSpPr>
            <p:cNvPr id="225" name="Shape 225"/>
            <p:cNvSpPr/>
            <p:nvPr/>
          </p:nvSpPr>
          <p:spPr>
            <a:xfrm>
              <a:off x="65090" y="0"/>
              <a:ext cx="259725" cy="799349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26" name="Shape 226"/>
            <p:cNvSpPr/>
            <p:nvPr/>
          </p:nvSpPr>
          <p:spPr>
            <a:xfrm>
              <a:off x="327771" y="800124"/>
              <a:ext cx="170805" cy="524884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/>
            </a:p>
          </p:txBody>
        </p:sp>
      </p:grpSp>
      <p:grpSp>
        <p:nvGrpSpPr>
          <p:cNvPr id="231" name="Group 231"/>
          <p:cNvGrpSpPr/>
          <p:nvPr/>
        </p:nvGrpSpPr>
        <p:grpSpPr>
          <a:xfrm>
            <a:off x="6686295" y="3170699"/>
            <a:ext cx="589044" cy="1803137"/>
            <a:chOff x="65090" y="0"/>
            <a:chExt cx="837751" cy="2564460"/>
          </a:xfrm>
        </p:grpSpPr>
        <p:sp>
          <p:nvSpPr>
            <p:cNvPr id="228" name="Shape 228"/>
            <p:cNvSpPr/>
            <p:nvPr/>
          </p:nvSpPr>
          <p:spPr>
            <a:xfrm>
              <a:off x="65090" y="0"/>
              <a:ext cx="259725" cy="799349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29" name="Shape 229"/>
            <p:cNvSpPr/>
            <p:nvPr/>
          </p:nvSpPr>
          <p:spPr>
            <a:xfrm>
              <a:off x="326603" y="799508"/>
              <a:ext cx="170804" cy="524885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30" name="Shape 230"/>
            <p:cNvSpPr/>
            <p:nvPr/>
          </p:nvSpPr>
          <p:spPr>
            <a:xfrm>
              <a:off x="487987" y="1286352"/>
              <a:ext cx="414855" cy="1278109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</p:grpSp>
      <p:sp>
        <p:nvSpPr>
          <p:cNvPr id="232" name="Shape 232"/>
          <p:cNvSpPr/>
          <p:nvPr/>
        </p:nvSpPr>
        <p:spPr>
          <a:xfrm>
            <a:off x="7671221" y="4071938"/>
            <a:ext cx="410766" cy="1160859"/>
          </a:xfrm>
          <a:prstGeom prst="rect">
            <a:avLst/>
          </a:prstGeom>
          <a:solidFill>
            <a:srgbClr val="52525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0751">
              <a:defRPr sz="4000">
                <a:solidFill>
                  <a:srgbClr val="007754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  <a:endParaRPr/>
          </a:p>
        </p:txBody>
      </p:sp>
      <p:grpSp>
        <p:nvGrpSpPr>
          <p:cNvPr id="239" name="Group 239"/>
          <p:cNvGrpSpPr/>
          <p:nvPr/>
        </p:nvGrpSpPr>
        <p:grpSpPr>
          <a:xfrm>
            <a:off x="6410214" y="2269563"/>
            <a:ext cx="1246594" cy="2716181"/>
            <a:chOff x="0" y="30668"/>
            <a:chExt cx="1772932" cy="3863011"/>
          </a:xfrm>
        </p:grpSpPr>
        <p:sp>
          <p:nvSpPr>
            <p:cNvPr id="233" name="Shape 233"/>
            <p:cNvSpPr/>
            <p:nvPr/>
          </p:nvSpPr>
          <p:spPr>
            <a:xfrm>
              <a:off x="0" y="30668"/>
              <a:ext cx="411159" cy="77327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34" name="Shape 234"/>
            <p:cNvSpPr/>
            <p:nvPr/>
          </p:nvSpPr>
          <p:spPr>
            <a:xfrm>
              <a:off x="414332" y="804203"/>
              <a:ext cx="270249" cy="50771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35" name="Shape 235"/>
            <p:cNvSpPr/>
            <p:nvPr/>
          </p:nvSpPr>
          <p:spPr>
            <a:xfrm>
              <a:off x="668029" y="1274589"/>
              <a:ext cx="411160" cy="77327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36" name="Shape 236"/>
            <p:cNvSpPr/>
            <p:nvPr/>
          </p:nvSpPr>
          <p:spPr>
            <a:xfrm>
              <a:off x="1081051" y="2047703"/>
              <a:ext cx="270250" cy="507719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37" name="Shape 237"/>
            <p:cNvSpPr/>
            <p:nvPr/>
          </p:nvSpPr>
          <p:spPr>
            <a:xfrm>
              <a:off x="1334750" y="2518088"/>
              <a:ext cx="437515" cy="816792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38" name="Shape 238"/>
            <p:cNvSpPr/>
            <p:nvPr/>
          </p:nvSpPr>
          <p:spPr>
            <a:xfrm flipV="1">
              <a:off x="1264265" y="3330645"/>
              <a:ext cx="508668" cy="563035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9828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Survey setups</a:t>
            </a:r>
          </a:p>
          <a:p>
            <a:r>
              <a:rPr lang="en-US" dirty="0"/>
              <a:t>Potential errors</a:t>
            </a:r>
          </a:p>
          <a:p>
            <a:pPr lvl="1"/>
            <a:r>
              <a:rPr lang="en-US" dirty="0"/>
              <a:t>Human error</a:t>
            </a:r>
          </a:p>
          <a:p>
            <a:pPr lvl="1"/>
            <a:r>
              <a:rPr lang="en-US" dirty="0"/>
              <a:t>Monument error</a:t>
            </a:r>
          </a:p>
          <a:p>
            <a:pPr lvl="1"/>
            <a:r>
              <a:rPr lang="en-US" dirty="0"/>
              <a:t>Seasonal error</a:t>
            </a:r>
          </a:p>
          <a:p>
            <a:pPr lvl="1"/>
            <a:r>
              <a:rPr lang="en-US" dirty="0"/>
              <a:t>System </a:t>
            </a:r>
            <a:r>
              <a:rPr lang="en-US" dirty="0" smtClean="0"/>
              <a:t>error</a:t>
            </a:r>
          </a:p>
          <a:p>
            <a:r>
              <a:rPr lang="en-US" dirty="0" smtClean="0"/>
              <a:t>Hands-on equipment</a:t>
            </a:r>
          </a:p>
        </p:txBody>
      </p:sp>
    </p:spTree>
    <p:extLst>
      <p:ext uri="{BB962C8B-B14F-4D97-AF65-F5344CB8AC3E}">
        <p14:creationId xmlns:p14="http://schemas.microsoft.com/office/powerpoint/2010/main" val="3041279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profile.png"/>
          <p:cNvPicPr/>
          <p:nvPr/>
        </p:nvPicPr>
        <p:blipFill>
          <a:blip r:embed="rId2">
            <a:extLst/>
          </a:blip>
          <a:srcRect l="690" r="1440" b="1160"/>
          <a:stretch>
            <a:fillRect/>
          </a:stretch>
        </p:blipFill>
        <p:spPr>
          <a:xfrm>
            <a:off x="4714728" y="2053828"/>
            <a:ext cx="3795117" cy="3804047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Shape 24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754"/>
                </a:solidFill>
              </a:defRPr>
            </a:lvl1pPr>
          </a:lstStyle>
          <a:p>
            <a:pPr lvl="0"/>
            <a:r>
              <a:rPr lang="en-US" smtClean="0">
                <a:solidFill>
                  <a:srgbClr val="000000"/>
                </a:solidFill>
              </a:rPr>
              <a:t>Atmospheric effects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248" name="Shape 24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0"/>
            <a:r>
              <a:rPr lang="en-US" dirty="0" smtClean="0"/>
              <a:t>Ionosphere</a:t>
            </a:r>
          </a:p>
          <a:p>
            <a:pPr lvl="1"/>
            <a:r>
              <a:rPr lang="en-US" dirty="0" smtClean="0"/>
              <a:t>delay ∝ 1/f</a:t>
            </a:r>
            <a:r>
              <a:rPr lang="en-US" baseline="30000" dirty="0" smtClean="0"/>
              <a:t>2</a:t>
            </a:r>
          </a:p>
          <a:p>
            <a:pPr lvl="0"/>
            <a:r>
              <a:rPr lang="en-US" dirty="0" smtClean="0"/>
              <a:t>Troposphere</a:t>
            </a:r>
          </a:p>
          <a:p>
            <a:pPr lvl="1"/>
            <a:r>
              <a:rPr lang="en-US" dirty="0" smtClean="0"/>
              <a:t>“Dry” delay</a:t>
            </a:r>
          </a:p>
          <a:p>
            <a:pPr lvl="1"/>
            <a:r>
              <a:rPr lang="en-US" dirty="0" smtClean="0"/>
              <a:t>“Wet” delay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30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/>
          </p:cNvSpPr>
          <p:nvPr>
            <p:ph type="ctrTitle"/>
          </p:nvPr>
        </p:nvSpPr>
        <p:spPr/>
        <p:txBody>
          <a:bodyPr/>
          <a:lstStyle>
            <a:lvl1pPr>
              <a:defRPr>
                <a:solidFill>
                  <a:srgbClr val="007754"/>
                </a:solidFill>
              </a:defRPr>
            </a:lvl1pPr>
          </a:lstStyle>
          <a:p>
            <a:pPr lvl="0"/>
            <a:r>
              <a:rPr lang="en-US" dirty="0" smtClean="0">
                <a:solidFill>
                  <a:schemeClr val="tx1"/>
                </a:solidFill>
              </a:rPr>
              <a:t>Time series noise characteristics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04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3" name="Group 393"/>
          <p:cNvGrpSpPr/>
          <p:nvPr/>
        </p:nvGrpSpPr>
        <p:grpSpPr>
          <a:xfrm>
            <a:off x="5376564" y="2378668"/>
            <a:ext cx="3143251" cy="1300164"/>
            <a:chOff x="0" y="0"/>
            <a:chExt cx="4470400" cy="1849120"/>
          </a:xfrm>
        </p:grpSpPr>
        <p:pic>
          <p:nvPicPr>
            <p:cNvPr id="391" name="image.jp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325119"/>
              <a:ext cx="4470400" cy="1524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92" name="Shape 392"/>
            <p:cNvSpPr/>
            <p:nvPr/>
          </p:nvSpPr>
          <p:spPr>
            <a:xfrm>
              <a:off x="1336604" y="0"/>
              <a:ext cx="1413367" cy="3939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marL="57799" marR="57799" defTabSz="1295400">
                <a:buClr>
                  <a:srgbClr val="000000"/>
                </a:buClr>
                <a:buFont typeface="Arial"/>
                <a:defRPr sz="1800">
                  <a:uFill>
                    <a:solidFill/>
                  </a:u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 lvl="0">
                <a:defRPr>
                  <a:uFillTx/>
                </a:defRPr>
              </a:pPr>
              <a:r>
                <a:rPr dirty="0" smtClean="0">
                  <a:solidFill>
                    <a:srgbClr val="000000"/>
                  </a:solidFill>
                  <a:uFill>
                    <a:solidFill/>
                  </a:uFill>
                </a:rPr>
                <a:t>“</a:t>
              </a:r>
              <a:r>
                <a:rPr lang="en-GB" dirty="0" smtClean="0">
                  <a:solidFill>
                    <a:srgbClr val="000000"/>
                  </a:solidFill>
                  <a:uFill>
                    <a:solidFill/>
                  </a:uFill>
                </a:rPr>
                <a:t>Survey</a:t>
              </a:r>
              <a:r>
                <a:rPr dirty="0" smtClean="0">
                  <a:solidFill>
                    <a:srgbClr val="000000"/>
                  </a:solidFill>
                  <a:uFill>
                    <a:solidFill/>
                  </a:uFill>
                </a:rPr>
                <a:t>” </a:t>
              </a:r>
              <a:r>
                <a:rPr dirty="0">
                  <a:solidFill>
                    <a:srgbClr val="000000"/>
                  </a:solidFill>
                  <a:uFill>
                    <a:solidFill/>
                  </a:uFill>
                </a:rPr>
                <a:t>2</a:t>
              </a:r>
            </a:p>
          </p:txBody>
        </p:sp>
      </p:grpSp>
      <p:grpSp>
        <p:nvGrpSpPr>
          <p:cNvPr id="396" name="Group 396"/>
          <p:cNvGrpSpPr/>
          <p:nvPr/>
        </p:nvGrpSpPr>
        <p:grpSpPr>
          <a:xfrm>
            <a:off x="2966541" y="1767481"/>
            <a:ext cx="3152180" cy="1294212"/>
            <a:chOff x="0" y="0"/>
            <a:chExt cx="4483100" cy="1840654"/>
          </a:xfrm>
        </p:grpSpPr>
        <p:pic>
          <p:nvPicPr>
            <p:cNvPr id="394" name="image.jp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291253"/>
              <a:ext cx="4483100" cy="1549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95" name="Shape 395"/>
            <p:cNvSpPr/>
            <p:nvPr/>
          </p:nvSpPr>
          <p:spPr>
            <a:xfrm>
              <a:off x="1343377" y="0"/>
              <a:ext cx="1413367" cy="3939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marL="57799" marR="57799" defTabSz="1295400">
                <a:buClr>
                  <a:srgbClr val="000000"/>
                </a:buClr>
                <a:buFont typeface="Arial"/>
                <a:defRPr sz="1800">
                  <a:uFill>
                    <a:solidFill/>
                  </a:u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 lvl="0">
                <a:defRPr>
                  <a:uFillTx/>
                </a:defRPr>
              </a:pPr>
              <a:r>
                <a:rPr dirty="0" smtClean="0">
                  <a:solidFill>
                    <a:srgbClr val="000000"/>
                  </a:solidFill>
                  <a:uFill>
                    <a:solidFill/>
                  </a:uFill>
                </a:rPr>
                <a:t>“</a:t>
              </a:r>
              <a:r>
                <a:rPr lang="en-GB" dirty="0" smtClean="0">
                  <a:solidFill>
                    <a:srgbClr val="000000"/>
                  </a:solidFill>
                  <a:uFill>
                    <a:solidFill/>
                  </a:uFill>
                </a:rPr>
                <a:t>Survey</a:t>
              </a:r>
              <a:r>
                <a:rPr dirty="0" smtClean="0">
                  <a:solidFill>
                    <a:srgbClr val="000000"/>
                  </a:solidFill>
                  <a:uFill>
                    <a:solidFill/>
                  </a:uFill>
                </a:rPr>
                <a:t>” </a:t>
              </a:r>
              <a:r>
                <a:rPr dirty="0">
                  <a:solidFill>
                    <a:srgbClr val="000000"/>
                  </a:solidFill>
                  <a:uFill>
                    <a:solidFill/>
                  </a:uFill>
                </a:rPr>
                <a:t>1</a:t>
              </a:r>
            </a:p>
          </p:txBody>
        </p:sp>
      </p:grpSp>
      <p:grpSp>
        <p:nvGrpSpPr>
          <p:cNvPr id="399" name="Group 399"/>
          <p:cNvGrpSpPr/>
          <p:nvPr/>
        </p:nvGrpSpPr>
        <p:grpSpPr>
          <a:xfrm>
            <a:off x="480913" y="1372193"/>
            <a:ext cx="3125391" cy="1232676"/>
            <a:chOff x="0" y="0"/>
            <a:chExt cx="4445000" cy="1753136"/>
          </a:xfrm>
        </p:grpSpPr>
        <p:pic>
          <p:nvPicPr>
            <p:cNvPr id="397" name="image.jp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445000" cy="1473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98" name="Shape 398"/>
            <p:cNvSpPr/>
            <p:nvPr/>
          </p:nvSpPr>
          <p:spPr>
            <a:xfrm>
              <a:off x="1447235" y="1359182"/>
              <a:ext cx="1522531" cy="3939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marL="57799" marR="57799" defTabSz="1295400">
                <a:buClr>
                  <a:srgbClr val="000000"/>
                </a:buClr>
                <a:buFont typeface="Arial"/>
                <a:defRPr sz="1800">
                  <a:uFill>
                    <a:solidFill/>
                  </a:u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 lvl="0">
                <a:defRPr>
                  <a:uFillTx/>
                </a:defRPr>
              </a:pPr>
              <a:r>
                <a:rPr>
                  <a:solidFill>
                    <a:srgbClr val="000000"/>
                  </a:solidFill>
                  <a:uFill>
                    <a:solidFill/>
                  </a:uFill>
                </a:rPr>
                <a:t>Continuous</a:t>
              </a:r>
            </a:p>
          </p:txBody>
        </p:sp>
      </p:grpSp>
      <p:sp>
        <p:nvSpPr>
          <p:cNvPr id="400" name="Shape 40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7200">
                <a:solidFill>
                  <a:srgbClr val="007754"/>
                </a:solidFill>
                <a:uFill>
                  <a:solidFill>
                    <a:srgbClr val="007754"/>
                  </a:solidFill>
                </a:u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/>
            <a:r>
              <a:rPr lang="en-US" sz="4400" dirty="0" smtClean="0">
                <a:solidFill>
                  <a:srgbClr val="000000"/>
                </a:solidFill>
              </a:rPr>
              <a:t>Survey timing</a:t>
            </a:r>
            <a:endParaRPr lang="en-US" sz="4400" dirty="0">
              <a:solidFill>
                <a:srgbClr val="000000"/>
              </a:solidFill>
            </a:endParaRPr>
          </a:p>
        </p:txBody>
      </p:sp>
      <p:graphicFrame>
        <p:nvGraphicFramePr>
          <p:cNvPr id="401" name="Table 401"/>
          <p:cNvGraphicFramePr/>
          <p:nvPr>
            <p:extLst>
              <p:ext uri="{D42A27DB-BD31-4B8C-83A1-F6EECF244321}">
                <p14:modId xmlns:p14="http://schemas.microsoft.com/office/powerpoint/2010/main" val="3083219789"/>
              </p:ext>
            </p:extLst>
          </p:nvPr>
        </p:nvGraphicFramePr>
        <p:xfrm>
          <a:off x="797223" y="3778843"/>
          <a:ext cx="7556976" cy="2570161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219200"/>
                <a:gridCol w="1090851"/>
                <a:gridCol w="1090851"/>
                <a:gridCol w="833437"/>
                <a:gridCol w="831850"/>
                <a:gridCol w="841375"/>
                <a:gridCol w="808037"/>
                <a:gridCol w="841375"/>
              </a:tblGrid>
              <a:tr h="496887">
                <a:tc>
                  <a:txBody>
                    <a:bodyPr/>
                    <a:lstStyle/>
                    <a:p>
                      <a:pPr marL="48213" marR="48213" lvl="0" defTabSz="1295400">
                        <a:spcBef>
                          <a:spcPts val="900"/>
                        </a:spcBef>
                        <a:defRPr sz="2200">
                          <a:solidFill>
                            <a:srgbClr val="007754"/>
                          </a:solidFill>
                          <a:latin typeface="+mj-lt"/>
                          <a:ea typeface="+mj-ea"/>
                          <a:cs typeface="+mj-cs"/>
                          <a:sym typeface="Gill Sans"/>
                        </a:defRPr>
                      </a:pPr>
                      <a:endParaRPr sz="1500" dirty="0">
                        <a:solidFill>
                          <a:srgbClr val="000000"/>
                        </a:solidFill>
                      </a:endParaRPr>
                    </a:p>
                  </a:txBody>
                  <a:tcPr marL="26789" marR="26789" marT="26789" marB="26789" anchor="ctr" horzOverflow="overflow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213" marR="48213" lvl="0" defTabSz="1295400">
                        <a:spcBef>
                          <a:spcPts val="900"/>
                        </a:spcBef>
                        <a:defRPr>
                          <a:uFillTx/>
                        </a:defRPr>
                      </a:pPr>
                      <a:r>
                        <a:rPr sz="1500" i="1" dirty="0">
                          <a:uFill>
                            <a:solidFill/>
                          </a:uFill>
                          <a:sym typeface="Gill Sans"/>
                        </a:rPr>
                        <a:t>x</a:t>
                      </a:r>
                      <a:r>
                        <a:rPr sz="1500" i="1" baseline="-19818" dirty="0">
                          <a:uFill>
                            <a:solidFill/>
                          </a:uFill>
                          <a:sym typeface="Gill Sans"/>
                        </a:rPr>
                        <a:t>0</a:t>
                      </a:r>
                      <a:endParaRPr sz="1500" i="1" baseline="-19818" dirty="0">
                        <a:solidFill>
                          <a:srgbClr val="000000"/>
                        </a:solidFill>
                        <a:uFill>
                          <a:solidFill/>
                        </a:uFill>
                        <a:latin typeface="+mj-lt"/>
                        <a:ea typeface="+mj-ea"/>
                        <a:cs typeface="+mj-cs"/>
                        <a:sym typeface="Gill Sans"/>
                      </a:endParaRPr>
                    </a:p>
                  </a:txBody>
                  <a:tcPr marL="26789" marR="26789" marT="26789" marB="26789" anchor="ctr" horzOverflow="overflow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213" marR="48213" lvl="0" defTabSz="1295400">
                        <a:spcBef>
                          <a:spcPts val="900"/>
                        </a:spcBef>
                        <a:defRPr>
                          <a:uFillTx/>
                        </a:defRPr>
                      </a:pPr>
                      <a:r>
                        <a:rPr sz="1500" b="1" i="1" dirty="0">
                          <a:uFill>
                            <a:solidFill/>
                          </a:uFill>
                          <a:sym typeface="Gill Sans SemiBold"/>
                        </a:rPr>
                        <a:t>v</a:t>
                      </a:r>
                      <a:endParaRPr sz="1500" b="1" i="1" dirty="0">
                        <a:solidFill>
                          <a:srgbClr val="000000"/>
                        </a:solidFill>
                        <a:uFill>
                          <a:solidFill/>
                        </a:uFill>
                        <a:latin typeface="Gill Sans SemiBold"/>
                        <a:ea typeface="Gill Sans SemiBold"/>
                        <a:cs typeface="Gill Sans SemiBold"/>
                        <a:sym typeface="Gill Sans SemiBold"/>
                      </a:endParaRPr>
                    </a:p>
                  </a:txBody>
                  <a:tcPr marL="26789" marR="26789" marT="26789" marB="26789" anchor="ctr" horzOverflow="overflow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213" marR="48213" lvl="0" defTabSz="1295400">
                        <a:spcBef>
                          <a:spcPts val="900"/>
                        </a:spcBef>
                        <a:defRPr>
                          <a:uFillTx/>
                        </a:defRPr>
                      </a:pPr>
                      <a:r>
                        <a:rPr sz="1500" i="1" dirty="0">
                          <a:uFill>
                            <a:solidFill/>
                          </a:uFill>
                          <a:sym typeface="Gill Sans"/>
                        </a:rPr>
                        <a:t>A</a:t>
                      </a:r>
                      <a:r>
                        <a:rPr sz="1500" i="1" baseline="-19818" dirty="0">
                          <a:uFill>
                            <a:solidFill/>
                          </a:uFill>
                          <a:sym typeface="Gill Sans"/>
                        </a:rPr>
                        <a:t>0</a:t>
                      </a:r>
                      <a:endParaRPr sz="1500" i="1" baseline="-19818" dirty="0">
                        <a:solidFill>
                          <a:srgbClr val="000000"/>
                        </a:solidFill>
                        <a:uFill>
                          <a:solidFill/>
                        </a:uFill>
                        <a:latin typeface="+mj-lt"/>
                        <a:ea typeface="+mj-ea"/>
                        <a:cs typeface="+mj-cs"/>
                        <a:sym typeface="Gill Sans"/>
                      </a:endParaRPr>
                    </a:p>
                  </a:txBody>
                  <a:tcPr marL="26789" marR="26789" marT="26789" marB="26789" anchor="ctr" horzOverflow="overflow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213" marR="48213" lvl="0" defTabSz="1295400">
                        <a:spcBef>
                          <a:spcPts val="900"/>
                        </a:spcBef>
                        <a:defRPr>
                          <a:uFillTx/>
                        </a:defRPr>
                      </a:pPr>
                      <a:r>
                        <a:rPr sz="1500" i="1" dirty="0">
                          <a:uFill>
                            <a:solidFill/>
                          </a:uFill>
                          <a:sym typeface="Gill Sans"/>
                        </a:rPr>
                        <a:t>τ</a:t>
                      </a:r>
                      <a:r>
                        <a:rPr sz="1500" i="1" baseline="-19818" dirty="0">
                          <a:uFill>
                            <a:solidFill/>
                          </a:uFill>
                          <a:sym typeface="Gill Sans"/>
                        </a:rPr>
                        <a:t>0</a:t>
                      </a:r>
                      <a:endParaRPr sz="1500" i="1" baseline="-19818" dirty="0">
                        <a:solidFill>
                          <a:srgbClr val="000000"/>
                        </a:solidFill>
                        <a:uFill>
                          <a:solidFill/>
                        </a:uFill>
                        <a:latin typeface="+mj-lt"/>
                        <a:ea typeface="+mj-ea"/>
                        <a:cs typeface="+mj-cs"/>
                        <a:sym typeface="Gill Sans"/>
                      </a:endParaRPr>
                    </a:p>
                  </a:txBody>
                  <a:tcPr marL="26789" marR="26789" marT="26789" marB="26789" anchor="ctr" horzOverflow="overflow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213" marR="48213" lvl="0" defTabSz="1295400">
                        <a:spcBef>
                          <a:spcPts val="900"/>
                        </a:spcBef>
                        <a:defRPr>
                          <a:uFillTx/>
                        </a:defRPr>
                      </a:pPr>
                      <a:r>
                        <a:rPr sz="1500" i="1" dirty="0">
                          <a:uFill>
                            <a:solidFill/>
                          </a:uFill>
                          <a:sym typeface="Gill Sans"/>
                        </a:rPr>
                        <a:t>A</a:t>
                      </a:r>
                      <a:r>
                        <a:rPr sz="1500" i="1" baseline="-19818" dirty="0">
                          <a:uFill>
                            <a:solidFill/>
                          </a:uFill>
                          <a:sym typeface="Gill Sans"/>
                        </a:rPr>
                        <a:t>1</a:t>
                      </a:r>
                      <a:endParaRPr sz="1500" i="1" baseline="-19818" dirty="0">
                        <a:solidFill>
                          <a:srgbClr val="000000"/>
                        </a:solidFill>
                        <a:uFill>
                          <a:solidFill/>
                        </a:uFill>
                        <a:latin typeface="+mj-lt"/>
                        <a:ea typeface="+mj-ea"/>
                        <a:cs typeface="+mj-cs"/>
                        <a:sym typeface="Gill Sans"/>
                      </a:endParaRPr>
                    </a:p>
                  </a:txBody>
                  <a:tcPr marL="26789" marR="26789" marT="26789" marB="26789" anchor="ctr" horzOverflow="overflow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213" marR="48213" lvl="0" defTabSz="1295400">
                        <a:spcBef>
                          <a:spcPts val="900"/>
                        </a:spcBef>
                        <a:defRPr>
                          <a:uFillTx/>
                        </a:defRPr>
                      </a:pPr>
                      <a:r>
                        <a:rPr sz="1500" i="1" dirty="0">
                          <a:uFill>
                            <a:solidFill/>
                          </a:uFill>
                          <a:sym typeface="Gill Sans"/>
                        </a:rPr>
                        <a:t>τ</a:t>
                      </a:r>
                      <a:r>
                        <a:rPr sz="1500" i="1" baseline="-19818" dirty="0">
                          <a:uFill>
                            <a:solidFill/>
                          </a:uFill>
                          <a:sym typeface="Gill Sans"/>
                        </a:rPr>
                        <a:t>1</a:t>
                      </a:r>
                      <a:endParaRPr sz="1500" i="1" baseline="-19818" dirty="0">
                        <a:solidFill>
                          <a:srgbClr val="000000"/>
                        </a:solidFill>
                        <a:uFill>
                          <a:solidFill/>
                        </a:uFill>
                        <a:latin typeface="+mj-lt"/>
                        <a:ea typeface="+mj-ea"/>
                        <a:cs typeface="+mj-cs"/>
                        <a:sym typeface="Gill Sans"/>
                      </a:endParaRPr>
                    </a:p>
                  </a:txBody>
                  <a:tcPr marL="26789" marR="26789" marT="26789" marB="26789" anchor="ctr" horzOverflow="overflow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213" marR="48213" lvl="0" defTabSz="1295400">
                        <a:spcBef>
                          <a:spcPts val="900"/>
                        </a:spcBef>
                        <a:defRPr>
                          <a:uFillTx/>
                        </a:defRPr>
                      </a:pPr>
                      <a:r>
                        <a:rPr sz="1500" i="1" dirty="0">
                          <a:uFill>
                            <a:solidFill/>
                          </a:uFill>
                          <a:sym typeface="Gill Sans"/>
                        </a:rPr>
                        <a:t>ε</a:t>
                      </a:r>
                      <a:endParaRPr sz="1500" i="1" dirty="0">
                        <a:solidFill>
                          <a:srgbClr val="000000"/>
                        </a:solidFill>
                        <a:uFill>
                          <a:solidFill/>
                        </a:uFill>
                        <a:latin typeface="+mj-lt"/>
                        <a:ea typeface="+mj-ea"/>
                        <a:cs typeface="+mj-cs"/>
                        <a:sym typeface="Gill Sans"/>
                      </a:endParaRPr>
                    </a:p>
                  </a:txBody>
                  <a:tcPr marL="26789" marR="26789" marT="26789" marB="26789" anchor="ctr" horzOverflow="overflow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9750">
                <a:tc>
                  <a:txBody>
                    <a:bodyPr/>
                    <a:lstStyle/>
                    <a:p>
                      <a:pPr marL="48213" marR="48213" lvl="0" defTabSz="1295400">
                        <a:spcBef>
                          <a:spcPts val="900"/>
                        </a:spcBef>
                        <a:defRPr>
                          <a:uFillTx/>
                        </a:defRPr>
                      </a:pPr>
                      <a:r>
                        <a:rPr sz="1300" dirty="0">
                          <a:uFill>
                            <a:solidFill/>
                          </a:uFill>
                          <a:sym typeface="Gill Sans"/>
                        </a:rPr>
                        <a:t>Input</a:t>
                      </a:r>
                      <a:endParaRPr sz="1300" dirty="0">
                        <a:solidFill>
                          <a:srgbClr val="000000"/>
                        </a:solidFill>
                        <a:uFill>
                          <a:solidFill/>
                        </a:uFill>
                        <a:latin typeface="+mj-lt"/>
                        <a:ea typeface="+mj-ea"/>
                        <a:cs typeface="+mj-cs"/>
                        <a:sym typeface="Gill Sans"/>
                      </a:endParaRPr>
                    </a:p>
                  </a:txBody>
                  <a:tcPr marL="26789" marR="26789" marT="26789" marB="26789" anchor="ctr" horzOverflow="overflow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213" marR="48213" lvl="0" defTabSz="1295400">
                        <a:spcBef>
                          <a:spcPts val="900"/>
                        </a:spcBef>
                        <a:defRPr>
                          <a:uFillTx/>
                        </a:defRPr>
                      </a:pPr>
                      <a:r>
                        <a:rPr sz="1300">
                          <a:uFill>
                            <a:solidFill/>
                          </a:uFill>
                          <a:sym typeface="Gill Sans"/>
                        </a:rPr>
                        <a:t>−12.5 mm</a:t>
                      </a:r>
                      <a:endParaRPr sz="1300">
                        <a:solidFill>
                          <a:srgbClr val="000000"/>
                        </a:solidFill>
                        <a:uFill>
                          <a:solidFill/>
                        </a:uFill>
                        <a:latin typeface="+mj-lt"/>
                        <a:ea typeface="+mj-ea"/>
                        <a:cs typeface="+mj-cs"/>
                        <a:sym typeface="Gill Sans"/>
                      </a:endParaRPr>
                    </a:p>
                  </a:txBody>
                  <a:tcPr marL="26789" marR="26789" marT="26789" marB="26789" anchor="ctr" horzOverflow="overflow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213" marR="48213" lvl="0" defTabSz="1295400">
                        <a:spcBef>
                          <a:spcPts val="900"/>
                        </a:spcBef>
                        <a:defRPr>
                          <a:uFillTx/>
                        </a:defRPr>
                      </a:pPr>
                      <a:r>
                        <a:rPr sz="1300" b="1" dirty="0">
                          <a:uFill>
                            <a:solidFill/>
                          </a:uFill>
                          <a:sym typeface="Gill Sans SemiBold"/>
                        </a:rPr>
                        <a:t>5 mm/yr</a:t>
                      </a:r>
                      <a:endParaRPr sz="1300" b="1" dirty="0">
                        <a:solidFill>
                          <a:srgbClr val="000000"/>
                        </a:solidFill>
                        <a:uFill>
                          <a:solidFill/>
                        </a:uFill>
                        <a:latin typeface="Gill Sans SemiBold"/>
                        <a:ea typeface="Gill Sans SemiBold"/>
                        <a:cs typeface="Gill Sans SemiBold"/>
                        <a:sym typeface="Gill Sans SemiBold"/>
                      </a:endParaRPr>
                    </a:p>
                  </a:txBody>
                  <a:tcPr marL="26789" marR="26789" marT="26789" marB="26789" anchor="ctr" horzOverflow="overflow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213" marR="48213" lvl="0" defTabSz="1295400">
                        <a:spcBef>
                          <a:spcPts val="900"/>
                        </a:spcBef>
                        <a:defRPr>
                          <a:uFillTx/>
                        </a:defRPr>
                      </a:pPr>
                      <a:r>
                        <a:rPr sz="1300">
                          <a:uFill>
                            <a:solidFill/>
                          </a:uFill>
                          <a:sym typeface="Gill Sans"/>
                        </a:rPr>
                        <a:t>2 mm</a:t>
                      </a:r>
                      <a:endParaRPr sz="1300">
                        <a:solidFill>
                          <a:srgbClr val="000000"/>
                        </a:solidFill>
                        <a:uFill>
                          <a:solidFill/>
                        </a:uFill>
                        <a:latin typeface="+mj-lt"/>
                        <a:ea typeface="+mj-ea"/>
                        <a:cs typeface="+mj-cs"/>
                        <a:sym typeface="Gill Sans"/>
                      </a:endParaRPr>
                    </a:p>
                  </a:txBody>
                  <a:tcPr marL="26789" marR="26789" marT="26789" marB="26789" anchor="ctr" horzOverflow="overflow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213" marR="48213" lvl="0" defTabSz="1295400">
                        <a:spcBef>
                          <a:spcPts val="900"/>
                        </a:spcBef>
                        <a:defRPr>
                          <a:uFillTx/>
                        </a:defRPr>
                      </a:pPr>
                      <a:r>
                        <a:rPr sz="1300" dirty="0" smtClean="0">
                          <a:uFill>
                            <a:solidFill/>
                          </a:uFill>
                          <a:sym typeface="Gill Sans"/>
                        </a:rPr>
                        <a:t>1.88</a:t>
                      </a:r>
                      <a:r>
                        <a:rPr lang="en-GB" sz="1300" dirty="0" smtClean="0">
                          <a:uFill>
                            <a:solidFill/>
                          </a:uFill>
                          <a:sym typeface="Gill Sans"/>
                        </a:rPr>
                        <a:t/>
                      </a:r>
                      <a:br>
                        <a:rPr lang="en-GB" sz="1300" dirty="0" smtClean="0">
                          <a:uFill>
                            <a:solidFill/>
                          </a:uFill>
                          <a:sym typeface="Gill Sans"/>
                        </a:rPr>
                      </a:br>
                      <a:r>
                        <a:rPr sz="1300" dirty="0" smtClean="0">
                          <a:uFill>
                            <a:solidFill/>
                          </a:uFill>
                          <a:sym typeface="Gill Sans"/>
                        </a:rPr>
                        <a:t>(</a:t>
                      </a:r>
                      <a:r>
                        <a:rPr sz="1300" dirty="0">
                          <a:uFill>
                            <a:solidFill/>
                          </a:uFill>
                          <a:sym typeface="Gill Sans"/>
                        </a:rPr>
                        <a:t>0.3 yr)</a:t>
                      </a:r>
                      <a:endParaRPr sz="1300" dirty="0">
                        <a:solidFill>
                          <a:srgbClr val="000000"/>
                        </a:solidFill>
                        <a:uFill>
                          <a:solidFill/>
                        </a:uFill>
                        <a:latin typeface="+mj-lt"/>
                        <a:ea typeface="+mj-ea"/>
                        <a:cs typeface="+mj-cs"/>
                        <a:sym typeface="Gill Sans"/>
                      </a:endParaRPr>
                    </a:p>
                  </a:txBody>
                  <a:tcPr marL="26789" marR="26789" marT="26789" marB="26789" anchor="ctr" horzOverflow="overflow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213" marR="48213" lvl="0" defTabSz="1295400">
                        <a:spcBef>
                          <a:spcPts val="900"/>
                        </a:spcBef>
                        <a:defRPr>
                          <a:uFillTx/>
                        </a:defRPr>
                      </a:pPr>
                      <a:r>
                        <a:rPr sz="1300">
                          <a:uFill>
                            <a:solidFill/>
                          </a:uFill>
                          <a:sym typeface="Gill Sans"/>
                        </a:rPr>
                        <a:t>1 mm</a:t>
                      </a:r>
                      <a:endParaRPr sz="1300">
                        <a:solidFill>
                          <a:srgbClr val="000000"/>
                        </a:solidFill>
                        <a:uFill>
                          <a:solidFill/>
                        </a:uFill>
                        <a:latin typeface="+mj-lt"/>
                        <a:ea typeface="+mj-ea"/>
                        <a:cs typeface="+mj-cs"/>
                        <a:sym typeface="Gill Sans"/>
                      </a:endParaRPr>
                    </a:p>
                  </a:txBody>
                  <a:tcPr marL="26789" marR="26789" marT="26789" marB="26789" anchor="ctr" horzOverflow="overflow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213" marR="48213" lvl="0" defTabSz="1295400">
                        <a:spcBef>
                          <a:spcPts val="900"/>
                        </a:spcBef>
                        <a:defRPr>
                          <a:uFillTx/>
                        </a:defRPr>
                      </a:pPr>
                      <a:r>
                        <a:rPr sz="1300" dirty="0" smtClean="0">
                          <a:uFill>
                            <a:solidFill/>
                          </a:uFill>
                          <a:sym typeface="Gill Sans"/>
                        </a:rPr>
                        <a:t>5.65</a:t>
                      </a:r>
                      <a:r>
                        <a:rPr lang="en-GB" sz="1300" dirty="0" smtClean="0">
                          <a:uFill>
                            <a:solidFill/>
                          </a:uFill>
                          <a:sym typeface="Gill Sans"/>
                        </a:rPr>
                        <a:t/>
                      </a:r>
                      <a:br>
                        <a:rPr lang="en-GB" sz="1300" dirty="0" smtClean="0">
                          <a:uFill>
                            <a:solidFill/>
                          </a:uFill>
                          <a:sym typeface="Gill Sans"/>
                        </a:rPr>
                      </a:br>
                      <a:r>
                        <a:rPr sz="1300" dirty="0" smtClean="0">
                          <a:uFill>
                            <a:solidFill/>
                          </a:uFill>
                          <a:sym typeface="Gill Sans"/>
                        </a:rPr>
                        <a:t>(</a:t>
                      </a:r>
                      <a:r>
                        <a:rPr sz="1300" dirty="0">
                          <a:uFill>
                            <a:solidFill/>
                          </a:uFill>
                          <a:sym typeface="Gill Sans"/>
                        </a:rPr>
                        <a:t>0.45 yr)</a:t>
                      </a:r>
                      <a:endParaRPr sz="1300" dirty="0">
                        <a:solidFill>
                          <a:srgbClr val="000000"/>
                        </a:solidFill>
                        <a:uFill>
                          <a:solidFill/>
                        </a:uFill>
                        <a:latin typeface="+mj-lt"/>
                        <a:ea typeface="+mj-ea"/>
                        <a:cs typeface="+mj-cs"/>
                        <a:sym typeface="Gill Sans"/>
                      </a:endParaRPr>
                    </a:p>
                  </a:txBody>
                  <a:tcPr marL="26789" marR="26789" marT="26789" marB="26789" anchor="ctr" horzOverflow="overflow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213" marR="48213" lvl="0" defTabSz="1295400">
                        <a:spcBef>
                          <a:spcPts val="900"/>
                        </a:spcBef>
                        <a:defRPr>
                          <a:uFillTx/>
                        </a:defRPr>
                      </a:pPr>
                      <a:r>
                        <a:rPr sz="1300" dirty="0">
                          <a:uFill>
                            <a:solidFill/>
                          </a:uFill>
                          <a:sym typeface="Gill Sans"/>
                        </a:rPr>
                        <a:t>3 mm</a:t>
                      </a:r>
                      <a:endParaRPr sz="1300" dirty="0">
                        <a:solidFill>
                          <a:srgbClr val="000000"/>
                        </a:solidFill>
                        <a:uFill>
                          <a:solidFill/>
                        </a:uFill>
                        <a:latin typeface="+mj-lt"/>
                        <a:ea typeface="+mj-ea"/>
                        <a:cs typeface="+mj-cs"/>
                        <a:sym typeface="Gill Sans"/>
                      </a:endParaRPr>
                    </a:p>
                  </a:txBody>
                  <a:tcPr marL="26789" marR="26789" marT="26789" marB="26789" anchor="ctr" horzOverflow="overflow"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9750">
                <a:tc>
                  <a:txBody>
                    <a:bodyPr/>
                    <a:lstStyle/>
                    <a:p>
                      <a:pPr marL="48213" marR="48213" lvl="0" defTabSz="1295400">
                        <a:spcBef>
                          <a:spcPts val="900"/>
                        </a:spcBef>
                        <a:defRPr>
                          <a:uFillTx/>
                        </a:defRPr>
                      </a:pPr>
                      <a:r>
                        <a:rPr sz="1300" dirty="0">
                          <a:uFill>
                            <a:solidFill/>
                          </a:uFill>
                          <a:sym typeface="Gill Sans"/>
                        </a:rPr>
                        <a:t>Continuous *</a:t>
                      </a:r>
                      <a:endParaRPr sz="1300" dirty="0">
                        <a:solidFill>
                          <a:srgbClr val="000000"/>
                        </a:solidFill>
                        <a:uFill>
                          <a:solidFill/>
                        </a:uFill>
                        <a:latin typeface="+mj-lt"/>
                        <a:ea typeface="+mj-ea"/>
                        <a:cs typeface="+mj-cs"/>
                        <a:sym typeface="Gill Sans"/>
                      </a:endParaRPr>
                    </a:p>
                  </a:txBody>
                  <a:tcPr marL="26789" marR="26789" marT="26789" marB="26789" anchor="ctr" horzOverflow="overflow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48213" marR="48213" lvl="0" defTabSz="1295400">
                        <a:spcBef>
                          <a:spcPts val="900"/>
                        </a:spcBef>
                        <a:defRPr>
                          <a:uFillTx/>
                        </a:defRPr>
                      </a:pPr>
                      <a:r>
                        <a:rPr sz="1300">
                          <a:uFill>
                            <a:solidFill/>
                          </a:uFill>
                          <a:sym typeface="Gill Sans"/>
                        </a:rPr>
                        <a:t>−12.41 mm</a:t>
                      </a:r>
                      <a:endParaRPr sz="1300">
                        <a:solidFill>
                          <a:srgbClr val="000000"/>
                        </a:solidFill>
                        <a:uFill>
                          <a:solidFill/>
                        </a:uFill>
                        <a:latin typeface="+mj-lt"/>
                        <a:ea typeface="+mj-ea"/>
                        <a:cs typeface="+mj-cs"/>
                        <a:sym typeface="Gill Sans"/>
                      </a:endParaRPr>
                    </a:p>
                  </a:txBody>
                  <a:tcPr marL="26789" marR="26789" marT="26789" marB="26789" anchor="ctr" horzOverflow="overflow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48213" marR="48213" lvl="0" defTabSz="1295400">
                        <a:spcBef>
                          <a:spcPts val="900"/>
                        </a:spcBef>
                        <a:defRPr>
                          <a:uFillTx/>
                        </a:defRPr>
                      </a:pPr>
                      <a:r>
                        <a:rPr sz="1300" b="1" dirty="0">
                          <a:uFill>
                            <a:solidFill/>
                          </a:uFill>
                          <a:sym typeface="Gill Sans SemiBold"/>
                        </a:rPr>
                        <a:t>4.93 mm/yr</a:t>
                      </a:r>
                      <a:endParaRPr sz="1300" b="1" dirty="0">
                        <a:solidFill>
                          <a:srgbClr val="000000"/>
                        </a:solidFill>
                        <a:uFill>
                          <a:solidFill/>
                        </a:uFill>
                        <a:latin typeface="Gill Sans SemiBold"/>
                        <a:ea typeface="Gill Sans SemiBold"/>
                        <a:cs typeface="Gill Sans SemiBold"/>
                        <a:sym typeface="Gill Sans SemiBold"/>
                      </a:endParaRPr>
                    </a:p>
                  </a:txBody>
                  <a:tcPr marL="26789" marR="26789" marT="26789" marB="26789" anchor="ctr" horzOverflow="overflow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48213" marR="48213" lvl="0" defTabSz="1295400">
                        <a:spcBef>
                          <a:spcPts val="900"/>
                        </a:spcBef>
                        <a:defRPr>
                          <a:uFillTx/>
                        </a:defRPr>
                      </a:pPr>
                      <a:r>
                        <a:rPr sz="1300">
                          <a:uFill>
                            <a:solidFill/>
                          </a:uFill>
                          <a:sym typeface="Gill Sans"/>
                        </a:rPr>
                        <a:t>1.82 mm</a:t>
                      </a:r>
                      <a:endParaRPr sz="1300">
                        <a:solidFill>
                          <a:srgbClr val="000000"/>
                        </a:solidFill>
                        <a:uFill>
                          <a:solidFill/>
                        </a:uFill>
                        <a:latin typeface="+mj-lt"/>
                        <a:ea typeface="+mj-ea"/>
                        <a:cs typeface="+mj-cs"/>
                        <a:sym typeface="Gill Sans"/>
                      </a:endParaRPr>
                    </a:p>
                  </a:txBody>
                  <a:tcPr marL="26789" marR="26789" marT="26789" marB="26789" anchor="ctr" horzOverflow="overflow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48213" marR="48213" lvl="0" defTabSz="1295400">
                        <a:spcBef>
                          <a:spcPts val="900"/>
                        </a:spcBef>
                        <a:defRPr>
                          <a:uFillTx/>
                        </a:defRPr>
                      </a:pPr>
                      <a:r>
                        <a:rPr sz="1300" dirty="0" smtClean="0">
                          <a:uFill>
                            <a:solidFill/>
                          </a:uFill>
                          <a:sym typeface="Gill Sans"/>
                        </a:rPr>
                        <a:t>1.93</a:t>
                      </a:r>
                      <a:r>
                        <a:rPr lang="en-GB" sz="1300" dirty="0" smtClean="0">
                          <a:uFill>
                            <a:solidFill/>
                          </a:uFill>
                          <a:sym typeface="Gill Sans"/>
                        </a:rPr>
                        <a:t/>
                      </a:r>
                      <a:br>
                        <a:rPr lang="en-GB" sz="1300" dirty="0" smtClean="0">
                          <a:uFill>
                            <a:solidFill/>
                          </a:uFill>
                          <a:sym typeface="Gill Sans"/>
                        </a:rPr>
                      </a:br>
                      <a:r>
                        <a:rPr sz="1300" dirty="0" smtClean="0">
                          <a:uFill>
                            <a:solidFill/>
                          </a:uFill>
                          <a:sym typeface="Gill Sans"/>
                        </a:rPr>
                        <a:t>(</a:t>
                      </a:r>
                      <a:r>
                        <a:rPr sz="1300" dirty="0">
                          <a:uFill>
                            <a:solidFill/>
                          </a:uFill>
                          <a:sym typeface="Gill Sans"/>
                        </a:rPr>
                        <a:t>0.31 yr)</a:t>
                      </a:r>
                      <a:endParaRPr sz="1300" dirty="0">
                        <a:solidFill>
                          <a:srgbClr val="000000"/>
                        </a:solidFill>
                        <a:uFill>
                          <a:solidFill/>
                        </a:uFill>
                        <a:latin typeface="+mj-lt"/>
                        <a:ea typeface="+mj-ea"/>
                        <a:cs typeface="+mj-cs"/>
                        <a:sym typeface="Gill Sans"/>
                      </a:endParaRPr>
                    </a:p>
                  </a:txBody>
                  <a:tcPr marL="26789" marR="26789" marT="26789" marB="26789" anchor="ctr" horzOverflow="overflow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48213" marR="48213" lvl="0" defTabSz="1295400">
                        <a:spcBef>
                          <a:spcPts val="900"/>
                        </a:spcBef>
                        <a:defRPr>
                          <a:uFillTx/>
                        </a:defRPr>
                      </a:pPr>
                      <a:r>
                        <a:rPr sz="1300">
                          <a:uFill>
                            <a:solidFill/>
                          </a:uFill>
                          <a:sym typeface="Gill Sans"/>
                        </a:rPr>
                        <a:t>0.91 mm</a:t>
                      </a:r>
                      <a:endParaRPr sz="1300">
                        <a:solidFill>
                          <a:srgbClr val="000000"/>
                        </a:solidFill>
                        <a:uFill>
                          <a:solidFill/>
                        </a:uFill>
                        <a:latin typeface="+mj-lt"/>
                        <a:ea typeface="+mj-ea"/>
                        <a:cs typeface="+mj-cs"/>
                        <a:sym typeface="Gill Sans"/>
                      </a:endParaRPr>
                    </a:p>
                  </a:txBody>
                  <a:tcPr marL="26789" marR="26789" marT="26789" marB="26789" anchor="ctr" horzOverflow="overflow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48213" marR="48213" lvl="0" defTabSz="1295400">
                        <a:spcBef>
                          <a:spcPts val="900"/>
                        </a:spcBef>
                        <a:defRPr>
                          <a:uFillTx/>
                        </a:defRPr>
                      </a:pPr>
                      <a:r>
                        <a:rPr sz="1300" dirty="0" smtClean="0">
                          <a:uFill>
                            <a:solidFill/>
                          </a:uFill>
                          <a:sym typeface="Gill Sans"/>
                        </a:rPr>
                        <a:t>5.48</a:t>
                      </a:r>
                      <a:r>
                        <a:rPr lang="en-GB" sz="1300" dirty="0" smtClean="0">
                          <a:uFill>
                            <a:solidFill/>
                          </a:uFill>
                          <a:sym typeface="Gill Sans"/>
                        </a:rPr>
                        <a:t/>
                      </a:r>
                      <a:br>
                        <a:rPr lang="en-GB" sz="1300" dirty="0" smtClean="0">
                          <a:uFill>
                            <a:solidFill/>
                          </a:uFill>
                          <a:sym typeface="Gill Sans"/>
                        </a:rPr>
                      </a:br>
                      <a:r>
                        <a:rPr sz="1300" dirty="0" smtClean="0">
                          <a:uFill>
                            <a:solidFill/>
                          </a:uFill>
                          <a:sym typeface="Gill Sans"/>
                        </a:rPr>
                        <a:t>(</a:t>
                      </a:r>
                      <a:r>
                        <a:rPr sz="1300" dirty="0">
                          <a:uFill>
                            <a:solidFill/>
                          </a:uFill>
                          <a:sym typeface="Gill Sans"/>
                        </a:rPr>
                        <a:t>0.44 yr)</a:t>
                      </a:r>
                      <a:endParaRPr sz="1300" dirty="0">
                        <a:solidFill>
                          <a:srgbClr val="000000"/>
                        </a:solidFill>
                        <a:uFill>
                          <a:solidFill/>
                        </a:uFill>
                        <a:latin typeface="+mj-lt"/>
                        <a:ea typeface="+mj-ea"/>
                        <a:cs typeface="+mj-cs"/>
                        <a:sym typeface="Gill Sans"/>
                      </a:endParaRPr>
                    </a:p>
                  </a:txBody>
                  <a:tcPr marL="26789" marR="26789" marT="26789" marB="26789" anchor="ctr" horzOverflow="overflow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48213" marR="48213" lvl="0" defTabSz="1295400">
                        <a:spcBef>
                          <a:spcPts val="900"/>
                        </a:spcBef>
                        <a:defRPr>
                          <a:uFillTx/>
                        </a:defRPr>
                      </a:pPr>
                      <a:r>
                        <a:rPr sz="1300">
                          <a:uFill>
                            <a:solidFill/>
                          </a:uFill>
                          <a:sym typeface="Gill Sans"/>
                        </a:rPr>
                        <a:t>3.07 mm</a:t>
                      </a:r>
                      <a:endParaRPr sz="1300">
                        <a:solidFill>
                          <a:srgbClr val="000000"/>
                        </a:solidFill>
                        <a:uFill>
                          <a:solidFill/>
                        </a:uFill>
                        <a:latin typeface="+mj-lt"/>
                        <a:ea typeface="+mj-ea"/>
                        <a:cs typeface="+mj-cs"/>
                        <a:sym typeface="Gill Sans"/>
                      </a:endParaRPr>
                    </a:p>
                  </a:txBody>
                  <a:tcPr marL="26789" marR="26789" marT="26789" marB="26789" anchor="ctr" horzOverflow="overflow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96887">
                <a:tc>
                  <a:txBody>
                    <a:bodyPr/>
                    <a:lstStyle/>
                    <a:p>
                      <a:pPr marL="48213" marR="48213" lvl="0" defTabSz="1295400">
                        <a:spcBef>
                          <a:spcPts val="900"/>
                        </a:spcBef>
                        <a:defRPr>
                          <a:uFillTx/>
                        </a:defRPr>
                      </a:pPr>
                      <a:r>
                        <a:rPr sz="1300" dirty="0" smtClean="0">
                          <a:uFill>
                            <a:solidFill/>
                          </a:uFill>
                          <a:sym typeface="Gill Sans"/>
                        </a:rPr>
                        <a:t>“</a:t>
                      </a:r>
                      <a:r>
                        <a:rPr lang="en-GB" sz="1300" dirty="0" smtClean="0">
                          <a:uFill>
                            <a:solidFill/>
                          </a:uFill>
                          <a:sym typeface="Gill Sans"/>
                        </a:rPr>
                        <a:t>Survey</a:t>
                      </a:r>
                      <a:r>
                        <a:rPr sz="1300" dirty="0" smtClean="0">
                          <a:uFill>
                            <a:solidFill/>
                          </a:uFill>
                          <a:sym typeface="Gill Sans"/>
                        </a:rPr>
                        <a:t>” </a:t>
                      </a:r>
                      <a:r>
                        <a:rPr sz="1300" dirty="0">
                          <a:uFill>
                            <a:solidFill/>
                          </a:uFill>
                          <a:sym typeface="Gill Sans"/>
                        </a:rPr>
                        <a:t>1</a:t>
                      </a:r>
                      <a:endParaRPr sz="1300" dirty="0">
                        <a:solidFill>
                          <a:srgbClr val="000000"/>
                        </a:solidFill>
                        <a:uFill>
                          <a:solidFill/>
                        </a:uFill>
                        <a:latin typeface="+mj-lt"/>
                        <a:ea typeface="+mj-ea"/>
                        <a:cs typeface="+mj-cs"/>
                        <a:sym typeface="Gill Sans"/>
                      </a:endParaRPr>
                    </a:p>
                  </a:txBody>
                  <a:tcPr marL="26789" marR="26789" marT="26789" marB="26789" anchor="ctr" horzOverflow="overflow"/>
                </a:tc>
                <a:tc>
                  <a:txBody>
                    <a:bodyPr/>
                    <a:lstStyle/>
                    <a:p>
                      <a:pPr marL="48213" marR="48213" lvl="0" defTabSz="1295400">
                        <a:spcBef>
                          <a:spcPts val="900"/>
                        </a:spcBef>
                        <a:defRPr>
                          <a:uFillTx/>
                        </a:defRPr>
                      </a:pPr>
                      <a:r>
                        <a:rPr sz="1300">
                          <a:uFill>
                            <a:solidFill/>
                          </a:uFill>
                          <a:sym typeface="Gill Sans"/>
                        </a:rPr>
                        <a:t>−9.55 mm</a:t>
                      </a:r>
                      <a:endParaRPr sz="1300">
                        <a:solidFill>
                          <a:srgbClr val="000000"/>
                        </a:solidFill>
                        <a:uFill>
                          <a:solidFill/>
                        </a:uFill>
                        <a:latin typeface="+mj-lt"/>
                        <a:ea typeface="+mj-ea"/>
                        <a:cs typeface="+mj-cs"/>
                        <a:sym typeface="Gill Sans"/>
                      </a:endParaRPr>
                    </a:p>
                  </a:txBody>
                  <a:tcPr marL="26789" marR="26789" marT="26789" marB="26789" anchor="ctr" horzOverflow="overflow"/>
                </a:tc>
                <a:tc>
                  <a:txBody>
                    <a:bodyPr/>
                    <a:lstStyle/>
                    <a:p>
                      <a:pPr marL="48213" marR="48213" lvl="0" defTabSz="1295400">
                        <a:spcBef>
                          <a:spcPts val="900"/>
                        </a:spcBef>
                        <a:defRPr>
                          <a:uFillTx/>
                        </a:defRPr>
                      </a:pPr>
                      <a:r>
                        <a:rPr sz="1300" b="1" dirty="0">
                          <a:uFill>
                            <a:solidFill/>
                          </a:uFill>
                          <a:sym typeface="Gill Sans SemiBold"/>
                        </a:rPr>
                        <a:t>4.72 mm/yr</a:t>
                      </a:r>
                      <a:endParaRPr sz="1300" b="1" dirty="0">
                        <a:solidFill>
                          <a:srgbClr val="000000"/>
                        </a:solidFill>
                        <a:uFill>
                          <a:solidFill/>
                        </a:uFill>
                        <a:latin typeface="Gill Sans SemiBold"/>
                        <a:ea typeface="Gill Sans SemiBold"/>
                        <a:cs typeface="Gill Sans SemiBold"/>
                        <a:sym typeface="Gill Sans SemiBold"/>
                      </a:endParaRPr>
                    </a:p>
                  </a:txBody>
                  <a:tcPr marL="26789" marR="26789" marT="26789" marB="26789" anchor="ctr" horzOverflow="overflow"/>
                </a:tc>
                <a:tc>
                  <a:txBody>
                    <a:bodyPr/>
                    <a:lstStyle/>
                    <a:p>
                      <a:pPr marL="48213" marR="48213" lvl="0" defTabSz="1295400">
                        <a:spcBef>
                          <a:spcPts val="900"/>
                        </a:spcBef>
                        <a:defRPr>
                          <a:uFillTx/>
                        </a:defRPr>
                      </a:pPr>
                      <a:r>
                        <a:rPr sz="1300">
                          <a:uFill>
                            <a:solidFill/>
                          </a:uFill>
                          <a:sym typeface="Gill Sans"/>
                        </a:rPr>
                        <a:t>-</a:t>
                      </a:r>
                      <a:endParaRPr sz="1300">
                        <a:solidFill>
                          <a:srgbClr val="000000"/>
                        </a:solidFill>
                        <a:uFill>
                          <a:solidFill/>
                        </a:uFill>
                        <a:latin typeface="+mj-lt"/>
                        <a:ea typeface="+mj-ea"/>
                        <a:cs typeface="+mj-cs"/>
                        <a:sym typeface="Gill Sans"/>
                      </a:endParaRPr>
                    </a:p>
                  </a:txBody>
                  <a:tcPr marL="26789" marR="26789" marT="26789" marB="26789" anchor="ctr" horzOverflow="overflow"/>
                </a:tc>
                <a:tc>
                  <a:txBody>
                    <a:bodyPr/>
                    <a:lstStyle/>
                    <a:p>
                      <a:pPr marL="48213" marR="48213" lvl="0" defTabSz="1295400">
                        <a:spcBef>
                          <a:spcPts val="900"/>
                        </a:spcBef>
                        <a:defRPr>
                          <a:uFillTx/>
                        </a:defRPr>
                      </a:pPr>
                      <a:r>
                        <a:rPr sz="1300">
                          <a:uFill>
                            <a:solidFill/>
                          </a:uFill>
                          <a:sym typeface="Gill Sans"/>
                        </a:rPr>
                        <a:t>-</a:t>
                      </a:r>
                      <a:endParaRPr sz="1300">
                        <a:solidFill>
                          <a:srgbClr val="000000"/>
                        </a:solidFill>
                        <a:uFill>
                          <a:solidFill/>
                        </a:uFill>
                        <a:latin typeface="+mj-lt"/>
                        <a:ea typeface="+mj-ea"/>
                        <a:cs typeface="+mj-cs"/>
                        <a:sym typeface="Gill Sans"/>
                      </a:endParaRPr>
                    </a:p>
                  </a:txBody>
                  <a:tcPr marL="26789" marR="26789" marT="26789" marB="26789" anchor="ctr" horzOverflow="overflow"/>
                </a:tc>
                <a:tc>
                  <a:txBody>
                    <a:bodyPr/>
                    <a:lstStyle/>
                    <a:p>
                      <a:pPr marL="48213" marR="48213" lvl="0" defTabSz="1295400">
                        <a:spcBef>
                          <a:spcPts val="900"/>
                        </a:spcBef>
                        <a:defRPr>
                          <a:uFillTx/>
                        </a:defRPr>
                      </a:pPr>
                      <a:r>
                        <a:rPr sz="1300">
                          <a:uFill>
                            <a:solidFill/>
                          </a:uFill>
                          <a:sym typeface="Gill Sans"/>
                        </a:rPr>
                        <a:t>-</a:t>
                      </a:r>
                      <a:endParaRPr sz="1300">
                        <a:solidFill>
                          <a:srgbClr val="000000"/>
                        </a:solidFill>
                        <a:uFill>
                          <a:solidFill/>
                        </a:uFill>
                        <a:latin typeface="+mj-lt"/>
                        <a:ea typeface="+mj-ea"/>
                        <a:cs typeface="+mj-cs"/>
                        <a:sym typeface="Gill Sans"/>
                      </a:endParaRPr>
                    </a:p>
                  </a:txBody>
                  <a:tcPr marL="26789" marR="26789" marT="26789" marB="26789" anchor="ctr" horzOverflow="overflow"/>
                </a:tc>
                <a:tc>
                  <a:txBody>
                    <a:bodyPr/>
                    <a:lstStyle/>
                    <a:p>
                      <a:pPr marL="48213" marR="48213" lvl="0" defTabSz="1295400">
                        <a:spcBef>
                          <a:spcPts val="900"/>
                        </a:spcBef>
                        <a:defRPr>
                          <a:uFillTx/>
                        </a:defRPr>
                      </a:pPr>
                      <a:r>
                        <a:rPr sz="1300">
                          <a:uFill>
                            <a:solidFill/>
                          </a:uFill>
                          <a:sym typeface="Gill Sans"/>
                        </a:rPr>
                        <a:t>-</a:t>
                      </a:r>
                      <a:endParaRPr sz="1300">
                        <a:solidFill>
                          <a:srgbClr val="000000"/>
                        </a:solidFill>
                        <a:uFill>
                          <a:solidFill/>
                        </a:uFill>
                        <a:latin typeface="+mj-lt"/>
                        <a:ea typeface="+mj-ea"/>
                        <a:cs typeface="+mj-cs"/>
                        <a:sym typeface="Gill Sans"/>
                      </a:endParaRPr>
                    </a:p>
                  </a:txBody>
                  <a:tcPr marL="26789" marR="26789" marT="26789" marB="26789" anchor="ctr" horzOverflow="overflow"/>
                </a:tc>
                <a:tc>
                  <a:txBody>
                    <a:bodyPr/>
                    <a:lstStyle/>
                    <a:p>
                      <a:pPr marL="48213" marR="48213" lvl="0" defTabSz="1295400">
                        <a:spcBef>
                          <a:spcPts val="900"/>
                        </a:spcBef>
                        <a:defRPr>
                          <a:uFillTx/>
                        </a:defRPr>
                      </a:pPr>
                      <a:r>
                        <a:rPr sz="1300">
                          <a:uFill>
                            <a:solidFill/>
                          </a:uFill>
                          <a:sym typeface="Gill Sans"/>
                        </a:rPr>
                        <a:t>-</a:t>
                      </a:r>
                      <a:endParaRPr sz="1300">
                        <a:solidFill>
                          <a:srgbClr val="000000"/>
                        </a:solidFill>
                        <a:uFill>
                          <a:solidFill/>
                        </a:uFill>
                        <a:latin typeface="+mj-lt"/>
                        <a:ea typeface="+mj-ea"/>
                        <a:cs typeface="+mj-cs"/>
                        <a:sym typeface="Gill Sans"/>
                      </a:endParaRPr>
                    </a:p>
                  </a:txBody>
                  <a:tcPr marL="26789" marR="26789" marT="26789" marB="26789" anchor="ctr" horzOverflow="overflow"/>
                </a:tc>
              </a:tr>
              <a:tr h="496887">
                <a:tc>
                  <a:txBody>
                    <a:bodyPr/>
                    <a:lstStyle/>
                    <a:p>
                      <a:pPr marL="48213" marR="48213" lvl="0" defTabSz="1295400">
                        <a:spcBef>
                          <a:spcPts val="900"/>
                        </a:spcBef>
                        <a:defRPr>
                          <a:uFillTx/>
                        </a:defRPr>
                      </a:pPr>
                      <a:r>
                        <a:rPr sz="1300" dirty="0" smtClean="0">
                          <a:uFill>
                            <a:solidFill/>
                          </a:uFill>
                          <a:sym typeface="Gill Sans"/>
                        </a:rPr>
                        <a:t>“</a:t>
                      </a:r>
                      <a:r>
                        <a:rPr lang="en-GB" sz="1300" dirty="0" smtClean="0">
                          <a:uFill>
                            <a:solidFill/>
                          </a:uFill>
                          <a:sym typeface="Gill Sans"/>
                        </a:rPr>
                        <a:t>Survey</a:t>
                      </a:r>
                      <a:r>
                        <a:rPr sz="1300" dirty="0" smtClean="0">
                          <a:uFill>
                            <a:solidFill/>
                          </a:uFill>
                          <a:sym typeface="Gill Sans"/>
                        </a:rPr>
                        <a:t>” </a:t>
                      </a:r>
                      <a:r>
                        <a:rPr sz="1300" dirty="0">
                          <a:uFill>
                            <a:solidFill/>
                          </a:uFill>
                          <a:sym typeface="Gill Sans"/>
                        </a:rPr>
                        <a:t>2</a:t>
                      </a:r>
                      <a:endParaRPr sz="1300" dirty="0">
                        <a:solidFill>
                          <a:srgbClr val="000000"/>
                        </a:solidFill>
                        <a:uFill>
                          <a:solidFill/>
                        </a:uFill>
                        <a:latin typeface="+mj-lt"/>
                        <a:ea typeface="+mj-ea"/>
                        <a:cs typeface="+mj-cs"/>
                        <a:sym typeface="Gill Sans"/>
                      </a:endParaRPr>
                    </a:p>
                  </a:txBody>
                  <a:tcPr marL="26789" marR="26789" marT="26789" marB="26789" anchor="ctr" horzOverflow="overflow"/>
                </a:tc>
                <a:tc>
                  <a:txBody>
                    <a:bodyPr/>
                    <a:lstStyle/>
                    <a:p>
                      <a:pPr marL="48213" marR="48213" lvl="0" defTabSz="1295400">
                        <a:spcBef>
                          <a:spcPts val="900"/>
                        </a:spcBef>
                        <a:defRPr>
                          <a:uFillTx/>
                        </a:defRPr>
                      </a:pPr>
                      <a:r>
                        <a:rPr sz="1300">
                          <a:uFill>
                            <a:solidFill/>
                          </a:uFill>
                          <a:sym typeface="Gill Sans"/>
                        </a:rPr>
                        <a:t>−8.21 mm</a:t>
                      </a:r>
                      <a:endParaRPr sz="1300">
                        <a:solidFill>
                          <a:srgbClr val="000000"/>
                        </a:solidFill>
                        <a:uFill>
                          <a:solidFill/>
                        </a:uFill>
                        <a:latin typeface="+mj-lt"/>
                        <a:ea typeface="+mj-ea"/>
                        <a:cs typeface="+mj-cs"/>
                        <a:sym typeface="Gill Sans"/>
                      </a:endParaRPr>
                    </a:p>
                  </a:txBody>
                  <a:tcPr marL="26789" marR="26789" marT="26789" marB="26789" anchor="ctr" horzOverflow="overflow"/>
                </a:tc>
                <a:tc>
                  <a:txBody>
                    <a:bodyPr/>
                    <a:lstStyle/>
                    <a:p>
                      <a:pPr marL="48213" marR="48213" lvl="0" defTabSz="1295400">
                        <a:spcBef>
                          <a:spcPts val="900"/>
                        </a:spcBef>
                        <a:defRPr>
                          <a:uFillTx/>
                        </a:defRPr>
                      </a:pPr>
                      <a:r>
                        <a:rPr sz="1300" b="1" dirty="0">
                          <a:uFill>
                            <a:solidFill/>
                          </a:uFill>
                          <a:sym typeface="Gill Sans SemiBold"/>
                        </a:rPr>
                        <a:t>3.21 mm/yr</a:t>
                      </a:r>
                      <a:endParaRPr sz="1300" b="1" dirty="0">
                        <a:solidFill>
                          <a:srgbClr val="000000"/>
                        </a:solidFill>
                        <a:uFill>
                          <a:solidFill/>
                        </a:uFill>
                        <a:latin typeface="Gill Sans SemiBold"/>
                        <a:ea typeface="Gill Sans SemiBold"/>
                        <a:cs typeface="Gill Sans SemiBold"/>
                        <a:sym typeface="Gill Sans SemiBold"/>
                      </a:endParaRPr>
                    </a:p>
                  </a:txBody>
                  <a:tcPr marL="26789" marR="26789" marT="26789" marB="26789" anchor="ctr" horzOverflow="overflow"/>
                </a:tc>
                <a:tc>
                  <a:txBody>
                    <a:bodyPr/>
                    <a:lstStyle/>
                    <a:p>
                      <a:pPr marL="48213" marR="48213" lvl="0" defTabSz="1295400">
                        <a:spcBef>
                          <a:spcPts val="900"/>
                        </a:spcBef>
                        <a:defRPr>
                          <a:uFillTx/>
                        </a:defRPr>
                      </a:pPr>
                      <a:r>
                        <a:rPr sz="1300">
                          <a:uFill>
                            <a:solidFill/>
                          </a:uFill>
                          <a:sym typeface="Gill Sans"/>
                        </a:rPr>
                        <a:t>-</a:t>
                      </a:r>
                      <a:endParaRPr sz="1300">
                        <a:solidFill>
                          <a:srgbClr val="000000"/>
                        </a:solidFill>
                        <a:uFill>
                          <a:solidFill/>
                        </a:uFill>
                        <a:latin typeface="+mj-lt"/>
                        <a:ea typeface="+mj-ea"/>
                        <a:cs typeface="+mj-cs"/>
                        <a:sym typeface="Gill Sans"/>
                      </a:endParaRPr>
                    </a:p>
                  </a:txBody>
                  <a:tcPr marL="26789" marR="26789" marT="26789" marB="26789" anchor="ctr" horzOverflow="overflow"/>
                </a:tc>
                <a:tc>
                  <a:txBody>
                    <a:bodyPr/>
                    <a:lstStyle/>
                    <a:p>
                      <a:pPr marL="48213" marR="48213" lvl="0" defTabSz="1295400">
                        <a:spcBef>
                          <a:spcPts val="900"/>
                        </a:spcBef>
                        <a:defRPr>
                          <a:uFillTx/>
                        </a:defRPr>
                      </a:pPr>
                      <a:r>
                        <a:rPr sz="1300">
                          <a:uFill>
                            <a:solidFill/>
                          </a:uFill>
                          <a:sym typeface="Gill Sans"/>
                        </a:rPr>
                        <a:t>-</a:t>
                      </a:r>
                      <a:endParaRPr sz="1300">
                        <a:solidFill>
                          <a:srgbClr val="000000"/>
                        </a:solidFill>
                        <a:uFill>
                          <a:solidFill/>
                        </a:uFill>
                        <a:latin typeface="+mj-lt"/>
                        <a:ea typeface="+mj-ea"/>
                        <a:cs typeface="+mj-cs"/>
                        <a:sym typeface="Gill Sans"/>
                      </a:endParaRPr>
                    </a:p>
                  </a:txBody>
                  <a:tcPr marL="26789" marR="26789" marT="26789" marB="26789" anchor="ctr" horzOverflow="overflow"/>
                </a:tc>
                <a:tc>
                  <a:txBody>
                    <a:bodyPr/>
                    <a:lstStyle/>
                    <a:p>
                      <a:pPr marL="48213" marR="48213" lvl="0" defTabSz="1295400">
                        <a:spcBef>
                          <a:spcPts val="900"/>
                        </a:spcBef>
                        <a:defRPr>
                          <a:uFillTx/>
                        </a:defRPr>
                      </a:pPr>
                      <a:r>
                        <a:rPr sz="1300">
                          <a:uFill>
                            <a:solidFill/>
                          </a:uFill>
                          <a:sym typeface="Gill Sans"/>
                        </a:rPr>
                        <a:t>-</a:t>
                      </a:r>
                      <a:endParaRPr sz="1300">
                        <a:solidFill>
                          <a:srgbClr val="000000"/>
                        </a:solidFill>
                        <a:uFill>
                          <a:solidFill/>
                        </a:uFill>
                        <a:latin typeface="+mj-lt"/>
                        <a:ea typeface="+mj-ea"/>
                        <a:cs typeface="+mj-cs"/>
                        <a:sym typeface="Gill Sans"/>
                      </a:endParaRPr>
                    </a:p>
                  </a:txBody>
                  <a:tcPr marL="26789" marR="26789" marT="26789" marB="26789" anchor="ctr" horzOverflow="overflow"/>
                </a:tc>
                <a:tc>
                  <a:txBody>
                    <a:bodyPr/>
                    <a:lstStyle/>
                    <a:p>
                      <a:pPr marL="48213" marR="48213" lvl="0" defTabSz="1295400">
                        <a:spcBef>
                          <a:spcPts val="900"/>
                        </a:spcBef>
                        <a:defRPr>
                          <a:uFillTx/>
                        </a:defRPr>
                      </a:pPr>
                      <a:r>
                        <a:rPr sz="1300" dirty="0">
                          <a:uFill>
                            <a:solidFill/>
                          </a:uFill>
                          <a:sym typeface="Gill Sans"/>
                        </a:rPr>
                        <a:t>-</a:t>
                      </a:r>
                      <a:endParaRPr sz="1300" dirty="0">
                        <a:solidFill>
                          <a:srgbClr val="000000"/>
                        </a:solidFill>
                        <a:uFill>
                          <a:solidFill/>
                        </a:uFill>
                        <a:latin typeface="+mj-lt"/>
                        <a:ea typeface="+mj-ea"/>
                        <a:cs typeface="+mj-cs"/>
                        <a:sym typeface="Gill Sans"/>
                      </a:endParaRPr>
                    </a:p>
                  </a:txBody>
                  <a:tcPr marL="26789" marR="26789" marT="26789" marB="26789" anchor="ctr" horzOverflow="overflow"/>
                </a:tc>
                <a:tc>
                  <a:txBody>
                    <a:bodyPr/>
                    <a:lstStyle/>
                    <a:p>
                      <a:pPr marL="48213" marR="48213" lvl="0" defTabSz="1295400">
                        <a:spcBef>
                          <a:spcPts val="900"/>
                        </a:spcBef>
                        <a:defRPr>
                          <a:uFillTx/>
                        </a:defRPr>
                      </a:pPr>
                      <a:r>
                        <a:rPr sz="1300" dirty="0">
                          <a:uFill>
                            <a:solidFill/>
                          </a:uFill>
                          <a:sym typeface="Gill Sans"/>
                        </a:rPr>
                        <a:t>-</a:t>
                      </a:r>
                      <a:endParaRPr sz="1300" dirty="0">
                        <a:solidFill>
                          <a:srgbClr val="000000"/>
                        </a:solidFill>
                        <a:uFill>
                          <a:solidFill/>
                        </a:uFill>
                        <a:latin typeface="+mj-lt"/>
                        <a:ea typeface="+mj-ea"/>
                        <a:cs typeface="+mj-cs"/>
                        <a:sym typeface="Gill Sans"/>
                      </a:endParaRPr>
                    </a:p>
                  </a:txBody>
                  <a:tcPr marL="26789" marR="26789" marT="26789" marB="26789" anchor="ctr" horzOverflow="overflow"/>
                </a:tc>
              </a:tr>
            </a:tbl>
          </a:graphicData>
        </a:graphic>
      </p:graphicFrame>
      <p:sp>
        <p:nvSpPr>
          <p:cNvPr id="402" name="Shape 402"/>
          <p:cNvSpPr/>
          <p:nvPr/>
        </p:nvSpPr>
        <p:spPr>
          <a:xfrm>
            <a:off x="988913" y="6374053"/>
            <a:ext cx="7167309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marL="57799" marR="57799" defTabSz="1295400">
              <a:buClr>
                <a:srgbClr val="000000"/>
              </a:buClr>
              <a:buFont typeface="Arial"/>
              <a:defRPr sz="1800">
                <a:solidFill>
                  <a:srgbClr val="007754"/>
                </a:solidFill>
                <a:uFill>
                  <a:solidFill>
                    <a:srgbClr val="007754"/>
                  </a:solidFill>
                </a:u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>
                <a:solidFill>
                  <a:srgbClr val="000000"/>
                </a:solidFill>
                <a:uFillTx/>
              </a:defRPr>
            </a:pPr>
            <a:r>
              <a:rPr sz="1600" dirty="0">
                <a:solidFill>
                  <a:srgbClr val="000000"/>
                </a:solidFill>
                <a:uFill>
                  <a:solidFill>
                    <a:srgbClr val="007754"/>
                  </a:solidFill>
                </a:uFill>
              </a:rPr>
              <a:t>* Maximum likelihood estimation of velocity and periodic terms, given a noise model</a:t>
            </a:r>
          </a:p>
        </p:txBody>
      </p:sp>
    </p:spTree>
    <p:extLst>
      <p:ext uri="{BB962C8B-B14F-4D97-AF65-F5344CB8AC3E}">
        <p14:creationId xmlns:p14="http://schemas.microsoft.com/office/powerpoint/2010/main" val="132549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754"/>
                </a:solidFill>
              </a:defRPr>
            </a:lvl1pPr>
          </a:lstStyle>
          <a:p>
            <a:pPr lvl="0"/>
            <a:r>
              <a:rPr lang="en-US" smtClean="0">
                <a:solidFill>
                  <a:srgbClr val="000000"/>
                </a:solidFill>
              </a:rPr>
              <a:t>“Unknown” error?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261" name="Shape 261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7754"/>
                </a:solidFill>
              </a:defRPr>
            </a:lvl1pPr>
          </a:lstStyle>
          <a:p>
            <a:pPr lvl="0"/>
            <a:r>
              <a:rPr lang="en-US" dirty="0" smtClean="0">
                <a:solidFill>
                  <a:srgbClr val="000000"/>
                </a:solidFill>
              </a:rPr>
              <a:t>A potential error is anything that is not accounted for by a modeled or estimated parameter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35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Survey setups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May be done with:</a:t>
            </a:r>
          </a:p>
          <a:p>
            <a:pPr lvl="1"/>
            <a:r>
              <a:rPr lang="en-US" dirty="0" smtClean="0"/>
              <a:t>Tripod</a:t>
            </a:r>
          </a:p>
          <a:p>
            <a:pPr lvl="1"/>
            <a:r>
              <a:rPr lang="en-US" dirty="0" smtClean="0"/>
              <a:t>Spike mount</a:t>
            </a:r>
          </a:p>
          <a:p>
            <a:pPr lvl="1"/>
            <a:r>
              <a:rPr lang="en-US" dirty="0" smtClean="0"/>
              <a:t>Pole</a:t>
            </a:r>
          </a:p>
          <a:p>
            <a:r>
              <a:rPr lang="en-US" dirty="0" smtClean="0"/>
              <a:t>Intentions:</a:t>
            </a:r>
          </a:p>
          <a:p>
            <a:pPr lvl="1"/>
            <a:r>
              <a:rPr lang="en-US" dirty="0" smtClean="0"/>
              <a:t>Set antenna horizontal</a:t>
            </a:r>
          </a:p>
          <a:p>
            <a:pPr lvl="1"/>
            <a:r>
              <a:rPr lang="en-US" dirty="0" smtClean="0"/>
              <a:t>Ensure antenna is centered above survey mark (necessarily requires that the antenna mount is set horizontal)</a:t>
            </a:r>
          </a:p>
          <a:p>
            <a:pPr lvl="1"/>
            <a:r>
              <a:rPr lang="en-US" dirty="0" smtClean="0"/>
              <a:t>Align antenna conventional mark to true north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280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Surveyor’s tripod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Advantages:</a:t>
            </a:r>
          </a:p>
          <a:p>
            <a:pPr lvl="1"/>
            <a:r>
              <a:rPr lang="en-US" dirty="0" smtClean="0"/>
              <a:t>Easily portable</a:t>
            </a:r>
          </a:p>
          <a:p>
            <a:pPr lvl="1"/>
            <a:r>
              <a:rPr lang="en-US" dirty="0" smtClean="0"/>
              <a:t>Stable on flat ground</a:t>
            </a:r>
          </a:p>
          <a:p>
            <a:r>
              <a:rPr lang="en-US" dirty="0" smtClean="0"/>
              <a:t>Disadvantages:</a:t>
            </a:r>
          </a:p>
          <a:p>
            <a:pPr lvl="1"/>
            <a:r>
              <a:rPr lang="en-US" dirty="0" smtClean="0"/>
              <a:t>Inconsistent height setup (variable multipath)</a:t>
            </a:r>
          </a:p>
          <a:p>
            <a:pPr lvl="1"/>
            <a:r>
              <a:rPr lang="en-US" dirty="0" smtClean="0"/>
              <a:t>Easily disturbed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5384" r="5384"/>
          <a:stretch>
            <a:fillRect/>
          </a:stretch>
        </p:blipFill>
        <p:spPr/>
      </p:pic>
      <p:sp>
        <p:nvSpPr>
          <p:cNvPr id="6" name="TextBox 5"/>
          <p:cNvSpPr txBox="1"/>
          <p:nvPr/>
        </p:nvSpPr>
        <p:spPr>
          <a:xfrm>
            <a:off x="5916786" y="5756831"/>
            <a:ext cx="2537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facility.unavco.org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280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Fixed-height mast (e.g. Tech2000)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Advantages:</a:t>
            </a:r>
          </a:p>
          <a:p>
            <a:pPr lvl="1"/>
            <a:r>
              <a:rPr lang="en-US" dirty="0" smtClean="0"/>
              <a:t>Automatically centered</a:t>
            </a:r>
          </a:p>
          <a:p>
            <a:pPr lvl="1"/>
            <a:r>
              <a:rPr lang="en-US" dirty="0" smtClean="0"/>
              <a:t>Fixed </a:t>
            </a:r>
            <a:r>
              <a:rPr lang="en-US" dirty="0"/>
              <a:t>height (reduces human error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Stable</a:t>
            </a:r>
          </a:p>
          <a:p>
            <a:pPr lvl="1"/>
            <a:r>
              <a:rPr lang="en-US" dirty="0" smtClean="0"/>
              <a:t>Identical multipath environment each setup</a:t>
            </a:r>
          </a:p>
          <a:p>
            <a:r>
              <a:rPr lang="en-US" dirty="0" smtClean="0"/>
              <a:t>Disadvantages:</a:t>
            </a:r>
          </a:p>
          <a:p>
            <a:pPr lvl="1"/>
            <a:r>
              <a:rPr lang="en-US" dirty="0" smtClean="0"/>
              <a:t>Difficult first-time placement due to anchor installation (also requires large, hard surface)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-26442" r="-26442"/>
          <a:stretch>
            <a:fillRect/>
          </a:stretch>
        </p:blipFill>
        <p:spPr/>
      </p:pic>
      <p:sp>
        <p:nvSpPr>
          <p:cNvPr id="6" name="TextBox 5"/>
          <p:cNvSpPr txBox="1"/>
          <p:nvPr/>
        </p:nvSpPr>
        <p:spPr>
          <a:xfrm>
            <a:off x="4648200" y="5756831"/>
            <a:ext cx="2537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facility.unavco.org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160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Spike mounts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Advantages:</a:t>
            </a:r>
          </a:p>
          <a:p>
            <a:pPr lvl="1"/>
            <a:r>
              <a:rPr lang="en-US" dirty="0" smtClean="0"/>
              <a:t>Fixed height (reduces human error)</a:t>
            </a:r>
          </a:p>
          <a:p>
            <a:r>
              <a:rPr lang="en-US" dirty="0" smtClean="0"/>
              <a:t>Disadvantages:</a:t>
            </a:r>
          </a:p>
          <a:p>
            <a:pPr lvl="1"/>
            <a:r>
              <a:rPr lang="en-US" dirty="0" smtClean="0"/>
              <a:t>Awkward to level precisely and orientate antenna</a:t>
            </a:r>
          </a:p>
          <a:p>
            <a:pPr lvl="1"/>
            <a:r>
              <a:rPr lang="en-US" dirty="0" smtClean="0"/>
              <a:t>Proximity to ground may increase direct multipath signal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6034" b="-6034"/>
          <a:stretch>
            <a:fillRect/>
          </a:stretch>
        </p:blipFill>
        <p:spPr/>
      </p:pic>
      <p:sp>
        <p:nvSpPr>
          <p:cNvPr id="6" name="TextBox 5"/>
          <p:cNvSpPr txBox="1"/>
          <p:nvPr/>
        </p:nvSpPr>
        <p:spPr>
          <a:xfrm>
            <a:off x="5916786" y="5756831"/>
            <a:ext cx="2537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facility.unavco.org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168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rules for any setup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Know how well your equipment is calibrated, and how to calibrate or verify its accuracy if necessary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 1-D level is a very useful tool to have!</a:t>
            </a:r>
          </a:p>
          <a:p>
            <a:r>
              <a:rPr lang="en-US" dirty="0" smtClean="0"/>
              <a:t>Iterate using finer and finer adjustments</a:t>
            </a:r>
          </a:p>
          <a:p>
            <a:pPr lvl="1"/>
            <a:r>
              <a:rPr lang="en-US" dirty="0" smtClean="0"/>
              <a:t>It’s a rare day that the best of us find an acceptably accurate setup the first time</a:t>
            </a:r>
          </a:p>
          <a:p>
            <a:r>
              <a:rPr lang="en-US" dirty="0" smtClean="0"/>
              <a:t>Always work upward from the base of a tripod setup</a:t>
            </a:r>
          </a:p>
          <a:p>
            <a:pPr lvl="1"/>
            <a:r>
              <a:rPr lang="en-US" dirty="0" smtClean="0"/>
              <a:t>Fix the legs once an approximate (within a few cm) position is achieved</a:t>
            </a:r>
          </a:p>
          <a:p>
            <a:pPr lvl="1"/>
            <a:r>
              <a:rPr lang="en-US" dirty="0" smtClean="0"/>
              <a:t>Work exclusively with the </a:t>
            </a:r>
            <a:r>
              <a:rPr lang="en-US" dirty="0" err="1" smtClean="0"/>
              <a:t>tribrach</a:t>
            </a:r>
            <a:r>
              <a:rPr lang="en-US" dirty="0" smtClean="0"/>
              <a:t> on the platform thereafter</a:t>
            </a:r>
            <a:endParaRPr lang="en-US" dirty="0"/>
          </a:p>
          <a:p>
            <a:r>
              <a:rPr lang="en-US" dirty="0" smtClean="0"/>
              <a:t>Always level the (optical) plummet before assessing the </a:t>
            </a:r>
            <a:r>
              <a:rPr lang="en-US" dirty="0" smtClean="0"/>
              <a:t>centering, especially after making adjustments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119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/>
          </p:cNvSpPr>
          <p:nvPr>
            <p:ph type="ctrTitle"/>
          </p:nvPr>
        </p:nvSpPr>
        <p:spPr/>
        <p:txBody>
          <a:bodyPr/>
          <a:lstStyle>
            <a:lvl1pPr>
              <a:defRPr>
                <a:solidFill>
                  <a:srgbClr val="007754"/>
                </a:solidFill>
              </a:defRPr>
            </a:lvl1pPr>
          </a:lstStyle>
          <a:p>
            <a:pPr lvl="0"/>
            <a:r>
              <a:rPr lang="en-US" dirty="0" smtClean="0">
                <a:solidFill>
                  <a:schemeClr val="tx1"/>
                </a:solidFill>
              </a:rPr>
              <a:t>Human error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22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754"/>
                </a:solidFill>
              </a:defRPr>
            </a:lvl1pPr>
          </a:lstStyle>
          <a:p>
            <a:pPr lvl="0"/>
            <a:r>
              <a:rPr lang="en-GB" smtClean="0">
                <a:solidFill>
                  <a:schemeClr val="tx1"/>
                </a:solidFill>
              </a:rPr>
              <a:t>Location errors</a:t>
            </a:r>
            <a:endParaRPr lang="en-GB" dirty="0"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138643" y="1417638"/>
            <a:ext cx="6941344" cy="5211841"/>
            <a:chOff x="1138643" y="1417638"/>
            <a:chExt cx="6941344" cy="5211841"/>
          </a:xfrm>
        </p:grpSpPr>
        <p:pic>
          <p:nvPicPr>
            <p:cNvPr id="82" name="2010_0717_194037AA.jp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38643" y="1417638"/>
              <a:ext cx="6941344" cy="520600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TextBox 11"/>
            <p:cNvSpPr txBox="1"/>
            <p:nvPr/>
          </p:nvSpPr>
          <p:spPr>
            <a:xfrm>
              <a:off x="1138643" y="6321702"/>
              <a:ext cx="19331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Photograph by M. Floyd</a:t>
              </a:r>
              <a:endPara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52893" y="3809542"/>
            <a:ext cx="2544961" cy="2482454"/>
            <a:chOff x="852893" y="3809542"/>
            <a:chExt cx="2544961" cy="2482454"/>
          </a:xfrm>
        </p:grpSpPr>
        <p:pic>
          <p:nvPicPr>
            <p:cNvPr id="89" name="2010_0717_194245AA.jpg"/>
            <p:cNvPicPr/>
            <p:nvPr/>
          </p:nvPicPr>
          <p:blipFill>
            <a:blip r:embed="rId4">
              <a:extLst/>
            </a:blip>
            <a:srcRect l="28792" t="19818" r="30201" b="26849"/>
            <a:stretch>
              <a:fillRect/>
            </a:stretch>
          </p:blipFill>
          <p:spPr>
            <a:xfrm>
              <a:off x="852893" y="3809542"/>
              <a:ext cx="2544961" cy="248245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4" name="TextBox 13"/>
            <p:cNvSpPr txBox="1"/>
            <p:nvPr/>
          </p:nvSpPr>
          <p:spPr>
            <a:xfrm>
              <a:off x="852893" y="5984219"/>
              <a:ext cx="19331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Photograph by M. Floyd</a:t>
              </a:r>
              <a:endPara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987464" y="2050602"/>
            <a:ext cx="2544961" cy="2465638"/>
            <a:chOff x="5987464" y="2050602"/>
            <a:chExt cx="2544961" cy="2465638"/>
          </a:xfrm>
        </p:grpSpPr>
        <p:pic>
          <p:nvPicPr>
            <p:cNvPr id="88" name="2010_0717_193710AA.jpg"/>
            <p:cNvPicPr/>
            <p:nvPr/>
          </p:nvPicPr>
          <p:blipFill>
            <a:blip r:embed="rId5">
              <a:extLst/>
            </a:blip>
            <a:srcRect l="33691" t="26432" r="28711" b="25000"/>
            <a:stretch>
              <a:fillRect/>
            </a:stretch>
          </p:blipFill>
          <p:spPr>
            <a:xfrm>
              <a:off x="5987464" y="2050602"/>
              <a:ext cx="2544961" cy="24656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5" name="TextBox 14"/>
            <p:cNvSpPr txBox="1"/>
            <p:nvPr/>
          </p:nvSpPr>
          <p:spPr>
            <a:xfrm>
              <a:off x="5987464" y="4208463"/>
              <a:ext cx="19331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Photograph by M. Floyd</a:t>
              </a:r>
              <a:endPara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166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895</Words>
  <Application>Microsoft Macintosh PowerPoint</Application>
  <PresentationFormat>On-screen Show (4:3)</PresentationFormat>
  <Paragraphs>189</Paragraphs>
  <Slides>23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GPS measurements in the field</vt:lpstr>
      <vt:lpstr>Outline</vt:lpstr>
      <vt:lpstr>Survey setups</vt:lpstr>
      <vt:lpstr>Surveyor’s tripod</vt:lpstr>
      <vt:lpstr>Fixed-height mast (e.g. Tech2000)</vt:lpstr>
      <vt:lpstr>Spike mounts</vt:lpstr>
      <vt:lpstr>Basic rules for any setup</vt:lpstr>
      <vt:lpstr>Human error</vt:lpstr>
      <vt:lpstr>Location errors</vt:lpstr>
      <vt:lpstr>Setup errors</vt:lpstr>
      <vt:lpstr>Archive errors</vt:lpstr>
      <vt:lpstr>Monument error</vt:lpstr>
      <vt:lpstr>Survey marks</vt:lpstr>
      <vt:lpstr>Monuments for tectonics (best)</vt:lpstr>
      <vt:lpstr>Monuments for tectonics (other)</vt:lpstr>
      <vt:lpstr>Seasonal error</vt:lpstr>
      <vt:lpstr>Groundwater variations</vt:lpstr>
      <vt:lpstr>System error</vt:lpstr>
      <vt:lpstr>Propagation effects</vt:lpstr>
      <vt:lpstr>Atmospheric effects</vt:lpstr>
      <vt:lpstr>Time series noise characteristics</vt:lpstr>
      <vt:lpstr>Survey timing</vt:lpstr>
      <vt:lpstr>“Unknown” error?</vt:lpstr>
    </vt:vector>
  </TitlesOfParts>
  <Company>MIT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Fundamentals of GPS for geodesy</dc:title>
  <dc:creator>M. Floyd</dc:creator>
  <cp:lastModifiedBy>M. Floyd</cp:lastModifiedBy>
  <cp:revision>33</cp:revision>
  <dcterms:created xsi:type="dcterms:W3CDTF">2014-11-13T20:18:27Z</dcterms:created>
  <dcterms:modified xsi:type="dcterms:W3CDTF">2015-01-11T22:57:45Z</dcterms:modified>
</cp:coreProperties>
</file>