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0" r:id="rId14"/>
    <p:sldId id="269" r:id="rId15"/>
    <p:sldId id="275" r:id="rId16"/>
    <p:sldId id="283" r:id="rId17"/>
    <p:sldId id="273" r:id="rId18"/>
    <p:sldId id="271" r:id="rId19"/>
    <p:sldId id="272" r:id="rId20"/>
    <p:sldId id="274" r:id="rId21"/>
    <p:sldId id="277" r:id="rId22"/>
    <p:sldId id="276" r:id="rId23"/>
    <p:sldId id="278" r:id="rId24"/>
    <p:sldId id="279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SB4</a:t>
            </a:r>
            <a:r>
              <a:rPr lang="en-US" baseline="0" dirty="0" smtClean="0"/>
              <a:t> showing November 2013 fire (http://</a:t>
            </a:r>
            <a:r>
              <a:rPr lang="en-US" baseline="0" dirty="0" err="1" smtClean="0"/>
              <a:t>cdfdata.fire.ca.gov</a:t>
            </a:r>
            <a:r>
              <a:rPr lang="en-US" baseline="0" dirty="0" smtClean="0"/>
              <a:t>/incidents/</a:t>
            </a:r>
            <a:r>
              <a:rPr lang="en-US" baseline="0" dirty="0" err="1" smtClean="0"/>
              <a:t>incidents_details_info?incident_id</a:t>
            </a:r>
            <a:r>
              <a:rPr lang="en-US" baseline="0" dirty="0" smtClean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light FOGMEX rate sigma (red sloped lines).  Vertical rate of El Major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</a:t>
            </a:r>
            <a:r>
              <a:rPr lang="en-US" baseline="0" dirty="0" smtClean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</a:t>
            </a:r>
            <a:r>
              <a:rPr lang="en-US" baseline="0" dirty="0" smtClean="0"/>
              <a:t> lines are Hector Mine and El Mayor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r>
              <a:rPr lang="en-US" baseline="0" dirty="0" smtClean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lus.google.com/u/0/communities/11283423570190085871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plus.google.com/u/0/communities/11283423570190085871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Dealing with earthquakes and</a:t>
            </a:r>
            <a:br>
              <a:rPr lang="en-US" smtClean="0"/>
            </a:br>
            <a:r>
              <a:rPr lang="en-US" smtClean="0"/>
              <a:t>other non-linear motions</a:t>
            </a:r>
            <a:endParaRPr lang="en-US" dirty="0"/>
          </a:p>
        </p:txBody>
      </p:sp>
      <p:pic>
        <p:nvPicPr>
          <p:cNvPr id="10" name="Picture 9" descr="MIT-logo-with-spelling-web-red-gray-design1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60" y="224179"/>
            <a:ext cx="1599993" cy="362429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371600" y="3886199"/>
            <a:ext cx="6400800" cy="2409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T. A. Herring          R. W. King          M. A. Floyd</a:t>
            </a:r>
          </a:p>
          <a:p>
            <a:r>
              <a:rPr lang="en-US" sz="1700" i="1" dirty="0" smtClean="0"/>
              <a:t>Massachusetts Institute of Technology</a:t>
            </a:r>
          </a:p>
          <a:p>
            <a:endParaRPr lang="en-US" sz="1400" dirty="0" smtClean="0"/>
          </a:p>
          <a:p>
            <a:r>
              <a:rPr lang="en-US" sz="2100" dirty="0"/>
              <a:t>GPS Data Processing and Analysis with GAMIT/GLOBK/TRACK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UNAVCO </a:t>
            </a:r>
            <a:r>
              <a:rPr lang="en-US" sz="2100" dirty="0"/>
              <a:t>Headquarters</a:t>
            </a:r>
            <a:r>
              <a:rPr lang="en-US" sz="2100" dirty="0" smtClean="0"/>
              <a:t>, Boulder, Colorado</a:t>
            </a:r>
            <a:br>
              <a:rPr lang="en-US" sz="2100" dirty="0" smtClean="0"/>
            </a:br>
            <a:r>
              <a:rPr lang="en-US" sz="2100" dirty="0" smtClean="0"/>
              <a:t>10–14 August 2015</a:t>
            </a:r>
          </a:p>
          <a:p>
            <a:endParaRPr lang="en-US" sz="1800" dirty="0" smtClean="0"/>
          </a:p>
          <a:p>
            <a:r>
              <a:rPr lang="en-US" sz="1400" dirty="0"/>
              <a:t>Material from T. A. Herring, R. W. King, M. A. Floyd (MIT) and S. C. </a:t>
            </a:r>
            <a:r>
              <a:rPr lang="en-US" sz="1400" dirty="0" err="1"/>
              <a:t>McClusky</a:t>
            </a:r>
            <a:r>
              <a:rPr lang="en-US" sz="1400"/>
              <a:t> (now ANU)</a:t>
            </a:r>
            <a:endParaRPr lang="en-US" sz="1400" dirty="0"/>
          </a:p>
        </p:txBody>
      </p:sp>
      <p:pic>
        <p:nvPicPr>
          <p:cNvPr id="15" name="Picture 14" descr="unavco-logo-red-black-shad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252" y="182761"/>
            <a:ext cx="2085328" cy="5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earthquakes…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Complications arise in a tectonically active area with multiple events</a:t>
            </a:r>
          </a:p>
          <a:p>
            <a:r>
              <a:rPr lang="en-US" dirty="0" smtClean="0"/>
              <a:t>Sites may be renamed several times and therefore have various two-character suffixes</a:t>
            </a:r>
          </a:p>
          <a:p>
            <a:r>
              <a:rPr lang="en-US" dirty="0" smtClean="0"/>
              <a:t>Non-linear motions may be included in </a:t>
            </a:r>
            <a:r>
              <a:rPr lang="en-US" dirty="0" err="1" smtClean="0"/>
              <a:t>apr</a:t>
            </a:r>
            <a:r>
              <a:rPr lang="en-US" dirty="0" smtClean="0"/>
              <a:t>-file with “</a:t>
            </a:r>
            <a:r>
              <a:rPr lang="en-US" dirty="0" smtClean="0">
                <a:latin typeface="Courier"/>
                <a:cs typeface="Courier"/>
              </a:rPr>
              <a:t>EXTENDED</a:t>
            </a:r>
            <a:r>
              <a:rPr lang="en-US" dirty="0" smtClean="0"/>
              <a:t>” records (see </a:t>
            </a:r>
            <a:r>
              <a:rPr lang="en-US" dirty="0" err="1" smtClean="0"/>
              <a:t>globk</a:t>
            </a:r>
            <a:r>
              <a:rPr lang="en-US" dirty="0" smtClean="0"/>
              <a:t> help)</a:t>
            </a:r>
            <a:endParaRPr lang="en-US" dirty="0"/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Undocumented effects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Time series inspection is </a:t>
            </a:r>
            <a:r>
              <a:rPr lang="en-US" i="1" dirty="0" smtClean="0"/>
              <a:t>very</a:t>
            </a:r>
            <a:r>
              <a:rPr lang="en-US" dirty="0" smtClean="0"/>
              <a:t> important to catch undocumented effects</a:t>
            </a:r>
          </a:p>
          <a:p>
            <a:r>
              <a:rPr lang="en-US" dirty="0" smtClean="0"/>
              <a:t>Insert manually-determined discontinuities using letter for first character of suffix</a:t>
            </a:r>
          </a:p>
          <a:p>
            <a:r>
              <a:rPr lang="en-US" dirty="0" smtClean="0"/>
              <a:t>? Jump is due to washer removal from top of the antenna.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84028" y="16043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20710" y="33924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74895" y="30231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9642" y="12350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2010-04-04 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7.2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phenomena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 smtClean="0"/>
              <a:t>With continuous data these types of effects can often be diagnosed from the data.</a:t>
            </a:r>
          </a:p>
          <a:p>
            <a:r>
              <a:rPr lang="en-US" dirty="0" smtClean="0"/>
              <a:t>For artifact effects, multipath and SNR measures are often useful for diagnostics.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Bombay Beach Creep?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5244"/>
            <a:ext cx="8420100" cy="61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397"/>
            <a:ext cx="8229600" cy="46050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Episodic events: Yellowstone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1638" y="1600201"/>
            <a:ext cx="1832361" cy="2732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Profile of velocity estimates across region.  Large error bars (FOGMEX) show systematic sites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48145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780" y="3501705"/>
            <a:ext cx="12700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List of noisy sites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3686"/>
            <a:ext cx="8229600" cy="6325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Selected Yellowstone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2" y="743418"/>
            <a:ext cx="8214787" cy="594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Episodic Tremor and Slip (ETS): Cascadia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1" y="698830"/>
            <a:ext cx="8368589" cy="614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following examples are from the UNACVO GAGE Data technical news:</a:t>
            </a:r>
            <a:br>
              <a:rPr lang="en-US" dirty="0" smtClean="0"/>
            </a:br>
            <a:r>
              <a:rPr lang="nl-NL" dirty="0">
                <a:hlinkClick r:id="rId2"/>
              </a:rPr>
              <a:t>http://plus.google.com/u/0/communities/112834235701900858710</a:t>
            </a:r>
            <a:r>
              <a:rPr lang="nl-NL" dirty="0"/>
              <a:t> </a:t>
            </a:r>
            <a:endParaRPr lang="en-US" dirty="0"/>
          </a:p>
          <a:p>
            <a:r>
              <a:rPr lang="en-US" dirty="0" smtClean="0"/>
              <a:t>Reports here on various anomalies that have been detected and investigated.  Useful place to look for site issues.</a:t>
            </a:r>
          </a:p>
          <a:p>
            <a:r>
              <a:rPr lang="en-US" dirty="0" smtClean="0"/>
              <a:t>GAGE ACC quarterly reports also contain information on anomalies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collapse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 smtClean="0"/>
              <a:t>Site EOCG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7" y="36660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6" y="-2276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7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5"/>
              </a:rPr>
              <a:t>http:</a:t>
            </a:r>
            <a:r>
              <a:rPr lang="nl-NL" dirty="0">
                <a:hlinkClick r:id="rId5"/>
              </a:rPr>
              <a:t>//plus.google.com/u/0/communities/</a:t>
            </a:r>
            <a:r>
              <a:rPr lang="nl-NL" dirty="0" smtClean="0">
                <a:hlinkClick r:id="rId5"/>
              </a:rPr>
              <a:t>112834235701900858710</a:t>
            </a:r>
            <a:r>
              <a:rPr lang="nl-N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Landslide prone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Location of earlier landslide showing strong seasonal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Previous lecture showed common time series models</a:t>
            </a:r>
          </a:p>
          <a:p>
            <a:pPr lvl="1"/>
            <a:r>
              <a:rPr lang="en-US" dirty="0" smtClean="0"/>
              <a:t>Linear rate</a:t>
            </a:r>
          </a:p>
          <a:p>
            <a:pPr lvl="1"/>
            <a:r>
              <a:rPr lang="en-US" dirty="0" smtClean="0"/>
              <a:t>Seasonal terms</a:t>
            </a:r>
          </a:p>
          <a:p>
            <a:pPr lvl="1"/>
            <a:r>
              <a:rPr lang="en-US" dirty="0" smtClean="0"/>
              <a:t>Temporally correlated noise</a:t>
            </a:r>
          </a:p>
          <a:p>
            <a:r>
              <a:rPr lang="en-US" dirty="0" smtClean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</a:t>
            </a:r>
            <a:r>
              <a:rPr lang="en-US" dirty="0" smtClean="0"/>
              <a:t>episodes)</a:t>
            </a:r>
          </a:p>
          <a:p>
            <a:r>
              <a:rPr lang="en-US" dirty="0" smtClean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water P271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Site P271 is strongly affected by ground water withdrawal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30726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also horizontal periodic signals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986" y="491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Vegetation Growth P158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5341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(not shown) is less affected.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585"/>
            <a:ext cx="8229600" cy="5206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Bad antennas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95300"/>
            <a:ext cx="8164860" cy="59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4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06147"/>
            <a:ext cx="8356159" cy="60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34"/>
            <a:ext cx="8229600" cy="651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58" y="654264"/>
            <a:ext cx="8455762" cy="61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Know your goals</a:t>
            </a:r>
          </a:p>
          <a:p>
            <a:pPr lvl="1"/>
            <a:r>
              <a:rPr lang="en-US" dirty="0" smtClean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terms if you are </a:t>
            </a:r>
            <a:r>
              <a:rPr lang="en-US" dirty="0" smtClean="0"/>
              <a:t>studying these.</a:t>
            </a:r>
          </a:p>
          <a:p>
            <a:r>
              <a:rPr lang="en-US" dirty="0" smtClean="0"/>
              <a:t>Depending on your goal (e.g. linear tectonic velocities), sometimes you just have to abandon data as it is likely to do more harm than good (rename to </a:t>
            </a:r>
            <a:r>
              <a:rPr lang="en-US" dirty="0" err="1" smtClean="0"/>
              <a:t>xxxx_XPS</a:t>
            </a:r>
            <a:r>
              <a:rPr lang="en-US" dirty="0" smtClean="0"/>
              <a:t> or </a:t>
            </a:r>
            <a:r>
              <a:rPr lang="en-US" dirty="0" err="1" smtClean="0"/>
              <a:t>xxxx_XCL</a:t>
            </a:r>
            <a:r>
              <a:rPr lang="en-US" dirty="0"/>
              <a:t>)</a:t>
            </a:r>
            <a:r>
              <a:rPr lang="en-US" dirty="0" smtClean="0"/>
              <a:t>.  Adding large process noise in GLOBK is one approach but be careful not to make too large.  GLOBK </a:t>
            </a:r>
            <a:r>
              <a:rPr lang="en-US" dirty="0" err="1" smtClean="0"/>
              <a:t>sig_neu</a:t>
            </a:r>
            <a:r>
              <a:rPr lang="en-US" dirty="0" smtClean="0"/>
              <a:t> command can be used for small duration “bad” events.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Antenna is </a:t>
            </a:r>
            <a:r>
              <a:rPr lang="en-US" dirty="0" smtClean="0"/>
              <a:t>main concern, although receiver may also affect continuity of calculated position</a:t>
            </a:r>
          </a:p>
          <a:p>
            <a:pPr lvl="1"/>
            <a:r>
              <a:rPr lang="en-US" dirty="0" smtClean="0"/>
              <a:t>Even antennas of the same model type may not be manufactured within acceptable geodetic tolerance</a:t>
            </a:r>
          </a:p>
          <a:p>
            <a:r>
              <a:rPr lang="en-US" dirty="0" err="1" smtClean="0"/>
              <a:t>stinf_to_rename</a:t>
            </a:r>
            <a:r>
              <a:rPr lang="en-US" dirty="0" smtClean="0"/>
              <a:t> useful for creating automatic list</a:t>
            </a:r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multipath environment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</a:t>
            </a:r>
            <a:r>
              <a:rPr lang="en-US" dirty="0" smtClean="0"/>
              <a:t>XXXX_3PS </a:t>
            </a:r>
            <a:r>
              <a:rPr lang="en-US" dirty="0"/>
              <a:t>→ </a:t>
            </a:r>
            <a:r>
              <a:rPr lang="en-US" dirty="0" smtClean="0"/>
              <a:t>… etc</a:t>
            </a:r>
            <a:r>
              <a:rPr lang="en-US" dirty="0"/>
              <a:t>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→ </a:t>
            </a:r>
            <a:r>
              <a:rPr lang="en-US" dirty="0" smtClean="0"/>
              <a:t>XXXX_9PS → XXXX_JPS → XXXX_KPS </a:t>
            </a:r>
            <a:r>
              <a:rPr lang="en-US" dirty="0"/>
              <a:t>→ </a:t>
            </a:r>
            <a:r>
              <a:rPr lang="en-US" dirty="0" smtClean="0"/>
              <a:t>… etc.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remember “XPS” is a special case </a:t>
            </a:r>
            <a:r>
              <a:rPr lang="en-US" dirty="0" smtClean="0"/>
              <a:t>for excluding sites from </a:t>
            </a:r>
            <a:r>
              <a:rPr lang="en-US" dirty="0" err="1" smtClean="0"/>
              <a:t>globk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 smtClean="0"/>
              <a:t>XXXX_APS, XXXX_BPS, etc.</a:t>
            </a:r>
          </a:p>
          <a:p>
            <a:pPr lvl="1"/>
            <a:r>
              <a:rPr lang="en-US" dirty="0" smtClean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Earthquakes occur at known times</a:t>
            </a:r>
          </a:p>
          <a:p>
            <a:r>
              <a:rPr lang="en-US" dirty="0" smtClean="0"/>
              <a:t>May exhibit more than just a discontinuity</a:t>
            </a:r>
          </a:p>
          <a:p>
            <a:r>
              <a:rPr lang="en-US" dirty="0" smtClean="0"/>
              <a:t>Take care when earthquake occurs in the middle of processing day</a:t>
            </a:r>
          </a:p>
          <a:p>
            <a:pPr lvl="1"/>
            <a:r>
              <a:rPr lang="en-US" dirty="0" smtClean="0"/>
              <a:t>Some data will fall before and some after ground displacement</a:t>
            </a:r>
          </a:p>
          <a:p>
            <a:pPr lvl="1"/>
            <a:r>
              <a:rPr lang="en-US" dirty="0" smtClean="0"/>
              <a:t>Time series point on day of earthquake may appear between pre-earthquake and post-earthquake position</a:t>
            </a:r>
            <a:endParaRPr lang="en-US" dirty="0"/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39" r="-713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of influence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457200" y="1738001"/>
            <a:ext cx="4038600" cy="381023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eq_def</a:t>
            </a:r>
            <a:r>
              <a:rPr lang="en-US" dirty="0" smtClean="0"/>
              <a:t> line in </a:t>
            </a:r>
            <a:r>
              <a:rPr lang="en-US" dirty="0" err="1" smtClean="0"/>
              <a:t>eq</a:t>
            </a:r>
            <a:r>
              <a:rPr lang="en-US" dirty="0" smtClean="0"/>
              <a:t>-file contains earthquake ID (two characters), location, etc.</a:t>
            </a:r>
          </a:p>
          <a:p>
            <a:pPr lvl="1"/>
            <a:r>
              <a:rPr lang="en-US" dirty="0" smtClean="0"/>
              <a:t>ID is used to substitute last two characters of 8-character site name, e.g. XXXX_GPS → XXXX_GSN</a:t>
            </a:r>
          </a:p>
          <a:p>
            <a:r>
              <a:rPr lang="en-US" dirty="0" err="1" smtClean="0"/>
              <a:t>sh_makeeqdef</a:t>
            </a:r>
            <a:r>
              <a:rPr lang="en-US" dirty="0" smtClean="0"/>
              <a:t> will search archives (ANSS </a:t>
            </a:r>
            <a:r>
              <a:rPr lang="en-US" dirty="0" err="1" smtClean="0"/>
              <a:t>ComCat</a:t>
            </a:r>
            <a:r>
              <a:rPr lang="en-US" dirty="0" smtClean="0"/>
              <a:t> or ISC) to generate </a:t>
            </a:r>
            <a:r>
              <a:rPr lang="en-US" dirty="0" err="1" smtClean="0"/>
              <a:t>eq_def</a:t>
            </a:r>
            <a:r>
              <a:rPr lang="en-US" dirty="0" smtClean="0"/>
              <a:t> records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Derives from </a:t>
            </a:r>
            <a:r>
              <a:rPr lang="en-US" dirty="0" err="1" smtClean="0"/>
              <a:t>afterslip</a:t>
            </a:r>
            <a:r>
              <a:rPr lang="en-US" dirty="0" smtClean="0"/>
              <a:t> on fault plane controlled by rate-and-state friction (e.g. </a:t>
            </a:r>
            <a:r>
              <a:rPr lang="en-US" dirty="0" err="1" smtClean="0"/>
              <a:t>Marone</a:t>
            </a:r>
            <a:r>
              <a:rPr lang="en-US" dirty="0" smtClean="0"/>
              <a:t> et al., 1991)</a:t>
            </a:r>
          </a:p>
          <a:p>
            <a:r>
              <a:rPr lang="en-US" dirty="0" smtClean="0"/>
              <a:t>Velocity perturbation reduces with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i="1" baseline="-25000" dirty="0" smtClean="0"/>
              <a:t>t</a:t>
            </a:r>
            <a:endParaRPr lang="en-US" i="1" baseline="-25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48" b="-2599"/>
          <a:stretch/>
        </p:blipFill>
        <p:spPr>
          <a:xfrm>
            <a:off x="4650539" y="2374037"/>
            <a:ext cx="4524470" cy="3621835"/>
          </a:xfrm>
        </p:spPr>
      </p:pic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2015/08/12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784" y="5935308"/>
            <a:ext cx="88112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Logarithmic looks good in East; Exponential looks good in North; Height doesn’t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1254</Words>
  <Application>Microsoft Macintosh PowerPoint</Application>
  <PresentationFormat>On-screen Show (4:3)</PresentationFormat>
  <Paragraphs>193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GPS for geodesy</dc:title>
  <dc:creator>M. Floyd</dc:creator>
  <cp:lastModifiedBy>M. Floyd</cp:lastModifiedBy>
  <cp:revision>64</cp:revision>
  <dcterms:created xsi:type="dcterms:W3CDTF">2014-11-13T20:18:27Z</dcterms:created>
  <dcterms:modified xsi:type="dcterms:W3CDTF">2015-08-08T23:35:28Z</dcterms:modified>
</cp:coreProperties>
</file>