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6"/>
  </p:notesMasterIdLst>
  <p:handoutMasterIdLst>
    <p:handoutMasterId r:id="rId37"/>
  </p:handoutMasterIdLst>
  <p:sldIdLst>
    <p:sldId id="257" r:id="rId2"/>
    <p:sldId id="284" r:id="rId3"/>
    <p:sldId id="261" r:id="rId4"/>
    <p:sldId id="285" r:id="rId5"/>
    <p:sldId id="286" r:id="rId6"/>
    <p:sldId id="287" r:id="rId7"/>
    <p:sldId id="276" r:id="rId8"/>
    <p:sldId id="288" r:id="rId9"/>
    <p:sldId id="289" r:id="rId10"/>
    <p:sldId id="290" r:id="rId11"/>
    <p:sldId id="291" r:id="rId12"/>
    <p:sldId id="277" r:id="rId13"/>
    <p:sldId id="278" r:id="rId14"/>
    <p:sldId id="279" r:id="rId15"/>
    <p:sldId id="262" r:id="rId16"/>
    <p:sldId id="292" r:id="rId17"/>
    <p:sldId id="293" r:id="rId18"/>
    <p:sldId id="294" r:id="rId19"/>
    <p:sldId id="260" r:id="rId20"/>
    <p:sldId id="273" r:id="rId21"/>
    <p:sldId id="269" r:id="rId22"/>
    <p:sldId id="270" r:id="rId23"/>
    <p:sldId id="271" r:id="rId24"/>
    <p:sldId id="272" r:id="rId25"/>
    <p:sldId id="274" r:id="rId26"/>
    <p:sldId id="264" r:id="rId27"/>
    <p:sldId id="263" r:id="rId28"/>
    <p:sldId id="265" r:id="rId29"/>
    <p:sldId id="267" r:id="rId30"/>
    <p:sldId id="266" r:id="rId31"/>
    <p:sldId id="268" r:id="rId32"/>
    <p:sldId id="283" r:id="rId33"/>
    <p:sldId id="280" r:id="rId34"/>
    <p:sldId id="258"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6" autoAdjust="0"/>
    <p:restoredTop sz="94643" autoAdjust="0"/>
  </p:normalViewPr>
  <p:slideViewPr>
    <p:cSldViewPr snapToGrid="0" snapToObjects="1">
      <p:cViewPr varScale="1">
        <p:scale>
          <a:sx n="78" d="100"/>
          <a:sy n="78" d="100"/>
        </p:scale>
        <p:origin x="-1608" y="-120"/>
      </p:cViewPr>
      <p:guideLst>
        <p:guide orient="horz" pos="2160"/>
        <p:guide pos="2880"/>
      </p:guideLst>
    </p:cSldViewPr>
  </p:slideViewPr>
  <p:outlineViewPr>
    <p:cViewPr>
      <p:scale>
        <a:sx n="33" d="100"/>
        <a:sy n="33" d="100"/>
      </p:scale>
      <p:origin x="0" y="1273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handoutMaster" Target="handoutMasters/handout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x-none" smtClean="0"/>
              <a:t>2016/05/24</a:t>
            </a:r>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Verticals: atmosphere and loading</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46CA5D1-8D61-0248-97E5-8D71F7239A2D}" type="slidenum">
              <a:rPr lang="en-US" smtClean="0"/>
              <a:t>‹#›</a:t>
            </a:fld>
            <a:endParaRPr lang="en-US"/>
          </a:p>
        </p:txBody>
      </p:sp>
    </p:spTree>
    <p:extLst>
      <p:ext uri="{BB962C8B-B14F-4D97-AF65-F5344CB8AC3E}">
        <p14:creationId xmlns:p14="http://schemas.microsoft.com/office/powerpoint/2010/main" val="364231682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r>
              <a:rPr lang="x-none" smtClean="0"/>
              <a:t>2016/05/24</a:t>
            </a:r>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Verticals: atmosphere and loading</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997BF8-4BCF-1E42-84E1-9045E79A0A17}" type="slidenum">
              <a:rPr lang="en-US" smtClean="0"/>
              <a:t>‹#›</a:t>
            </a:fld>
            <a:endParaRPr lang="en-US"/>
          </a:p>
        </p:txBody>
      </p:sp>
    </p:spTree>
    <p:extLst>
      <p:ext uri="{BB962C8B-B14F-4D97-AF65-F5344CB8AC3E}">
        <p14:creationId xmlns:p14="http://schemas.microsoft.com/office/powerpoint/2010/main" val="1248678955"/>
      </p:ext>
    </p:extLst>
  </p:cSld>
  <p:clrMap bg1="lt1" tx1="dk1" bg2="lt2" tx2="dk2" accent1="accent1" accent2="accent2" accent3="accent3" accent4="accent4" accent5="accent5" accent6="accent6" hlink="hlink" folHlink="folHlink"/>
  <p:hf hd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x-none" smtClean="0"/>
              <a:t>2016/05/24</a:t>
            </a:r>
            <a:endParaRPr lang="en-US"/>
          </a:p>
        </p:txBody>
      </p:sp>
      <p:sp>
        <p:nvSpPr>
          <p:cNvPr id="5" name="Footer Placeholder 4"/>
          <p:cNvSpPr>
            <a:spLocks noGrp="1"/>
          </p:cNvSpPr>
          <p:nvPr>
            <p:ph type="ftr" sz="quarter" idx="11"/>
          </p:nvPr>
        </p:nvSpPr>
        <p:spPr/>
        <p:txBody>
          <a:bodyPr/>
          <a:lstStyle/>
          <a:p>
            <a:r>
              <a:rPr lang="en-US" smtClean="0"/>
              <a:t>Verticals: atmosphere and loading</a:t>
            </a:r>
            <a:endParaRPr lang="en-US"/>
          </a:p>
        </p:txBody>
      </p:sp>
      <p:sp>
        <p:nvSpPr>
          <p:cNvPr id="6" name="Slide Number Placeholder 5"/>
          <p:cNvSpPr>
            <a:spLocks noGrp="1"/>
          </p:cNvSpPr>
          <p:nvPr>
            <p:ph type="sldNum" sz="quarter" idx="12"/>
          </p:nvPr>
        </p:nvSpPr>
        <p:spPr/>
        <p:txBody>
          <a:bodyPr/>
          <a:lstStyle/>
          <a:p>
            <a:fld id="{87997BF8-4BCF-1E42-84E1-9045E79A0A17}" type="slidenum">
              <a:rPr lang="en-US" smtClean="0"/>
              <a:t>1</a:t>
            </a:fld>
            <a:endParaRPr lang="en-US"/>
          </a:p>
        </p:txBody>
      </p:sp>
    </p:spTree>
    <p:extLst>
      <p:ext uri="{BB962C8B-B14F-4D97-AF65-F5344CB8AC3E}">
        <p14:creationId xmlns:p14="http://schemas.microsoft.com/office/powerpoint/2010/main" val="3992647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EB6171D-CC3F-304C-8E5F-690B95EF6EBB}" type="slidenum">
              <a:rPr lang="en-US" sz="1200"/>
              <a:pPr eaLnBrk="1" hangingPunct="1"/>
              <a:t>15</a:t>
            </a:fld>
            <a:endParaRPr lang="en-US" sz="1200"/>
          </a:p>
        </p:txBody>
      </p:sp>
      <p:sp>
        <p:nvSpPr>
          <p:cNvPr id="30723" name="Rectangle 2"/>
          <p:cNvSpPr>
            <a:spLocks noGrp="1" noRot="1" noChangeAspect="1" noChangeArrowheads="1" noTextEdit="1"/>
          </p:cNvSpPr>
          <p:nvPr>
            <p:ph type="sldImg"/>
          </p:nvPr>
        </p:nvSpPr>
        <p:spPr>
          <a:solidFill>
            <a:srgbClr val="FFFFFF"/>
          </a:solidFill>
          <a:ln/>
        </p:spPr>
      </p:sp>
      <p:sp>
        <p:nvSpPr>
          <p:cNvPr id="3072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Typical time series for a moderately well-behaved continuous site: eastern Oregon (low rainfaill)</a:t>
            </a:r>
          </a:p>
          <a:p>
            <a:pPr eaLnBrk="1" hangingPunct="1"/>
            <a:r>
              <a:rPr lang="en-US">
                <a:ea typeface="ＭＳ Ｐゴシック" charset="0"/>
                <a:cs typeface="ＭＳ Ｐゴシック" charset="0"/>
              </a:rPr>
              <a:t>      2 mm horz (best are &lt; 1 mm)   5.5 mm vertical (best are &lt; 3 mm).  </a:t>
            </a:r>
          </a:p>
          <a:p>
            <a:pPr eaLnBrk="1" hangingPunct="1"/>
            <a:r>
              <a:rPr lang="en-US">
                <a:ea typeface="ＭＳ Ｐゴシック" charset="0"/>
                <a:cs typeface="ＭＳ Ｐゴシック" charset="0"/>
              </a:rPr>
              <a:t>Height noise could be any combination of the four effects we</a:t>
            </a:r>
            <a:r>
              <a:rPr lang="ja-JP" altLang="en-US">
                <a:ea typeface="ＭＳ Ｐゴシック" charset="0"/>
                <a:cs typeface="ＭＳ Ｐゴシック" charset="0"/>
              </a:rPr>
              <a:t>’</a:t>
            </a:r>
            <a:r>
              <a:rPr lang="en-US">
                <a:ea typeface="ＭＳ Ｐゴシック" charset="0"/>
                <a:cs typeface="ＭＳ Ｐゴシック" charset="0"/>
              </a:rPr>
              <a:t>re considering . </a:t>
            </a:r>
          </a:p>
          <a:p>
            <a:pPr eaLnBrk="1" hangingPunct="1"/>
            <a:endParaRPr lang="en-US">
              <a:ea typeface="ＭＳ Ｐゴシック" charset="0"/>
              <a:cs typeface="ＭＳ Ｐゴシック" charset="0"/>
            </a:endParaRPr>
          </a:p>
          <a:p>
            <a:pPr eaLnBrk="1" hangingPunct="1"/>
            <a:endParaRPr lang="en-US">
              <a:ea typeface="ＭＳ Ｐゴシック" charset="0"/>
              <a:cs typeface="ＭＳ Ｐゴシック" charset="0"/>
            </a:endParaRPr>
          </a:p>
          <a:p>
            <a:pPr eaLnBrk="1" hangingPunct="1"/>
            <a:endParaRPr lang="en-US">
              <a:ea typeface="ＭＳ Ｐゴシック" charset="0"/>
              <a:cs typeface="ＭＳ Ｐゴシック" charset="0"/>
            </a:endParaRPr>
          </a:p>
          <a:p>
            <a:pPr eaLnBrk="1" hangingPunct="1"/>
            <a:endParaRPr lang="en-US">
              <a:ea typeface="ＭＳ Ｐゴシック" charset="0"/>
              <a:cs typeface="ＭＳ Ｐゴシック" charset="0"/>
            </a:endParaRPr>
          </a:p>
          <a:p>
            <a:pPr eaLnBrk="1" hangingPunct="1"/>
            <a:endParaRPr lang="en-US">
              <a:ea typeface="ＭＳ Ｐゴシック" charset="0"/>
              <a:cs typeface="ＭＳ Ｐゴシック" charset="0"/>
            </a:endParaRPr>
          </a:p>
          <a:p>
            <a:pPr eaLnBrk="1" hangingPunct="1"/>
            <a:r>
              <a:rPr lang="en-US">
                <a:ea typeface="ＭＳ Ｐゴシック" charset="0"/>
                <a:cs typeface="ＭＳ Ｐゴシック" charset="0"/>
              </a:rPr>
              <a:t>Ignore here:</a:t>
            </a:r>
          </a:p>
          <a:p>
            <a:pPr eaLnBrk="1" hangingPunct="1"/>
            <a:r>
              <a:rPr lang="en-US">
                <a:ea typeface="ＭＳ Ｐゴシック" charset="0"/>
                <a:cs typeface="ＭＳ Ｐゴシック" charset="0"/>
              </a:rPr>
              <a:t>Nearly full continuous time series for BURN (4.5 yrs).  Note the formal (white noise) rate uncertainties are less than 0.1 mm/yr, but the residuals are not random.  We</a:t>
            </a:r>
            <a:r>
              <a:rPr lang="ja-JP" altLang="en-US">
                <a:ea typeface="ＭＳ Ｐゴシック" charset="0"/>
                <a:cs typeface="ＭＳ Ｐゴシック" charset="0"/>
              </a:rPr>
              <a:t>’</a:t>
            </a:r>
            <a:r>
              <a:rPr lang="en-US">
                <a:ea typeface="ＭＳ Ｐゴシック" charset="0"/>
                <a:cs typeface="ＭＳ Ｐゴシック" charset="0"/>
              </a:rPr>
              <a:t>ll compare these rates with those estimated from a 2-yr subset of the data in the next slide. </a:t>
            </a:r>
          </a:p>
        </p:txBody>
      </p:sp>
      <p:sp>
        <p:nvSpPr>
          <p:cNvPr id="2" name="Date Placeholder 1"/>
          <p:cNvSpPr>
            <a:spLocks noGrp="1"/>
          </p:cNvSpPr>
          <p:nvPr>
            <p:ph type="dt" idx="10"/>
          </p:nvPr>
        </p:nvSpPr>
        <p:spPr/>
        <p:txBody>
          <a:bodyPr/>
          <a:lstStyle/>
          <a:p>
            <a:r>
              <a:rPr lang="x-none" smtClean="0"/>
              <a:t>2016/05/24</a:t>
            </a:r>
            <a:endParaRPr lang="en-US"/>
          </a:p>
        </p:txBody>
      </p:sp>
      <p:sp>
        <p:nvSpPr>
          <p:cNvPr id="3" name="Footer Placeholder 2"/>
          <p:cNvSpPr>
            <a:spLocks noGrp="1"/>
          </p:cNvSpPr>
          <p:nvPr>
            <p:ph type="ftr" sz="quarter" idx="11"/>
          </p:nvPr>
        </p:nvSpPr>
        <p:spPr/>
        <p:txBody>
          <a:bodyPr/>
          <a:lstStyle/>
          <a:p>
            <a:r>
              <a:rPr lang="en-US" smtClean="0"/>
              <a:t>Verticals: atmosphere and loading</a:t>
            </a: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8926A3C-BAE6-424F-880A-3ADDD26A7369}" type="slidenum">
              <a:rPr lang="en-US" sz="1200"/>
              <a:pPr eaLnBrk="1" hangingPunct="1"/>
              <a:t>20</a:t>
            </a:fld>
            <a:endParaRPr lang="en-US" sz="120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
        <p:nvSpPr>
          <p:cNvPr id="2" name="Date Placeholder 1"/>
          <p:cNvSpPr>
            <a:spLocks noGrp="1"/>
          </p:cNvSpPr>
          <p:nvPr>
            <p:ph type="dt" idx="10"/>
          </p:nvPr>
        </p:nvSpPr>
        <p:spPr/>
        <p:txBody>
          <a:bodyPr/>
          <a:lstStyle/>
          <a:p>
            <a:r>
              <a:rPr lang="x-none" smtClean="0"/>
              <a:t>2016/05/24</a:t>
            </a:r>
            <a:endParaRPr lang="en-US"/>
          </a:p>
        </p:txBody>
      </p:sp>
      <p:sp>
        <p:nvSpPr>
          <p:cNvPr id="3" name="Footer Placeholder 2"/>
          <p:cNvSpPr>
            <a:spLocks noGrp="1"/>
          </p:cNvSpPr>
          <p:nvPr>
            <p:ph type="ftr" sz="quarter" idx="11"/>
          </p:nvPr>
        </p:nvSpPr>
        <p:spPr/>
        <p:txBody>
          <a:bodyPr/>
          <a:lstStyle/>
          <a:p>
            <a:r>
              <a:rPr lang="en-US" smtClean="0"/>
              <a:t>Verticals: atmosphere and loading</a:t>
            </a: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4"/>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GB" sz="1200"/>
          </a:p>
        </p:txBody>
      </p:sp>
      <p:sp>
        <p:nvSpPr>
          <p:cNvPr id="46083" name="Rectangle 5"/>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x-none" sz="1200" smtClean="0"/>
              <a:t>2016/05/24</a:t>
            </a:r>
            <a:endParaRPr lang="en-GB" sz="1200"/>
          </a:p>
        </p:txBody>
      </p:sp>
      <p:sp>
        <p:nvSpPr>
          <p:cNvPr id="46084" name="Rectangle 9"/>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GB" sz="1200"/>
              <a:t>Page No. </a:t>
            </a:r>
            <a:fld id="{83964B46-F2F3-1643-BBE6-A6A01548B66D}" type="slidenum">
              <a:rPr lang="en-GB" sz="1200"/>
              <a:pPr eaLnBrk="1" hangingPunct="1"/>
              <a:t>22</a:t>
            </a:fld>
            <a:endParaRPr lang="en-GB" sz="1200"/>
          </a:p>
        </p:txBody>
      </p:sp>
      <p:sp>
        <p:nvSpPr>
          <p:cNvPr id="46085" name="Text Box 2"/>
          <p:cNvSpPr txBox="1">
            <a:spLocks noChangeArrowheads="1"/>
          </p:cNvSpPr>
          <p:nvPr/>
        </p:nvSpPr>
        <p:spPr bwMode="auto">
          <a:xfrm>
            <a:off x="1152792" y="691953"/>
            <a:ext cx="4555592" cy="3418213"/>
          </a:xfrm>
          <a:prstGeom prst="rect">
            <a:avLst/>
          </a:prstGeom>
          <a:solidFill>
            <a:srgbClr val="FFFFFF"/>
          </a:solidFill>
          <a:ln w="9525">
            <a:solidFill>
              <a:srgbClr val="000000"/>
            </a:solidFill>
            <a:miter lim="800000"/>
            <a:headEnd/>
            <a:tailEnd/>
          </a:ln>
        </p:spPr>
        <p:txBody>
          <a:bodyPr wrap="none" lIns="91218" tIns="45610" rIns="91218" bIns="45610"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p>
        </p:txBody>
      </p:sp>
      <p:sp>
        <p:nvSpPr>
          <p:cNvPr id="46086" name="Text Box 3"/>
          <p:cNvSpPr>
            <a:spLocks noGrp="1" noChangeArrowheads="1"/>
          </p:cNvSpPr>
          <p:nvPr>
            <p:ph type="body"/>
          </p:nvPr>
        </p:nvSpPr>
        <p:spPr>
          <a:xfrm>
            <a:off x="914612" y="4340284"/>
            <a:ext cx="5027188" cy="4118156"/>
          </a:xfrm>
          <a:solidFill>
            <a:srgbClr val="FFFFFF"/>
          </a:solidFill>
          <a:ln w="9360">
            <a:solidFill>
              <a:srgbClr val="000000"/>
            </a:solidFill>
          </a:ln>
        </p:spPr>
        <p:txBody>
          <a:bodyPr lIns="82042" tIns="41021" rIns="82042" bIns="41021"/>
          <a:lstStyle/>
          <a:p>
            <a:pPr>
              <a:spcBef>
                <a:spcPts val="452"/>
              </a:spcBef>
              <a:tabLst>
                <a:tab pos="0" algn="l"/>
                <a:tab pos="455750" algn="l"/>
                <a:tab pos="911501" algn="l"/>
                <a:tab pos="1367251" algn="l"/>
                <a:tab pos="1823001" algn="l"/>
                <a:tab pos="2280346" algn="l"/>
                <a:tab pos="2736096" algn="l"/>
                <a:tab pos="3191846" algn="l"/>
                <a:tab pos="3647596" algn="l"/>
                <a:tab pos="4103347" algn="l"/>
                <a:tab pos="4560690" algn="l"/>
                <a:tab pos="5016440" algn="l"/>
                <a:tab pos="5472191" algn="l"/>
                <a:tab pos="5927941" algn="l"/>
                <a:tab pos="6385285" algn="l"/>
                <a:tab pos="6841036" algn="l"/>
                <a:tab pos="7296786" algn="l"/>
                <a:tab pos="7752536" algn="l"/>
                <a:tab pos="8208286" algn="l"/>
                <a:tab pos="8665630" algn="l"/>
                <a:tab pos="9121380" algn="l"/>
              </a:tabLst>
            </a:pPr>
            <a:r>
              <a:rPr lang="en-US" sz="1300">
                <a:ea typeface="ＭＳ Ｐゴシック" charset="0"/>
                <a:cs typeface="DejaVu Sans" charset="0"/>
              </a:rPr>
              <a:t>The three figures on the left show time series of ZHD (bottom), ZWD (middle), and ZTD (top) simulated from a MM5 3-km model simulation of a squall line. The </a:t>
            </a:r>
          </a:p>
        </p:txBody>
      </p:sp>
      <p:sp>
        <p:nvSpPr>
          <p:cNvPr id="2" name="Footer Placeholder 1"/>
          <p:cNvSpPr>
            <a:spLocks noGrp="1"/>
          </p:cNvSpPr>
          <p:nvPr>
            <p:ph type="ftr" sz="quarter" idx="10"/>
          </p:nvPr>
        </p:nvSpPr>
        <p:spPr/>
        <p:txBody>
          <a:bodyPr/>
          <a:lstStyle/>
          <a:p>
            <a:r>
              <a:rPr lang="en-US" smtClean="0"/>
              <a:t>Verticals: atmosphere and loading</a:t>
            </a: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4"/>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GB" sz="1200"/>
          </a:p>
        </p:txBody>
      </p:sp>
      <p:sp>
        <p:nvSpPr>
          <p:cNvPr id="48131" name="Rectangle 5"/>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x-none" sz="1200" smtClean="0"/>
              <a:t>2016/05/24</a:t>
            </a:r>
            <a:endParaRPr lang="en-GB" sz="1200"/>
          </a:p>
        </p:txBody>
      </p:sp>
      <p:sp>
        <p:nvSpPr>
          <p:cNvPr id="48132" name="Rectangle 9"/>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GB" sz="1200"/>
              <a:t>Page No. </a:t>
            </a:r>
            <a:fld id="{431CA9F9-8409-F349-AD7B-BB355C889FB3}" type="slidenum">
              <a:rPr lang="en-GB" sz="1200"/>
              <a:pPr eaLnBrk="1" hangingPunct="1"/>
              <a:t>23</a:t>
            </a:fld>
            <a:endParaRPr lang="en-GB" sz="1200"/>
          </a:p>
        </p:txBody>
      </p:sp>
      <p:sp>
        <p:nvSpPr>
          <p:cNvPr id="48133" name="Text Box 1026"/>
          <p:cNvSpPr txBox="1">
            <a:spLocks noChangeArrowheads="1"/>
          </p:cNvSpPr>
          <p:nvPr/>
        </p:nvSpPr>
        <p:spPr bwMode="auto">
          <a:xfrm>
            <a:off x="1152792" y="691953"/>
            <a:ext cx="4555592" cy="3418213"/>
          </a:xfrm>
          <a:prstGeom prst="rect">
            <a:avLst/>
          </a:prstGeom>
          <a:solidFill>
            <a:srgbClr val="FFFFFF"/>
          </a:solidFill>
          <a:ln w="9525">
            <a:solidFill>
              <a:srgbClr val="000000"/>
            </a:solidFill>
            <a:miter lim="800000"/>
            <a:headEnd/>
            <a:tailEnd/>
          </a:ln>
        </p:spPr>
        <p:txBody>
          <a:bodyPr wrap="none" lIns="91218" tIns="45610" rIns="91218" bIns="45610"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p>
        </p:txBody>
      </p:sp>
      <p:sp>
        <p:nvSpPr>
          <p:cNvPr id="48134" name="Text Box 1027"/>
          <p:cNvSpPr>
            <a:spLocks noGrp="1" noChangeArrowheads="1"/>
          </p:cNvSpPr>
          <p:nvPr>
            <p:ph type="body"/>
          </p:nvPr>
        </p:nvSpPr>
        <p:spPr>
          <a:xfrm>
            <a:off x="914612" y="4340284"/>
            <a:ext cx="5027188" cy="4118156"/>
          </a:xfrm>
          <a:solidFill>
            <a:srgbClr val="FFFFFF"/>
          </a:solidFill>
          <a:ln w="9360">
            <a:solidFill>
              <a:srgbClr val="000000"/>
            </a:solidFill>
          </a:ln>
        </p:spPr>
        <p:txBody>
          <a:bodyPr lIns="82042" tIns="41021" rIns="82042" bIns="41021"/>
          <a:lstStyle/>
          <a:p>
            <a:pPr>
              <a:spcBef>
                <a:spcPts val="452"/>
              </a:spcBef>
              <a:tabLst>
                <a:tab pos="721871" algn="l"/>
                <a:tab pos="1443740" algn="l"/>
                <a:tab pos="2165611" algn="l"/>
                <a:tab pos="2887481" algn="l"/>
                <a:tab pos="3609352" algn="l"/>
                <a:tab pos="4332815" algn="l"/>
                <a:tab pos="5054685" algn="l"/>
              </a:tabLst>
            </a:pPr>
            <a:r>
              <a:rPr lang="en-US" sz="2200">
                <a:latin typeface="Arial" charset="0"/>
                <a:ea typeface="ＭＳ Ｐゴシック" charset="0"/>
                <a:cs typeface="DejaVu Sans" charset="0"/>
              </a:rPr>
              <a:t>GOES 8 image at 1309 UTC  and GPS PW/SW for station BURB</a:t>
            </a:r>
          </a:p>
        </p:txBody>
      </p:sp>
      <p:sp>
        <p:nvSpPr>
          <p:cNvPr id="2" name="Footer Placeholder 1"/>
          <p:cNvSpPr>
            <a:spLocks noGrp="1"/>
          </p:cNvSpPr>
          <p:nvPr>
            <p:ph type="ftr" sz="quarter" idx="10"/>
          </p:nvPr>
        </p:nvSpPr>
        <p:spPr/>
        <p:txBody>
          <a:bodyPr/>
          <a:lstStyle/>
          <a:p>
            <a:r>
              <a:rPr lang="en-US" smtClean="0"/>
              <a:t>Verticals: atmosphere and loading</a:t>
            </a: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4"/>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GB" sz="1200"/>
          </a:p>
        </p:txBody>
      </p:sp>
      <p:sp>
        <p:nvSpPr>
          <p:cNvPr id="50179" name="Rectangle 5"/>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x-none" sz="1200" smtClean="0"/>
              <a:t>2016/05/24</a:t>
            </a:r>
            <a:endParaRPr lang="en-GB" sz="1200"/>
          </a:p>
        </p:txBody>
      </p:sp>
      <p:sp>
        <p:nvSpPr>
          <p:cNvPr id="50180" name="Rectangle 9"/>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GB" sz="1200"/>
              <a:t>Page No. </a:t>
            </a:r>
            <a:fld id="{4C44340B-D3A4-7242-A4C3-98CF6AC8200F}" type="slidenum">
              <a:rPr lang="en-GB" sz="1200"/>
              <a:pPr eaLnBrk="1" hangingPunct="1"/>
              <a:t>24</a:t>
            </a:fld>
            <a:endParaRPr lang="en-GB" sz="1200"/>
          </a:p>
        </p:txBody>
      </p:sp>
      <p:sp>
        <p:nvSpPr>
          <p:cNvPr id="50181" name="Text Box 2"/>
          <p:cNvSpPr txBox="1">
            <a:spLocks noChangeArrowheads="1"/>
          </p:cNvSpPr>
          <p:nvPr/>
        </p:nvSpPr>
        <p:spPr bwMode="auto">
          <a:xfrm>
            <a:off x="3885512" y="8686960"/>
            <a:ext cx="2972488" cy="457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0750" tIns="41990" rIns="80750" bIns="41990" anchor="b"/>
          <a:lstStyle>
            <a:lvl1pPr defTabSz="407988" eaLnBrk="0" hangingPunct="0">
              <a:tabLst>
                <a:tab pos="646113" algn="l"/>
                <a:tab pos="1292225" algn="l"/>
                <a:tab pos="1939925" algn="l"/>
                <a:tab pos="2587625" algn="l"/>
              </a:tabLst>
              <a:defRPr sz="2400">
                <a:solidFill>
                  <a:schemeClr val="tx1"/>
                </a:solidFill>
                <a:latin typeface="Times New Roman" charset="0"/>
                <a:ea typeface="ＭＳ Ｐゴシック" charset="0"/>
                <a:cs typeface="ＭＳ Ｐゴシック" charset="0"/>
              </a:defRPr>
            </a:lvl1pPr>
            <a:lvl2pPr marL="37931725" indent="-37474525" defTabSz="407988" eaLnBrk="0" hangingPunct="0">
              <a:tabLst>
                <a:tab pos="646113" algn="l"/>
                <a:tab pos="1292225" algn="l"/>
                <a:tab pos="1939925" algn="l"/>
                <a:tab pos="2587625" algn="l"/>
              </a:tabLst>
              <a:defRPr sz="2400">
                <a:solidFill>
                  <a:schemeClr val="tx1"/>
                </a:solidFill>
                <a:latin typeface="Times New Roman" charset="0"/>
                <a:ea typeface="ＭＳ Ｐゴシック" charset="0"/>
              </a:defRPr>
            </a:lvl2pPr>
            <a:lvl3pPr eaLnBrk="0" hangingPunct="0">
              <a:tabLst>
                <a:tab pos="646113" algn="l"/>
                <a:tab pos="1292225" algn="l"/>
                <a:tab pos="1939925" algn="l"/>
                <a:tab pos="2587625" algn="l"/>
              </a:tabLst>
              <a:defRPr sz="2400">
                <a:solidFill>
                  <a:schemeClr val="tx1"/>
                </a:solidFill>
                <a:latin typeface="Times New Roman" charset="0"/>
                <a:ea typeface="ＭＳ Ｐゴシック" charset="0"/>
              </a:defRPr>
            </a:lvl3pPr>
            <a:lvl4pPr eaLnBrk="0" hangingPunct="0">
              <a:tabLst>
                <a:tab pos="646113" algn="l"/>
                <a:tab pos="1292225" algn="l"/>
                <a:tab pos="1939925" algn="l"/>
                <a:tab pos="2587625" algn="l"/>
              </a:tabLst>
              <a:defRPr sz="2400">
                <a:solidFill>
                  <a:schemeClr val="tx1"/>
                </a:solidFill>
                <a:latin typeface="Times New Roman" charset="0"/>
                <a:ea typeface="ＭＳ Ｐゴシック" charset="0"/>
              </a:defRPr>
            </a:lvl4pPr>
            <a:lvl5pPr eaLnBrk="0" hangingPunct="0">
              <a:tabLst>
                <a:tab pos="646113" algn="l"/>
                <a:tab pos="1292225" algn="l"/>
                <a:tab pos="1939925" algn="l"/>
                <a:tab pos="2587625"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646113" algn="l"/>
                <a:tab pos="1292225" algn="l"/>
                <a:tab pos="1939925" algn="l"/>
                <a:tab pos="2587625"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646113" algn="l"/>
                <a:tab pos="1292225" algn="l"/>
                <a:tab pos="1939925" algn="l"/>
                <a:tab pos="2587625"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646113" algn="l"/>
                <a:tab pos="1292225" algn="l"/>
                <a:tab pos="1939925" algn="l"/>
                <a:tab pos="2587625"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646113" algn="l"/>
                <a:tab pos="1292225" algn="l"/>
                <a:tab pos="1939925" algn="l"/>
                <a:tab pos="2587625" algn="l"/>
              </a:tabLst>
              <a:defRPr sz="2400">
                <a:solidFill>
                  <a:schemeClr val="tx1"/>
                </a:solidFill>
                <a:latin typeface="Times New Roman" charset="0"/>
                <a:ea typeface="ＭＳ Ｐゴシック" charset="0"/>
              </a:defRPr>
            </a:lvl9pPr>
          </a:lstStyle>
          <a:p>
            <a:pPr algn="r" eaLnBrk="1" hangingPunct="1"/>
            <a:fld id="{0FEE8E4D-CFD0-A849-9AAD-9407084CFD5E}" type="slidenum">
              <a:rPr lang="en-US" sz="1100">
                <a:solidFill>
                  <a:srgbClr val="000000"/>
                </a:solidFill>
                <a:latin typeface="Arial" charset="0"/>
                <a:cs typeface="DejaVu Sans" charset="0"/>
              </a:rPr>
              <a:pPr algn="r" eaLnBrk="1" hangingPunct="1"/>
              <a:t>24</a:t>
            </a:fld>
            <a:endParaRPr lang="en-US" sz="1100">
              <a:solidFill>
                <a:srgbClr val="000000"/>
              </a:solidFill>
              <a:latin typeface="Arial" charset="0"/>
              <a:cs typeface="DejaVu Sans" charset="0"/>
            </a:endParaRPr>
          </a:p>
        </p:txBody>
      </p:sp>
      <p:sp>
        <p:nvSpPr>
          <p:cNvPr id="50182" name="Text Box 3"/>
          <p:cNvSpPr txBox="1">
            <a:spLocks noChangeArrowheads="1"/>
          </p:cNvSpPr>
          <p:nvPr/>
        </p:nvSpPr>
        <p:spPr bwMode="auto">
          <a:xfrm>
            <a:off x="1143265" y="685561"/>
            <a:ext cx="4571471" cy="3429400"/>
          </a:xfrm>
          <a:prstGeom prst="rect">
            <a:avLst/>
          </a:prstGeom>
          <a:solidFill>
            <a:srgbClr val="FFFFFF"/>
          </a:solidFill>
          <a:ln w="9525">
            <a:solidFill>
              <a:srgbClr val="000000"/>
            </a:solidFill>
            <a:miter lim="800000"/>
            <a:headEnd/>
            <a:tailEnd/>
          </a:ln>
        </p:spPr>
        <p:txBody>
          <a:bodyPr wrap="none" lIns="91218" tIns="45610" rIns="91218" bIns="45610"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p>
        </p:txBody>
      </p:sp>
      <p:sp>
        <p:nvSpPr>
          <p:cNvPr id="50183" name="Text Box 4"/>
          <p:cNvSpPr>
            <a:spLocks noGrp="1" noChangeArrowheads="1"/>
          </p:cNvSpPr>
          <p:nvPr>
            <p:ph type="body"/>
          </p:nvPr>
        </p:nvSpPr>
        <p:spPr>
          <a:xfrm>
            <a:off x="914612" y="4341882"/>
            <a:ext cx="5028777" cy="4116558"/>
          </a:xfrm>
          <a:solidFill>
            <a:srgbClr val="FFFFFF"/>
          </a:solidFill>
          <a:ln w="9360">
            <a:solidFill>
              <a:srgbClr val="000000"/>
            </a:solidFill>
          </a:ln>
        </p:spPr>
        <p:txBody>
          <a:bodyPr lIns="82042" tIns="41021" rIns="82042" bIns="41021"/>
          <a:lstStyle/>
          <a:p>
            <a:pPr>
              <a:spcBef>
                <a:spcPts val="452"/>
              </a:spcBef>
              <a:tabLst>
                <a:tab pos="721871" algn="l"/>
                <a:tab pos="1443740" algn="l"/>
                <a:tab pos="2165611" algn="l"/>
                <a:tab pos="2887481" algn="l"/>
                <a:tab pos="3609352" algn="l"/>
                <a:tab pos="4332815" algn="l"/>
                <a:tab pos="5054685" algn="l"/>
              </a:tabLst>
            </a:pPr>
            <a:r>
              <a:rPr lang="en-US" sz="2200" dirty="0">
                <a:latin typeface="Arial" charset="0"/>
                <a:ea typeface="ＭＳ Ｐゴシック" charset="0"/>
                <a:cs typeface="DejaVu Sans" charset="0"/>
              </a:rPr>
              <a:t>The map on the lower left shows </a:t>
            </a:r>
            <a:r>
              <a:rPr lang="en-US" sz="2200" dirty="0" err="1">
                <a:latin typeface="Arial" charset="0"/>
                <a:ea typeface="ＭＳ Ｐゴシック" charset="0"/>
                <a:cs typeface="DejaVu Sans" charset="0"/>
              </a:rPr>
              <a:t>Suominet</a:t>
            </a:r>
            <a:r>
              <a:rPr lang="en-US" sz="2200" dirty="0">
                <a:latin typeface="Arial" charset="0"/>
                <a:ea typeface="ＭＳ Ｐゴシック" charset="0"/>
                <a:cs typeface="DejaVu Sans" charset="0"/>
              </a:rPr>
              <a:t> GPS stations (in blue), and locations of hurricane landfall from 2003-2005. The scatterplot on the upper right shows the correlation between GPS PW and drop in surface pressure (1013 - </a:t>
            </a:r>
            <a:r>
              <a:rPr lang="en-US" sz="2200" dirty="0" err="1">
                <a:latin typeface="Arial" charset="0"/>
                <a:ea typeface="ＭＳ Ｐゴシック" charset="0"/>
                <a:cs typeface="DejaVu Sans" charset="0"/>
              </a:rPr>
              <a:t>Surf_Press</a:t>
            </a:r>
            <a:r>
              <a:rPr lang="en-US" sz="2200" dirty="0">
                <a:latin typeface="Arial" charset="0"/>
                <a:ea typeface="ＭＳ Ｐゴシック" charset="0"/>
                <a:cs typeface="DejaVu Sans" charset="0"/>
              </a:rPr>
              <a:t>) for stations within 200km of hurricane landfall. The correlation between PW and surface pressure is -0.71. This high correlation is a positive sign that GPS PW can be  used to improve intensity forecasts.</a:t>
            </a:r>
          </a:p>
        </p:txBody>
      </p:sp>
      <p:sp>
        <p:nvSpPr>
          <p:cNvPr id="2" name="Footer Placeholder 1"/>
          <p:cNvSpPr>
            <a:spLocks noGrp="1"/>
          </p:cNvSpPr>
          <p:nvPr>
            <p:ph type="ftr" sz="quarter" idx="10"/>
          </p:nvPr>
        </p:nvSpPr>
        <p:spPr/>
        <p:txBody>
          <a:bodyPr/>
          <a:lstStyle/>
          <a:p>
            <a:r>
              <a:rPr lang="en-US" smtClean="0"/>
              <a:t>Verticals: atmosphere and loading</a:t>
            </a: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C068934-6D30-2C45-B642-9129335D29BB}" type="slidenum">
              <a:rPr lang="en-US" sz="1200"/>
              <a:pPr eaLnBrk="1" hangingPunct="1"/>
              <a:t>25</a:t>
            </a:fld>
            <a:endParaRPr lang="en-US" sz="1200"/>
          </a:p>
        </p:txBody>
      </p:sp>
      <p:sp>
        <p:nvSpPr>
          <p:cNvPr id="54275" name="Rectangle 2"/>
          <p:cNvSpPr>
            <a:spLocks noGrp="1" noRot="1" noChangeAspect="1" noChangeArrowheads="1" noTextEdit="1"/>
          </p:cNvSpPr>
          <p:nvPr>
            <p:ph type="sldImg"/>
          </p:nvPr>
        </p:nvSpPr>
        <p:spPr>
          <a:solidFill>
            <a:srgbClr val="FFFFFF"/>
          </a:solidFill>
          <a:ln/>
        </p:spPr>
      </p:sp>
      <p:sp>
        <p:nvSpPr>
          <p:cNvPr id="5427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Problem is that the distribution of satellites on sky for different latitudes creates a bias in H </a:t>
            </a:r>
          </a:p>
          <a:p>
            <a:pPr eaLnBrk="1" hangingPunct="1"/>
            <a:endParaRPr lang="en-US">
              <a:ea typeface="ＭＳ Ｐゴシック" charset="0"/>
              <a:cs typeface="ＭＳ Ｐゴシック" charset="0"/>
            </a:endParaRPr>
          </a:p>
          <a:p>
            <a:pPr eaLnBrk="1" hangingPunct="1"/>
            <a:r>
              <a:rPr lang="en-US">
                <a:ea typeface="ＭＳ Ｐゴシック" charset="0"/>
                <a:cs typeface="ＭＳ Ｐゴシック" charset="0"/>
              </a:rPr>
              <a:t>Difference between hydrostatic and wet mapping functions (expressed as a percentage of the hydrostatic mapping function) for the Niell Mapping Functions (red) at high latitude site (Davis, 67</a:t>
            </a:r>
            <a:r>
              <a:rPr lang="en-US" i="1">
                <a:ea typeface="ＭＳ Ｐゴシック" charset="0"/>
                <a:cs typeface="ＭＳ Ｐゴシック" charset="0"/>
              </a:rPr>
              <a:t>±</a:t>
            </a:r>
            <a:r>
              <a:rPr lang="en-US">
                <a:ea typeface="ＭＳ Ｐゴシック" charset="0"/>
                <a:cs typeface="ＭＳ Ｐゴシック" charset="0"/>
              </a:rPr>
              <a:t>S) and mid-latitude site (North Liberty, 41</a:t>
            </a:r>
            <a:r>
              <a:rPr lang="en-US" i="1">
                <a:ea typeface="ＭＳ Ｐゴシック" charset="0"/>
                <a:cs typeface="ＭＳ Ｐゴシック" charset="0"/>
              </a:rPr>
              <a:t>±</a:t>
            </a:r>
            <a:r>
              <a:rPr lang="en-US">
                <a:ea typeface="ＭＳ Ｐゴシック" charset="0"/>
                <a:cs typeface="ＭＳ Ｐゴシック" charset="0"/>
              </a:rPr>
              <a:t>N). The percentage of observations at each elevation angle for a typical 24 hour period is shown in blue.    </a:t>
            </a:r>
          </a:p>
        </p:txBody>
      </p:sp>
      <p:sp>
        <p:nvSpPr>
          <p:cNvPr id="2" name="Date Placeholder 1"/>
          <p:cNvSpPr>
            <a:spLocks noGrp="1"/>
          </p:cNvSpPr>
          <p:nvPr>
            <p:ph type="dt" idx="10"/>
          </p:nvPr>
        </p:nvSpPr>
        <p:spPr/>
        <p:txBody>
          <a:bodyPr/>
          <a:lstStyle/>
          <a:p>
            <a:r>
              <a:rPr lang="x-none" smtClean="0"/>
              <a:t>2016/05/24</a:t>
            </a:r>
            <a:endParaRPr lang="en-US"/>
          </a:p>
        </p:txBody>
      </p:sp>
      <p:sp>
        <p:nvSpPr>
          <p:cNvPr id="3" name="Footer Placeholder 2"/>
          <p:cNvSpPr>
            <a:spLocks noGrp="1"/>
          </p:cNvSpPr>
          <p:nvPr>
            <p:ph type="ftr" sz="quarter" idx="11"/>
          </p:nvPr>
        </p:nvSpPr>
        <p:spPr/>
        <p:txBody>
          <a:bodyPr/>
          <a:lstStyle/>
          <a:p>
            <a:r>
              <a:rPr lang="en-US" smtClean="0"/>
              <a:t>Verticals: atmosphere and loading</a:t>
            </a: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60BDE5A-A713-BC4F-AF7C-FE187C16A6CE}" type="slidenum">
              <a:rPr lang="en-US" sz="1200"/>
              <a:pPr eaLnBrk="1" hangingPunct="1"/>
              <a:t>26</a:t>
            </a:fld>
            <a:endParaRPr lang="en-US" sz="120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
        <p:nvSpPr>
          <p:cNvPr id="2" name="Date Placeholder 1"/>
          <p:cNvSpPr>
            <a:spLocks noGrp="1"/>
          </p:cNvSpPr>
          <p:nvPr>
            <p:ph type="dt" idx="10"/>
          </p:nvPr>
        </p:nvSpPr>
        <p:spPr/>
        <p:txBody>
          <a:bodyPr/>
          <a:lstStyle/>
          <a:p>
            <a:r>
              <a:rPr lang="x-none" smtClean="0"/>
              <a:t>2016/05/24</a:t>
            </a:r>
            <a:endParaRPr lang="en-US"/>
          </a:p>
        </p:txBody>
      </p:sp>
      <p:sp>
        <p:nvSpPr>
          <p:cNvPr id="3" name="Footer Placeholder 2"/>
          <p:cNvSpPr>
            <a:spLocks noGrp="1"/>
          </p:cNvSpPr>
          <p:nvPr>
            <p:ph type="ftr" sz="quarter" idx="11"/>
          </p:nvPr>
        </p:nvSpPr>
        <p:spPr/>
        <p:txBody>
          <a:bodyPr/>
          <a:lstStyle/>
          <a:p>
            <a:r>
              <a:rPr lang="en-US" smtClean="0"/>
              <a:t>Verticals: atmosphere and loading</a:t>
            </a: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20C19F9-B9AE-AF4A-A1CC-D087A526741F}" type="slidenum">
              <a:rPr lang="en-US" sz="1200"/>
              <a:pPr eaLnBrk="1" hangingPunct="1"/>
              <a:t>27</a:t>
            </a:fld>
            <a:endParaRPr lang="en-US" sz="1200"/>
          </a:p>
        </p:txBody>
      </p:sp>
      <p:sp>
        <p:nvSpPr>
          <p:cNvPr id="32771" name="Rectangle 2"/>
          <p:cNvSpPr>
            <a:spLocks noGrp="1" noRot="1" noChangeAspect="1" noChangeArrowheads="1" noTextEdit="1"/>
          </p:cNvSpPr>
          <p:nvPr>
            <p:ph type="sldImg"/>
          </p:nvPr>
        </p:nvSpPr>
        <p:spPr>
          <a:solidFill>
            <a:srgbClr val="FFFFFF"/>
          </a:solidFill>
          <a:ln/>
        </p:spPr>
      </p:sp>
      <p:sp>
        <p:nvSpPr>
          <p:cNvPr id="3277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The first problem we have is that the phase-response pattern of any physical antenna is not spherical.  So the effective phase center ---the point to which you want to refer the location of the ground monument---varies as a function of elevation angle, and hence changes if you use a different minimum cutoff—which can happen when you change receivers or cables because of the change in SNR.  Sometimes, the patterns also vary with azimuth, as with the Leica and Rascal antennas here, but most of the antennas used for high precision work have symmetric patterns.  L1 phase variations for antennas tested by UNAVCO.  Zenith values at the center and values for 10 degrees elevation at the edges.  10 deg L1 phase = 5 mm.  From Rocken et a. ????</a:t>
            </a:r>
          </a:p>
        </p:txBody>
      </p:sp>
      <p:sp>
        <p:nvSpPr>
          <p:cNvPr id="2" name="Date Placeholder 1"/>
          <p:cNvSpPr>
            <a:spLocks noGrp="1"/>
          </p:cNvSpPr>
          <p:nvPr>
            <p:ph type="dt" idx="10"/>
          </p:nvPr>
        </p:nvSpPr>
        <p:spPr/>
        <p:txBody>
          <a:bodyPr/>
          <a:lstStyle/>
          <a:p>
            <a:r>
              <a:rPr lang="x-none" smtClean="0"/>
              <a:t>2016/05/24</a:t>
            </a:r>
            <a:endParaRPr lang="en-US"/>
          </a:p>
        </p:txBody>
      </p:sp>
      <p:sp>
        <p:nvSpPr>
          <p:cNvPr id="3" name="Footer Placeholder 2"/>
          <p:cNvSpPr>
            <a:spLocks noGrp="1"/>
          </p:cNvSpPr>
          <p:nvPr>
            <p:ph type="ftr" sz="quarter" idx="11"/>
          </p:nvPr>
        </p:nvSpPr>
        <p:spPr/>
        <p:txBody>
          <a:bodyPr/>
          <a:lstStyle/>
          <a:p>
            <a:r>
              <a:rPr lang="en-US" smtClean="0"/>
              <a:t>Verticals: atmosphere and loading</a:t>
            </a:r>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D46C3E6-CB39-5E49-9AB2-5B8814B0E5F3}" type="slidenum">
              <a:rPr lang="en-US" sz="1200"/>
              <a:pPr eaLnBrk="1" hangingPunct="1"/>
              <a:t>28</a:t>
            </a:fld>
            <a:endParaRPr lang="en-US" sz="1200"/>
          </a:p>
        </p:txBody>
      </p:sp>
      <p:sp>
        <p:nvSpPr>
          <p:cNvPr id="36867" name="Rectangle 2"/>
          <p:cNvSpPr>
            <a:spLocks noGrp="1" noRot="1" noChangeAspect="1" noChangeArrowheads="1" noTextEdit="1"/>
          </p:cNvSpPr>
          <p:nvPr>
            <p:ph type="sldImg"/>
          </p:nvPr>
        </p:nvSpPr>
        <p:spPr>
          <a:solidFill>
            <a:srgbClr val="FFFFFF"/>
          </a:solidFill>
          <a:ln/>
        </p:spPr>
      </p:sp>
      <p:sp>
        <p:nvSpPr>
          <p:cNvPr id="3686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ea typeface="ＭＳ Ｐゴシック" charset="0"/>
                <a:cs typeface="ＭＳ Ｐゴシック" charset="0"/>
              </a:rPr>
              <a:t>Review of sky plots:  North to the right; red lines are satellite paths in the sky; green and </a:t>
            </a:r>
            <a:r>
              <a:rPr lang="en-US" dirty="0" smtClean="0">
                <a:ea typeface="ＭＳ Ｐゴシック" charset="0"/>
                <a:cs typeface="ＭＳ Ｐゴシック" charset="0"/>
              </a:rPr>
              <a:t>yellow for </a:t>
            </a:r>
            <a:r>
              <a:rPr lang="en-US" dirty="0">
                <a:ea typeface="ＭＳ Ｐゴシック" charset="0"/>
                <a:cs typeface="ＭＳ Ｐゴシック" charset="0"/>
              </a:rPr>
              <a:t>positive and negative residuals (sign not important, visual aid); red bar is scale (10 mm).  Plots are for the same 12-hour period on two successive days. Repeating high-frequency patterns are multipath; patterns that do not repeat are water vapor. </a:t>
            </a:r>
          </a:p>
        </p:txBody>
      </p:sp>
      <p:sp>
        <p:nvSpPr>
          <p:cNvPr id="2" name="Date Placeholder 1"/>
          <p:cNvSpPr>
            <a:spLocks noGrp="1"/>
          </p:cNvSpPr>
          <p:nvPr>
            <p:ph type="dt" idx="10"/>
          </p:nvPr>
        </p:nvSpPr>
        <p:spPr/>
        <p:txBody>
          <a:bodyPr/>
          <a:lstStyle/>
          <a:p>
            <a:r>
              <a:rPr lang="x-none" smtClean="0"/>
              <a:t>2016/05/24</a:t>
            </a:r>
            <a:endParaRPr lang="en-US"/>
          </a:p>
        </p:txBody>
      </p:sp>
      <p:sp>
        <p:nvSpPr>
          <p:cNvPr id="3" name="Footer Placeholder 2"/>
          <p:cNvSpPr>
            <a:spLocks noGrp="1"/>
          </p:cNvSpPr>
          <p:nvPr>
            <p:ph type="ftr" sz="quarter" idx="11"/>
          </p:nvPr>
        </p:nvSpPr>
        <p:spPr/>
        <p:txBody>
          <a:bodyPr/>
          <a:lstStyle/>
          <a:p>
            <a:r>
              <a:rPr lang="en-US" smtClean="0"/>
              <a:t>Verticals: atmosphere and loading</a:t>
            </a:r>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D906E8E-6E54-6144-BFDF-6A5176259722}" type="slidenum">
              <a:rPr lang="en-US" sz="1200"/>
              <a:pPr eaLnBrk="1" hangingPunct="1"/>
              <a:t>29</a:t>
            </a:fld>
            <a:endParaRPr lang="en-US" sz="1200"/>
          </a:p>
        </p:txBody>
      </p:sp>
      <p:sp>
        <p:nvSpPr>
          <p:cNvPr id="40963" name="Rectangle 2"/>
          <p:cNvSpPr>
            <a:spLocks noGrp="1" noRot="1" noChangeAspect="1" noChangeArrowheads="1" noTextEdit="1"/>
          </p:cNvSpPr>
          <p:nvPr>
            <p:ph type="sldImg"/>
          </p:nvPr>
        </p:nvSpPr>
        <p:spPr>
          <a:solidFill>
            <a:srgbClr val="FFFFFF"/>
          </a:solidFill>
          <a:ln/>
        </p:spPr>
      </p:sp>
      <p:sp>
        <p:nvSpPr>
          <p:cNvPr id="4096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The GPS research group at Harvard noticed that the height they estimated for the pillar at the Haystack Observatory (near Boston) was sensitive to the cutoff angle they used in their processing (upper right).  The phase vs elevation plot (upper left) show swhy: notice the bend in the curve, indicative of a poor model for the antenna phase center variations.  They related the pattern not the antenna itself but to the metal plate imbedded in the top of the concrete pillar. When they put microwave absorbing material beneath the antenna, the pattern flattened and the sensitivity to cutoff angle went away.</a:t>
            </a:r>
          </a:p>
        </p:txBody>
      </p:sp>
      <p:sp>
        <p:nvSpPr>
          <p:cNvPr id="2" name="Date Placeholder 1"/>
          <p:cNvSpPr>
            <a:spLocks noGrp="1"/>
          </p:cNvSpPr>
          <p:nvPr>
            <p:ph type="dt" idx="10"/>
          </p:nvPr>
        </p:nvSpPr>
        <p:spPr/>
        <p:txBody>
          <a:bodyPr/>
          <a:lstStyle/>
          <a:p>
            <a:r>
              <a:rPr lang="x-none" smtClean="0"/>
              <a:t>2016/05/24</a:t>
            </a:r>
            <a:endParaRPr lang="en-US"/>
          </a:p>
        </p:txBody>
      </p:sp>
      <p:sp>
        <p:nvSpPr>
          <p:cNvPr id="3" name="Footer Placeholder 2"/>
          <p:cNvSpPr>
            <a:spLocks noGrp="1"/>
          </p:cNvSpPr>
          <p:nvPr>
            <p:ph type="ftr" sz="quarter" idx="11"/>
          </p:nvPr>
        </p:nvSpPr>
        <p:spPr/>
        <p:txBody>
          <a:bodyPr/>
          <a:lstStyle/>
          <a:p>
            <a:r>
              <a:rPr lang="en-US" smtClean="0"/>
              <a:t>Verticals: atmosphere and loading</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997BF8-4BCF-1E42-84E1-9045E79A0A17}" type="slidenum">
              <a:rPr lang="en-US" smtClean="0"/>
              <a:t>2</a:t>
            </a:fld>
            <a:endParaRPr lang="en-US"/>
          </a:p>
        </p:txBody>
      </p:sp>
      <p:sp>
        <p:nvSpPr>
          <p:cNvPr id="5" name="Date Placeholder 4"/>
          <p:cNvSpPr>
            <a:spLocks noGrp="1"/>
          </p:cNvSpPr>
          <p:nvPr>
            <p:ph type="dt" idx="11"/>
          </p:nvPr>
        </p:nvSpPr>
        <p:spPr/>
        <p:txBody>
          <a:bodyPr/>
          <a:lstStyle/>
          <a:p>
            <a:r>
              <a:rPr lang="x-none" smtClean="0"/>
              <a:t>2016/05/24</a:t>
            </a:r>
            <a:endParaRPr lang="en-US"/>
          </a:p>
        </p:txBody>
      </p:sp>
      <p:sp>
        <p:nvSpPr>
          <p:cNvPr id="6" name="Footer Placeholder 5"/>
          <p:cNvSpPr>
            <a:spLocks noGrp="1"/>
          </p:cNvSpPr>
          <p:nvPr>
            <p:ph type="ftr" sz="quarter" idx="12"/>
          </p:nvPr>
        </p:nvSpPr>
        <p:spPr/>
        <p:txBody>
          <a:bodyPr/>
          <a:lstStyle/>
          <a:p>
            <a:r>
              <a:rPr lang="en-US" smtClean="0"/>
              <a:t>Verticals: atmosphere and loading</a:t>
            </a:r>
            <a:endParaRPr lang="en-US"/>
          </a:p>
        </p:txBody>
      </p:sp>
    </p:spTree>
    <p:extLst>
      <p:ext uri="{BB962C8B-B14F-4D97-AF65-F5344CB8AC3E}">
        <p14:creationId xmlns:p14="http://schemas.microsoft.com/office/powerpoint/2010/main" val="39257022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0816CF1-E434-9349-BBFE-FBD0FBE50C02}" type="slidenum">
              <a:rPr lang="en-US" sz="1200"/>
              <a:pPr eaLnBrk="1" hangingPunct="1"/>
              <a:t>30</a:t>
            </a:fld>
            <a:endParaRPr lang="en-US" sz="1200"/>
          </a:p>
        </p:txBody>
      </p:sp>
      <p:sp>
        <p:nvSpPr>
          <p:cNvPr id="38915" name="Rectangle 2"/>
          <p:cNvSpPr>
            <a:spLocks noGrp="1" noRot="1" noChangeAspect="1" noChangeArrowheads="1" noTextEdit="1"/>
          </p:cNvSpPr>
          <p:nvPr>
            <p:ph type="sldImg"/>
          </p:nvPr>
        </p:nvSpPr>
        <p:spPr>
          <a:solidFill>
            <a:srgbClr val="FFFFFF"/>
          </a:solidFill>
          <a:ln/>
        </p:spPr>
      </p:sp>
      <p:sp>
        <p:nvSpPr>
          <p:cNvPr id="3891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Review of phase vs elevation plots: black dots are the residuals (as in last slide) with all satellites lumped together and plotted versus height above the horizon.  Red line is the mean; green lines are GAMIT</a:t>
            </a:r>
            <a:r>
              <a:rPr lang="ja-JP" altLang="en-US">
                <a:ea typeface="ＭＳ Ｐゴシック" charset="0"/>
                <a:cs typeface="ＭＳ Ｐゴシック" charset="0"/>
              </a:rPr>
              <a:t>’</a:t>
            </a:r>
            <a:r>
              <a:rPr lang="en-US">
                <a:ea typeface="ＭＳ Ｐゴシック" charset="0"/>
                <a:cs typeface="ＭＳ Ｐゴシック" charset="0"/>
              </a:rPr>
              <a:t>s model for weighting the observations. Mutlipath and lower-frequency signal scattering (reflections within the antenna + mount) are a function of the type of mount, height above the ground, and the reflective environment around the antenna. We now routinely create phase vs elevation plots in all of our processing.  Here are two examples from continuous stations from the west US,  The top one is a new PBO station in Eastern Washington.  Except for the thin rods supporting the antenna, the support and the area around the antenna is </a:t>
            </a:r>
            <a:r>
              <a:rPr lang="ja-JP" altLang="en-US">
                <a:ea typeface="ＭＳ Ｐゴシック" charset="0"/>
                <a:cs typeface="ＭＳ Ｐゴシック" charset="0"/>
              </a:rPr>
              <a:t>“</a:t>
            </a:r>
            <a:r>
              <a:rPr lang="en-US">
                <a:ea typeface="ＭＳ Ｐゴシック" charset="0"/>
                <a:cs typeface="ＭＳ Ｐゴシック" charset="0"/>
              </a:rPr>
              <a:t>clean</a:t>
            </a:r>
            <a:r>
              <a:rPr lang="ja-JP" altLang="en-US">
                <a:ea typeface="ＭＳ Ｐゴシック" charset="0"/>
                <a:cs typeface="ＭＳ Ｐゴシック" charset="0"/>
              </a:rPr>
              <a:t>”</a:t>
            </a:r>
            <a:r>
              <a:rPr lang="en-US">
                <a:ea typeface="ＭＳ Ｐゴシック" charset="0"/>
                <a:cs typeface="ＭＳ Ｐゴシック" charset="0"/>
              </a:rPr>
              <a:t>, and the phase pattern quite flat.  An older continuous station, mounted on a pillar. Note the low-frequency reflections at low elevation angles, indicative of higher multipath and/or an inadequate model for the antenna (+ mount) phase center variations. </a:t>
            </a:r>
          </a:p>
          <a:p>
            <a:pPr eaLnBrk="1" hangingPunct="1"/>
            <a:endParaRPr lang="en-US">
              <a:ea typeface="ＭＳ Ｐゴシック" charset="0"/>
              <a:cs typeface="ＭＳ Ｐゴシック" charset="0"/>
            </a:endParaRPr>
          </a:p>
        </p:txBody>
      </p:sp>
      <p:sp>
        <p:nvSpPr>
          <p:cNvPr id="2" name="Date Placeholder 1"/>
          <p:cNvSpPr>
            <a:spLocks noGrp="1"/>
          </p:cNvSpPr>
          <p:nvPr>
            <p:ph type="dt" idx="10"/>
          </p:nvPr>
        </p:nvSpPr>
        <p:spPr/>
        <p:txBody>
          <a:bodyPr/>
          <a:lstStyle/>
          <a:p>
            <a:r>
              <a:rPr lang="x-none" smtClean="0"/>
              <a:t>2016/05/24</a:t>
            </a:r>
            <a:endParaRPr lang="en-US"/>
          </a:p>
        </p:txBody>
      </p:sp>
      <p:sp>
        <p:nvSpPr>
          <p:cNvPr id="3" name="Footer Placeholder 2"/>
          <p:cNvSpPr>
            <a:spLocks noGrp="1"/>
          </p:cNvSpPr>
          <p:nvPr>
            <p:ph type="ftr" sz="quarter" idx="11"/>
          </p:nvPr>
        </p:nvSpPr>
        <p:spPr/>
        <p:txBody>
          <a:bodyPr/>
          <a:lstStyle/>
          <a:p>
            <a:r>
              <a:rPr lang="en-US" smtClean="0"/>
              <a:t>Verticals: atmosphere and loading</a:t>
            </a:r>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5B406A2-6D97-574C-BF48-7BB2688D7046}" type="slidenum">
              <a:rPr lang="en-US" sz="1200"/>
              <a:pPr eaLnBrk="1" hangingPunct="1"/>
              <a:t>31</a:t>
            </a:fld>
            <a:endParaRPr lang="en-US" sz="1200"/>
          </a:p>
        </p:txBody>
      </p:sp>
      <p:sp>
        <p:nvSpPr>
          <p:cNvPr id="43011" name="Rectangle 2"/>
          <p:cNvSpPr>
            <a:spLocks noGrp="1" noRot="1" noChangeAspect="1" noChangeArrowheads="1" noTextEdit="1"/>
          </p:cNvSpPr>
          <p:nvPr>
            <p:ph type="sldImg"/>
          </p:nvPr>
        </p:nvSpPr>
        <p:spPr>
          <a:solidFill>
            <a:srgbClr val="FFFFFF"/>
          </a:solidFill>
          <a:ln/>
        </p:spPr>
      </p:sp>
      <p:sp>
        <p:nvSpPr>
          <p:cNvPr id="4301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This model for the period of reflections as a function of height of the antenna illustrates the problem when an antenna is mounted within about a wavelength of a reflective surface. For an antenna mounted 1-2 m above the surface, the variations will be of the order of minutes, and tend to have low, though still significant correlatations with the signature of the station</a:t>
            </a:r>
            <a:r>
              <a:rPr lang="ja-JP" altLang="en-US">
                <a:ea typeface="ＭＳ Ｐゴシック" charset="0"/>
                <a:cs typeface="ＭＳ Ｐゴシック" charset="0"/>
              </a:rPr>
              <a:t>’</a:t>
            </a:r>
            <a:r>
              <a:rPr lang="en-US">
                <a:ea typeface="ＭＳ Ｐゴシック" charset="0"/>
                <a:cs typeface="ＭＳ Ｐゴシック" charset="0"/>
              </a:rPr>
              <a:t>s coordinates and the atmospheric delay.  Once you get within a half-meter, though, the longer period variations are a real problem.  And this is even without taking into account the interaction with the antenna structure. </a:t>
            </a:r>
          </a:p>
        </p:txBody>
      </p:sp>
      <p:sp>
        <p:nvSpPr>
          <p:cNvPr id="2" name="Date Placeholder 1"/>
          <p:cNvSpPr>
            <a:spLocks noGrp="1"/>
          </p:cNvSpPr>
          <p:nvPr>
            <p:ph type="dt" idx="10"/>
          </p:nvPr>
        </p:nvSpPr>
        <p:spPr/>
        <p:txBody>
          <a:bodyPr/>
          <a:lstStyle/>
          <a:p>
            <a:r>
              <a:rPr lang="x-none" smtClean="0"/>
              <a:t>2016/05/24</a:t>
            </a:r>
            <a:endParaRPr lang="en-US"/>
          </a:p>
        </p:txBody>
      </p:sp>
      <p:sp>
        <p:nvSpPr>
          <p:cNvPr id="3" name="Footer Placeholder 2"/>
          <p:cNvSpPr>
            <a:spLocks noGrp="1"/>
          </p:cNvSpPr>
          <p:nvPr>
            <p:ph type="ftr" sz="quarter" idx="11"/>
          </p:nvPr>
        </p:nvSpPr>
        <p:spPr/>
        <p:txBody>
          <a:bodyPr/>
          <a:lstStyle/>
          <a:p>
            <a:r>
              <a:rPr lang="en-US" smtClean="0"/>
              <a:t>Verticals: atmosphere and loading</a:t>
            </a:r>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56BA365-4046-B342-9796-58329EF77C97}" type="slidenum">
              <a:rPr lang="en-US" sz="1200"/>
              <a:pPr eaLnBrk="1" hangingPunct="1"/>
              <a:t>33</a:t>
            </a:fld>
            <a:endParaRPr lang="en-US" sz="1200"/>
          </a:p>
        </p:txBody>
      </p:sp>
      <p:sp>
        <p:nvSpPr>
          <p:cNvPr id="66563" name="Rectangle 2"/>
          <p:cNvSpPr>
            <a:spLocks noGrp="1" noRot="1" noChangeAspect="1" noChangeArrowheads="1" noTextEdit="1"/>
          </p:cNvSpPr>
          <p:nvPr>
            <p:ph type="sldImg"/>
          </p:nvPr>
        </p:nvSpPr>
        <p:spPr>
          <a:solidFill>
            <a:srgbClr val="FFFFFF"/>
          </a:solidFill>
          <a:ln/>
        </p:spPr>
      </p:sp>
      <p:sp>
        <p:nvSpPr>
          <p:cNvPr id="6656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The autocorrelation functions tell us a lot about what we should see in the data and how to design our measurements.  We expect to get a lot of cancellation when we</a:t>
            </a:r>
            <a:r>
              <a:rPr lang="ja-JP" altLang="en-US">
                <a:ea typeface="ＭＳ Ｐゴシック" charset="0"/>
                <a:cs typeface="ＭＳ Ｐゴシック" charset="0"/>
              </a:rPr>
              <a:t>’</a:t>
            </a:r>
            <a:r>
              <a:rPr lang="en-US">
                <a:ea typeface="ＭＳ Ｐゴシック" charset="0"/>
                <a:cs typeface="ＭＳ Ｐゴシック" charset="0"/>
              </a:rPr>
              <a:t>re measuring regional networks of less than 1000 km.  And we will expect to average out a lot of the temporal variation (at mid-latitudes) if we separate measurements of a given station by more than two days. </a:t>
            </a:r>
          </a:p>
          <a:p>
            <a:pPr eaLnBrk="1" hangingPunct="1"/>
            <a:endParaRPr lang="en-US">
              <a:ea typeface="ＭＳ Ｐゴシック" charset="0"/>
              <a:cs typeface="ＭＳ Ｐゴシック" charset="0"/>
            </a:endParaRPr>
          </a:p>
          <a:p>
            <a:pPr eaLnBrk="1" hangingPunct="1"/>
            <a:r>
              <a:rPr lang="en-US">
                <a:ea typeface="ＭＳ Ｐゴシック" charset="0"/>
                <a:cs typeface="ＭＳ Ｐゴシック" charset="0"/>
              </a:rPr>
              <a:t>LAST SLIDE </a:t>
            </a:r>
          </a:p>
        </p:txBody>
      </p:sp>
      <p:sp>
        <p:nvSpPr>
          <p:cNvPr id="2" name="Date Placeholder 1"/>
          <p:cNvSpPr>
            <a:spLocks noGrp="1"/>
          </p:cNvSpPr>
          <p:nvPr>
            <p:ph type="dt" idx="10"/>
          </p:nvPr>
        </p:nvSpPr>
        <p:spPr/>
        <p:txBody>
          <a:bodyPr/>
          <a:lstStyle/>
          <a:p>
            <a:r>
              <a:rPr lang="x-none" smtClean="0"/>
              <a:t>2016/05/24</a:t>
            </a:r>
            <a:endParaRPr lang="en-US"/>
          </a:p>
        </p:txBody>
      </p:sp>
      <p:sp>
        <p:nvSpPr>
          <p:cNvPr id="3" name="Footer Placeholder 2"/>
          <p:cNvSpPr>
            <a:spLocks noGrp="1"/>
          </p:cNvSpPr>
          <p:nvPr>
            <p:ph type="ftr" sz="quarter" idx="11"/>
          </p:nvPr>
        </p:nvSpPr>
        <p:spPr/>
        <p:txBody>
          <a:bodyPr/>
          <a:lstStyle/>
          <a:p>
            <a:r>
              <a:rPr lang="en-US" smtClean="0"/>
              <a:t>Verticals: atmosphere and loading</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E117C4E-1AB5-EF49-984F-342B5D3F3349}" type="slidenum">
              <a:rPr lang="en-US" sz="1200"/>
              <a:pPr eaLnBrk="1" hangingPunct="1"/>
              <a:t>3</a:t>
            </a:fld>
            <a:endParaRPr lang="en-US" sz="1200"/>
          </a:p>
        </p:txBody>
      </p:sp>
      <p:sp>
        <p:nvSpPr>
          <p:cNvPr id="28675" name="Rectangle 2"/>
          <p:cNvSpPr>
            <a:spLocks noGrp="1" noRot="1" noChangeAspect="1" noChangeArrowheads="1" noTextEdit="1"/>
          </p:cNvSpPr>
          <p:nvPr>
            <p:ph type="sldImg"/>
          </p:nvPr>
        </p:nvSpPr>
        <p:spPr>
          <a:solidFill>
            <a:srgbClr val="FFFFFF"/>
          </a:solidFill>
          <a:ln/>
        </p:spPr>
      </p:sp>
      <p:sp>
        <p:nvSpPr>
          <p:cNvPr id="2867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a:ea typeface="ＭＳ Ｐゴシック" charset="0"/>
                <a:cs typeface="ＭＳ Ｐゴシック" charset="0"/>
              </a:rPr>
              <a:t>Signal prop affects show up in phase residuals – motions do not.</a:t>
            </a:r>
          </a:p>
          <a:p>
            <a:pPr eaLnBrk="1" hangingPunct="1"/>
            <a:r>
              <a:rPr lang="en-US" b="1">
                <a:ea typeface="ＭＳ Ｐゴシック" charset="0"/>
                <a:cs typeface="ＭＳ Ｐゴシック" charset="0"/>
              </a:rPr>
              <a:t>Any of these CAN be dominant in height estimates; also can be negligible</a:t>
            </a:r>
          </a:p>
          <a:p>
            <a:pPr eaLnBrk="1" hangingPunct="1"/>
            <a:r>
              <a:rPr lang="en-US" b="1">
                <a:ea typeface="ＭＳ Ｐゴシック" charset="0"/>
                <a:cs typeface="ＭＳ Ｐゴシック" charset="0"/>
              </a:rPr>
              <a:t>     all also show up in horizontal </a:t>
            </a:r>
          </a:p>
          <a:p>
            <a:pPr eaLnBrk="1" hangingPunct="1"/>
            <a:endParaRPr lang="en-US" b="1">
              <a:ea typeface="ＭＳ Ｐゴシック" charset="0"/>
              <a:cs typeface="ＭＳ Ｐゴシック" charset="0"/>
            </a:endParaRPr>
          </a:p>
          <a:p>
            <a:pPr eaLnBrk="1" hangingPunct="1"/>
            <a:r>
              <a:rPr lang="en-US" b="1">
                <a:ea typeface="ＭＳ Ｐゴシック" charset="0"/>
                <a:cs typeface="ＭＳ Ｐゴシック" charset="0"/>
              </a:rPr>
              <a:t>Scattering and monument instability influence site selection</a:t>
            </a:r>
          </a:p>
          <a:p>
            <a:pPr eaLnBrk="1" hangingPunct="1"/>
            <a:r>
              <a:rPr lang="en-US" b="1">
                <a:ea typeface="ＭＳ Ｐゴシック" charset="0"/>
                <a:cs typeface="ＭＳ Ｐゴシック" charset="0"/>
              </a:rPr>
              <a:t>Atm and loading influence modeling approach.</a:t>
            </a:r>
          </a:p>
        </p:txBody>
      </p:sp>
      <p:sp>
        <p:nvSpPr>
          <p:cNvPr id="2" name="Date Placeholder 1"/>
          <p:cNvSpPr>
            <a:spLocks noGrp="1"/>
          </p:cNvSpPr>
          <p:nvPr>
            <p:ph type="dt" idx="10"/>
          </p:nvPr>
        </p:nvSpPr>
        <p:spPr/>
        <p:txBody>
          <a:bodyPr/>
          <a:lstStyle/>
          <a:p>
            <a:r>
              <a:rPr lang="x-none" smtClean="0"/>
              <a:t>2016/05/24</a:t>
            </a:r>
            <a:endParaRPr lang="en-US"/>
          </a:p>
        </p:txBody>
      </p:sp>
      <p:sp>
        <p:nvSpPr>
          <p:cNvPr id="3" name="Footer Placeholder 2"/>
          <p:cNvSpPr>
            <a:spLocks noGrp="1"/>
          </p:cNvSpPr>
          <p:nvPr>
            <p:ph type="ftr" sz="quarter" idx="11"/>
          </p:nvPr>
        </p:nvSpPr>
        <p:spPr/>
        <p:txBody>
          <a:bodyPr/>
          <a:lstStyle/>
          <a:p>
            <a:r>
              <a:rPr lang="en-US" smtClean="0"/>
              <a:t>Verticals: atmosphere and loading</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DFF480-85F6-C44C-BAC1-3BFF6B7034C5}" type="slidenum">
              <a:rPr lang="en-US" smtClean="0"/>
              <a:t>4</a:t>
            </a:fld>
            <a:endParaRPr lang="en-US"/>
          </a:p>
        </p:txBody>
      </p:sp>
      <p:sp>
        <p:nvSpPr>
          <p:cNvPr id="5" name="Date Placeholder 4"/>
          <p:cNvSpPr>
            <a:spLocks noGrp="1"/>
          </p:cNvSpPr>
          <p:nvPr>
            <p:ph type="dt" idx="11"/>
          </p:nvPr>
        </p:nvSpPr>
        <p:spPr/>
        <p:txBody>
          <a:bodyPr/>
          <a:lstStyle/>
          <a:p>
            <a:r>
              <a:rPr lang="x-none" smtClean="0"/>
              <a:t>2016/05/24</a:t>
            </a:r>
            <a:endParaRPr lang="en-US"/>
          </a:p>
        </p:txBody>
      </p:sp>
      <p:sp>
        <p:nvSpPr>
          <p:cNvPr id="6" name="Footer Placeholder 5"/>
          <p:cNvSpPr>
            <a:spLocks noGrp="1"/>
          </p:cNvSpPr>
          <p:nvPr>
            <p:ph type="ftr" sz="quarter" idx="12"/>
          </p:nvPr>
        </p:nvSpPr>
        <p:spPr/>
        <p:txBody>
          <a:bodyPr/>
          <a:lstStyle/>
          <a:p>
            <a:r>
              <a:rPr lang="en-US" smtClean="0"/>
              <a:t>Verticals: atmosphere and loading</a:t>
            </a:r>
            <a:endParaRPr lang="en-US"/>
          </a:p>
        </p:txBody>
      </p:sp>
    </p:spTree>
    <p:extLst>
      <p:ext uri="{BB962C8B-B14F-4D97-AF65-F5344CB8AC3E}">
        <p14:creationId xmlns:p14="http://schemas.microsoft.com/office/powerpoint/2010/main" val="4119388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1F4CF0D-469A-9A46-87FF-31D84701B245}" type="slidenum">
              <a:rPr lang="en-US" sz="1200"/>
              <a:pPr eaLnBrk="1" hangingPunct="1"/>
              <a:t>7</a:t>
            </a:fld>
            <a:endParaRPr lang="en-US" sz="1200"/>
          </a:p>
        </p:txBody>
      </p:sp>
      <p:sp>
        <p:nvSpPr>
          <p:cNvPr id="58371" name="Rectangle 2"/>
          <p:cNvSpPr>
            <a:spLocks noGrp="1" noRot="1" noChangeAspect="1" noChangeArrowheads="1" noTextEdit="1"/>
          </p:cNvSpPr>
          <p:nvPr>
            <p:ph type="sldImg"/>
          </p:nvPr>
        </p:nvSpPr>
        <p:spPr>
          <a:solidFill>
            <a:srgbClr val="FFFFFF"/>
          </a:solidFill>
          <a:ln/>
        </p:spPr>
      </p:sp>
      <p:sp>
        <p:nvSpPr>
          <p:cNvPr id="5837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10-day span of ZD estimates from GAMIT at 4 stations, showing…</a:t>
            </a:r>
          </a:p>
          <a:p>
            <a:pPr eaLnBrk="1" hangingPunct="1"/>
            <a:endParaRPr lang="en-US">
              <a:ea typeface="ＭＳ Ｐゴシック" charset="0"/>
              <a:cs typeface="ＭＳ Ｐゴシック" charset="0"/>
            </a:endParaRPr>
          </a:p>
          <a:p>
            <a:pPr eaLnBrk="1" hangingPunct="1"/>
            <a:r>
              <a:rPr lang="en-US">
                <a:ea typeface="ＭＳ Ｐゴシック" charset="0"/>
                <a:cs typeface="ＭＳ Ｐゴシック" charset="0"/>
              </a:rPr>
              <a:t>DIFFERENCES in ZTD (red) vs differences (ERROR) in pressure (black)</a:t>
            </a:r>
          </a:p>
          <a:p>
            <a:pPr eaLnBrk="1" hangingPunct="1"/>
            <a:r>
              <a:rPr lang="en-US">
                <a:ea typeface="ＭＳ Ｐゴシック" charset="0"/>
                <a:cs typeface="ＭＳ Ｐゴシック" charset="0"/>
              </a:rPr>
              <a:t> NOTE high correlation.  </a:t>
            </a:r>
          </a:p>
          <a:p>
            <a:pPr eaLnBrk="1" hangingPunct="1"/>
            <a:endParaRPr lang="en-US">
              <a:ea typeface="ＭＳ Ｐゴシック" charset="0"/>
              <a:cs typeface="ＭＳ Ｐゴシック" charset="0"/>
            </a:endParaRPr>
          </a:p>
          <a:p>
            <a:pPr eaLnBrk="1" hangingPunct="1"/>
            <a:r>
              <a:rPr lang="en-US">
                <a:ea typeface="ＭＳ Ｐゴシック" charset="0"/>
                <a:cs typeface="ＭＳ Ｐゴシック" charset="0"/>
              </a:rPr>
              <a:t> </a:t>
            </a:r>
          </a:p>
        </p:txBody>
      </p:sp>
      <p:sp>
        <p:nvSpPr>
          <p:cNvPr id="2" name="Date Placeholder 1"/>
          <p:cNvSpPr>
            <a:spLocks noGrp="1"/>
          </p:cNvSpPr>
          <p:nvPr>
            <p:ph type="dt" idx="10"/>
          </p:nvPr>
        </p:nvSpPr>
        <p:spPr/>
        <p:txBody>
          <a:bodyPr/>
          <a:lstStyle/>
          <a:p>
            <a:r>
              <a:rPr lang="x-none" smtClean="0"/>
              <a:t>2016/05/24</a:t>
            </a:r>
            <a:endParaRPr lang="en-US"/>
          </a:p>
        </p:txBody>
      </p:sp>
      <p:sp>
        <p:nvSpPr>
          <p:cNvPr id="3" name="Footer Placeholder 2"/>
          <p:cNvSpPr>
            <a:spLocks noGrp="1"/>
          </p:cNvSpPr>
          <p:nvPr>
            <p:ph type="ftr" sz="quarter" idx="11"/>
          </p:nvPr>
        </p:nvSpPr>
        <p:spPr/>
        <p:txBody>
          <a:bodyPr/>
          <a:lstStyle/>
          <a:p>
            <a:r>
              <a:rPr lang="en-US" smtClean="0"/>
              <a:t>Verticals: atmosphere and loading</a:t>
            </a: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2821F406-7147-3C4C-B4AC-E0AA8329748E}" type="slidenum">
              <a:rPr lang="en-US" sz="1200"/>
              <a:pPr/>
              <a:t>10</a:t>
            </a:fld>
            <a:endParaRPr lang="en-US" sz="12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sz="2400">
              <a:latin typeface="Times" charset="0"/>
              <a:ea typeface="ＭＳ Ｐゴシック" charset="0"/>
              <a:cs typeface="ＭＳ Ｐゴシック" charset="0"/>
            </a:endParaRPr>
          </a:p>
        </p:txBody>
      </p:sp>
      <p:sp>
        <p:nvSpPr>
          <p:cNvPr id="2" name="Date Placeholder 1"/>
          <p:cNvSpPr>
            <a:spLocks noGrp="1"/>
          </p:cNvSpPr>
          <p:nvPr>
            <p:ph type="dt" idx="10"/>
          </p:nvPr>
        </p:nvSpPr>
        <p:spPr/>
        <p:txBody>
          <a:bodyPr/>
          <a:lstStyle/>
          <a:p>
            <a:r>
              <a:rPr lang="x-none" smtClean="0"/>
              <a:t>2016/05/24</a:t>
            </a:r>
            <a:endParaRPr lang="en-US"/>
          </a:p>
        </p:txBody>
      </p:sp>
      <p:sp>
        <p:nvSpPr>
          <p:cNvPr id="3" name="Footer Placeholder 2"/>
          <p:cNvSpPr>
            <a:spLocks noGrp="1"/>
          </p:cNvSpPr>
          <p:nvPr>
            <p:ph type="ftr" sz="quarter" idx="11"/>
          </p:nvPr>
        </p:nvSpPr>
        <p:spPr/>
        <p:txBody>
          <a:bodyPr/>
          <a:lstStyle/>
          <a:p>
            <a:r>
              <a:rPr lang="en-US" smtClean="0"/>
              <a:t>Verticals: atmosphere and loading</a:t>
            </a: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B3FCE8F-5F39-DF48-9622-038F13F634B2}" type="slidenum">
              <a:rPr lang="en-US" sz="1200"/>
              <a:pPr eaLnBrk="1" hangingPunct="1"/>
              <a:t>12</a:t>
            </a:fld>
            <a:endParaRPr lang="en-US" sz="1200"/>
          </a:p>
        </p:txBody>
      </p:sp>
      <p:sp>
        <p:nvSpPr>
          <p:cNvPr id="60419"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60420" name="Rectangle 3"/>
          <p:cNvSpPr>
            <a:spLocks noGrp="1" noChangeArrowheads="1"/>
          </p:cNvSpPr>
          <p:nvPr>
            <p:ph type="body" idx="1"/>
          </p:nvPr>
        </p:nvSpPr>
        <p:spPr>
          <a:solidFill>
            <a:srgbClr val="FFFFFF"/>
          </a:solidFill>
          <a:ln>
            <a:solidFill>
              <a:srgbClr val="000000"/>
            </a:solidFill>
          </a:ln>
        </p:spPr>
        <p:txBody>
          <a:bodyPr lIns="91775" tIns="45888" rIns="91775" bIns="45888"/>
          <a:lstStyle/>
          <a:p>
            <a:pPr eaLnBrk="1" hangingPunct="1"/>
            <a:r>
              <a:rPr lang="en-US">
                <a:ea typeface="ＭＳ Ｐゴシック" charset="0"/>
                <a:cs typeface="ＭＳ Ｐゴシック" charset="0"/>
              </a:rPr>
              <a:t>The only loading effect we currently account for in our processing are those from ocean tides.   For these the current models are quite good for most parts of the world, but probably inadequate for high latitudes (above the TOPEX altimeter coverage) and around some complicated shorelines.   (High local tides do not mean large errors, however, because it</a:t>
            </a:r>
            <a:r>
              <a:rPr lang="ja-JP" altLang="en-US">
                <a:ea typeface="ＭＳ Ｐゴシック" charset="0"/>
                <a:cs typeface="ＭＳ Ｐゴシック" charset="0"/>
              </a:rPr>
              <a:t>’</a:t>
            </a:r>
            <a:r>
              <a:rPr lang="en-US">
                <a:ea typeface="ＭＳ Ｐゴシック" charset="0"/>
                <a:cs typeface="ＭＳ Ｐゴシック" charset="0"/>
              </a:rPr>
              <a:t>s the total mass of the water that matters.)   </a:t>
            </a:r>
          </a:p>
          <a:p>
            <a:pPr eaLnBrk="1" hangingPunct="1"/>
            <a:endParaRPr lang="en-US">
              <a:ea typeface="ＭＳ Ｐゴシック" charset="0"/>
              <a:cs typeface="ＭＳ Ｐゴシック" charset="0"/>
            </a:endParaRPr>
          </a:p>
          <a:p>
            <a:pPr eaLnBrk="1" hangingPunct="1"/>
            <a:r>
              <a:rPr lang="en-US">
                <a:ea typeface="ＭＳ Ｐゴシック" charset="0"/>
                <a:cs typeface="ＭＳ Ｐゴシック" charset="0"/>
              </a:rPr>
              <a:t>This map is taken from a paper by Danan Dong (former MIT student) and his colleagues at JPL, Scripps, and GSI in Japan.  They estimated annual and semi-annual terms in vertical GPS station position and attempted to match these with predicted motions derived from a variety of sources.  They could not obtain sufficient correlation overall to validate the models, but they</a:t>
            </a:r>
            <a:r>
              <a:rPr lang="ja-JP" altLang="en-US">
                <a:ea typeface="ＭＳ Ｐゴシック" charset="0"/>
                <a:cs typeface="ＭＳ Ｐゴシック" charset="0"/>
              </a:rPr>
              <a:t>’</a:t>
            </a:r>
            <a:r>
              <a:rPr lang="en-US">
                <a:ea typeface="ＭＳ Ｐゴシック" charset="0"/>
                <a:cs typeface="ＭＳ Ｐゴシック" charset="0"/>
              </a:rPr>
              <a:t>ve given us rough estimates of the amplitudes and geographical distribution of the induced displacements.  </a:t>
            </a:r>
          </a:p>
          <a:p>
            <a:pPr eaLnBrk="1" hangingPunct="1"/>
            <a:endParaRPr lang="en-US">
              <a:ea typeface="ＭＳ Ｐゴシック" charset="0"/>
              <a:cs typeface="ＭＳ Ｐゴシック" charset="0"/>
            </a:endParaRPr>
          </a:p>
          <a:p>
            <a:pPr eaLnBrk="1" hangingPunct="1"/>
            <a:r>
              <a:rPr lang="en-US">
                <a:ea typeface="ＭＳ Ｐゴシック" charset="0"/>
                <a:cs typeface="ＭＳ Ｐゴシック" charset="0"/>
              </a:rPr>
              <a:t>Tom Herring, with Tonie VanDam first detected atmospheric loading effects in VLBI data 10 years ago but neither the global pressure fields nor the data coverage were sufficient to develop and test good models.   There</a:t>
            </a:r>
            <a:r>
              <a:rPr lang="ja-JP" altLang="en-US">
                <a:ea typeface="ＭＳ Ｐゴシック" charset="0"/>
                <a:cs typeface="ＭＳ Ｐゴシック" charset="0"/>
              </a:rPr>
              <a:t>’</a:t>
            </a:r>
            <a:r>
              <a:rPr lang="en-US">
                <a:ea typeface="ＭＳ Ｐゴシック" charset="0"/>
                <a:cs typeface="ＭＳ Ｐゴシック" charset="0"/>
              </a:rPr>
              <a:t>s now an operational program to use the NCEP and European Center analyses to compute loading corrections on a global grid and we</a:t>
            </a:r>
            <a:r>
              <a:rPr lang="ja-JP" altLang="en-US">
                <a:ea typeface="ＭＳ Ｐゴシック" charset="0"/>
                <a:cs typeface="ＭＳ Ｐゴシック" charset="0"/>
              </a:rPr>
              <a:t>’</a:t>
            </a:r>
            <a:r>
              <a:rPr lang="en-US">
                <a:ea typeface="ＭＳ Ｐゴシック" charset="0"/>
                <a:cs typeface="ＭＳ Ｐゴシック" charset="0"/>
              </a:rPr>
              <a:t>re planning to test these in our GPS analyses over the next few months. </a:t>
            </a:r>
          </a:p>
        </p:txBody>
      </p:sp>
      <p:sp>
        <p:nvSpPr>
          <p:cNvPr id="2" name="Date Placeholder 1"/>
          <p:cNvSpPr>
            <a:spLocks noGrp="1"/>
          </p:cNvSpPr>
          <p:nvPr>
            <p:ph type="dt" idx="10"/>
          </p:nvPr>
        </p:nvSpPr>
        <p:spPr/>
        <p:txBody>
          <a:bodyPr/>
          <a:lstStyle/>
          <a:p>
            <a:r>
              <a:rPr lang="x-none" smtClean="0"/>
              <a:t>2016/05/24</a:t>
            </a:r>
            <a:endParaRPr lang="en-US"/>
          </a:p>
        </p:txBody>
      </p:sp>
      <p:sp>
        <p:nvSpPr>
          <p:cNvPr id="3" name="Footer Placeholder 2"/>
          <p:cNvSpPr>
            <a:spLocks noGrp="1"/>
          </p:cNvSpPr>
          <p:nvPr>
            <p:ph type="ftr" sz="quarter" idx="11"/>
          </p:nvPr>
        </p:nvSpPr>
        <p:spPr/>
        <p:txBody>
          <a:bodyPr/>
          <a:lstStyle/>
          <a:p>
            <a:r>
              <a:rPr lang="en-US" smtClean="0"/>
              <a:t>Verticals: atmosphere and loading</a:t>
            </a: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4F754C9-3728-7B4A-B399-B2964A37560F}" type="slidenum">
              <a:rPr lang="en-US" sz="1200"/>
              <a:pPr eaLnBrk="1" hangingPunct="1"/>
              <a:t>13</a:t>
            </a:fld>
            <a:endParaRPr lang="en-US" sz="1200"/>
          </a:p>
        </p:txBody>
      </p:sp>
      <p:sp>
        <p:nvSpPr>
          <p:cNvPr id="62467" name="Rectangle 2"/>
          <p:cNvSpPr>
            <a:spLocks noGrp="1" noRot="1" noChangeAspect="1" noChangeArrowheads="1" noTextEdit="1"/>
          </p:cNvSpPr>
          <p:nvPr>
            <p:ph type="sldImg"/>
          </p:nvPr>
        </p:nvSpPr>
        <p:spPr>
          <a:solidFill>
            <a:srgbClr val="FFFFFF"/>
          </a:solidFill>
          <a:ln/>
        </p:spPr>
      </p:sp>
      <p:sp>
        <p:nvSpPr>
          <p:cNvPr id="6246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The next three slides are from a study by Leonid Petrov and Jean-Paul Boy at Goddard to repeat the Herring and VanDam study with current pressure fields and VLBI data.  This slide shows a 3-year time series  and spectra for vertical and horizontal loading at </a:t>
            </a:r>
            <a:r>
              <a:rPr lang="en-US" b="1">
                <a:ea typeface="ＭＳ Ｐゴシック" charset="0"/>
                <a:cs typeface="ＭＳ Ｐゴシック" charset="0"/>
              </a:rPr>
              <a:t>low latitudes</a:t>
            </a:r>
            <a:r>
              <a:rPr lang="en-US">
                <a:ea typeface="ＭＳ Ｐゴシック" charset="0"/>
                <a:cs typeface="ＭＳ Ｐゴシック" charset="0"/>
              </a:rPr>
              <a:t>  The horizontal signal is quite small, the vertical is quite detectable with GPS or VLBI measurements.  The dominant signals are diurnal and semi-diurnal (narrow spikes to right), and wide-band annual and semiannual.  There is relatively little power at periods below 10 days.</a:t>
            </a:r>
          </a:p>
        </p:txBody>
      </p:sp>
      <p:sp>
        <p:nvSpPr>
          <p:cNvPr id="2" name="Date Placeholder 1"/>
          <p:cNvSpPr>
            <a:spLocks noGrp="1"/>
          </p:cNvSpPr>
          <p:nvPr>
            <p:ph type="dt" idx="10"/>
          </p:nvPr>
        </p:nvSpPr>
        <p:spPr/>
        <p:txBody>
          <a:bodyPr/>
          <a:lstStyle/>
          <a:p>
            <a:r>
              <a:rPr lang="x-none" smtClean="0"/>
              <a:t>2016/05/24</a:t>
            </a:r>
            <a:endParaRPr lang="en-US"/>
          </a:p>
        </p:txBody>
      </p:sp>
      <p:sp>
        <p:nvSpPr>
          <p:cNvPr id="3" name="Footer Placeholder 2"/>
          <p:cNvSpPr>
            <a:spLocks noGrp="1"/>
          </p:cNvSpPr>
          <p:nvPr>
            <p:ph type="ftr" sz="quarter" idx="11"/>
          </p:nvPr>
        </p:nvSpPr>
        <p:spPr/>
        <p:txBody>
          <a:bodyPr/>
          <a:lstStyle/>
          <a:p>
            <a:r>
              <a:rPr lang="en-US" smtClean="0"/>
              <a:t>Verticals: atmosphere and loading</a:t>
            </a: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C2370D4-D634-134D-B3CB-DB5C69A81D4A}" type="slidenum">
              <a:rPr lang="en-US" sz="1200"/>
              <a:pPr eaLnBrk="1" hangingPunct="1"/>
              <a:t>14</a:t>
            </a:fld>
            <a:endParaRPr lang="en-US" sz="1200"/>
          </a:p>
        </p:txBody>
      </p:sp>
      <p:sp>
        <p:nvSpPr>
          <p:cNvPr id="64515" name="Rectangle 2"/>
          <p:cNvSpPr>
            <a:spLocks noGrp="1" noRot="1" noChangeAspect="1" noChangeArrowheads="1" noTextEdit="1"/>
          </p:cNvSpPr>
          <p:nvPr>
            <p:ph type="sldImg"/>
          </p:nvPr>
        </p:nvSpPr>
        <p:spPr>
          <a:solidFill>
            <a:srgbClr val="FFFFFF"/>
          </a:solidFill>
          <a:ln/>
        </p:spPr>
      </p:sp>
      <p:sp>
        <p:nvSpPr>
          <p:cNvPr id="6451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At mid-latitudes, the circulation of low and high pressure systems with periods of 5-10 days is typical, and the annual and semiannual signal is relatively weak.  (The inverted barometer assumption for the oceanic response may not be valid at these short periods.)  Effect larger and the horizontal signal can be significant.</a:t>
            </a:r>
          </a:p>
        </p:txBody>
      </p:sp>
      <p:sp>
        <p:nvSpPr>
          <p:cNvPr id="2" name="Date Placeholder 1"/>
          <p:cNvSpPr>
            <a:spLocks noGrp="1"/>
          </p:cNvSpPr>
          <p:nvPr>
            <p:ph type="dt" idx="10"/>
          </p:nvPr>
        </p:nvSpPr>
        <p:spPr/>
        <p:txBody>
          <a:bodyPr/>
          <a:lstStyle/>
          <a:p>
            <a:r>
              <a:rPr lang="x-none" smtClean="0"/>
              <a:t>2016/05/24</a:t>
            </a:r>
            <a:endParaRPr lang="en-US"/>
          </a:p>
        </p:txBody>
      </p:sp>
      <p:sp>
        <p:nvSpPr>
          <p:cNvPr id="3" name="Footer Placeholder 2"/>
          <p:cNvSpPr>
            <a:spLocks noGrp="1"/>
          </p:cNvSpPr>
          <p:nvPr>
            <p:ph type="ftr" sz="quarter" idx="11"/>
          </p:nvPr>
        </p:nvSpPr>
        <p:spPr/>
        <p:txBody>
          <a:bodyPr/>
          <a:lstStyle/>
          <a:p>
            <a:r>
              <a:rPr lang="en-US" smtClean="0"/>
              <a:t>Verticals: atmosphere and loading</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r>
              <a:rPr lang="x-none" smtClean="0"/>
              <a:t>2016/05/24</a:t>
            </a:r>
            <a:endParaRPr lang="en-US"/>
          </a:p>
        </p:txBody>
      </p:sp>
      <p:sp>
        <p:nvSpPr>
          <p:cNvPr id="5" name="Footer Placeholder 4"/>
          <p:cNvSpPr>
            <a:spLocks noGrp="1"/>
          </p:cNvSpPr>
          <p:nvPr>
            <p:ph type="ftr" sz="quarter" idx="11"/>
          </p:nvPr>
        </p:nvSpPr>
        <p:spPr/>
        <p:txBody>
          <a:bodyPr/>
          <a:lstStyle/>
          <a:p>
            <a:r>
              <a:rPr lang="en-US" smtClean="0"/>
              <a:t>Verticals: atmosphere and loading</a:t>
            </a:r>
            <a:endParaRPr lang="en-US"/>
          </a:p>
        </p:txBody>
      </p:sp>
      <p:sp>
        <p:nvSpPr>
          <p:cNvPr id="6" name="Slide Number Placeholder 5"/>
          <p:cNvSpPr>
            <a:spLocks noGrp="1"/>
          </p:cNvSpPr>
          <p:nvPr>
            <p:ph type="sldNum" sz="quarter" idx="12"/>
          </p:nvPr>
        </p:nvSpPr>
        <p:spPr/>
        <p:txBody>
          <a:bodyPr/>
          <a:lstStyle/>
          <a:p>
            <a:fld id="{13727882-E4F4-1747-9FEA-3D9D1287DFE9}" type="slidenum">
              <a:rPr lang="en-US" smtClean="0"/>
              <a:t>‹#›</a:t>
            </a:fld>
            <a:endParaRPr lang="en-US"/>
          </a:p>
        </p:txBody>
      </p:sp>
    </p:spTree>
    <p:extLst>
      <p:ext uri="{BB962C8B-B14F-4D97-AF65-F5344CB8AC3E}">
        <p14:creationId xmlns:p14="http://schemas.microsoft.com/office/powerpoint/2010/main" val="1011872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r>
              <a:rPr lang="x-none" smtClean="0"/>
              <a:t>2016/05/24</a:t>
            </a:r>
            <a:endParaRPr lang="en-US"/>
          </a:p>
        </p:txBody>
      </p:sp>
      <p:sp>
        <p:nvSpPr>
          <p:cNvPr id="5" name="Footer Placeholder 4"/>
          <p:cNvSpPr>
            <a:spLocks noGrp="1"/>
          </p:cNvSpPr>
          <p:nvPr>
            <p:ph type="ftr" sz="quarter" idx="11"/>
          </p:nvPr>
        </p:nvSpPr>
        <p:spPr/>
        <p:txBody>
          <a:bodyPr/>
          <a:lstStyle/>
          <a:p>
            <a:r>
              <a:rPr lang="en-US" smtClean="0"/>
              <a:t>Verticals: atmosphere and loading</a:t>
            </a:r>
            <a:endParaRPr lang="en-US"/>
          </a:p>
        </p:txBody>
      </p:sp>
      <p:sp>
        <p:nvSpPr>
          <p:cNvPr id="6" name="Slide Number Placeholder 5"/>
          <p:cNvSpPr>
            <a:spLocks noGrp="1"/>
          </p:cNvSpPr>
          <p:nvPr>
            <p:ph type="sldNum" sz="quarter" idx="12"/>
          </p:nvPr>
        </p:nvSpPr>
        <p:spPr/>
        <p:txBody>
          <a:bodyPr/>
          <a:lstStyle/>
          <a:p>
            <a:fld id="{13727882-E4F4-1747-9FEA-3D9D1287DFE9}" type="slidenum">
              <a:rPr lang="en-US" smtClean="0"/>
              <a:t>‹#›</a:t>
            </a:fld>
            <a:endParaRPr lang="en-US"/>
          </a:p>
        </p:txBody>
      </p:sp>
    </p:spTree>
    <p:extLst>
      <p:ext uri="{BB962C8B-B14F-4D97-AF65-F5344CB8AC3E}">
        <p14:creationId xmlns:p14="http://schemas.microsoft.com/office/powerpoint/2010/main" val="3683491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r>
              <a:rPr lang="x-none" smtClean="0"/>
              <a:t>2016/05/24</a:t>
            </a:r>
            <a:endParaRPr lang="en-US"/>
          </a:p>
        </p:txBody>
      </p:sp>
      <p:sp>
        <p:nvSpPr>
          <p:cNvPr id="5" name="Footer Placeholder 4"/>
          <p:cNvSpPr>
            <a:spLocks noGrp="1"/>
          </p:cNvSpPr>
          <p:nvPr>
            <p:ph type="ftr" sz="quarter" idx="11"/>
          </p:nvPr>
        </p:nvSpPr>
        <p:spPr/>
        <p:txBody>
          <a:bodyPr/>
          <a:lstStyle/>
          <a:p>
            <a:r>
              <a:rPr lang="en-US" smtClean="0"/>
              <a:t>Verticals: atmosphere and loading</a:t>
            </a:r>
            <a:endParaRPr lang="en-US"/>
          </a:p>
        </p:txBody>
      </p:sp>
      <p:sp>
        <p:nvSpPr>
          <p:cNvPr id="6" name="Slide Number Placeholder 5"/>
          <p:cNvSpPr>
            <a:spLocks noGrp="1"/>
          </p:cNvSpPr>
          <p:nvPr>
            <p:ph type="sldNum" sz="quarter" idx="12"/>
          </p:nvPr>
        </p:nvSpPr>
        <p:spPr/>
        <p:txBody>
          <a:bodyPr/>
          <a:lstStyle/>
          <a:p>
            <a:fld id="{13727882-E4F4-1747-9FEA-3D9D1287DFE9}" type="slidenum">
              <a:rPr lang="en-US" smtClean="0"/>
              <a:t>‹#›</a:t>
            </a:fld>
            <a:endParaRPr lang="en-US"/>
          </a:p>
        </p:txBody>
      </p:sp>
    </p:spTree>
    <p:extLst>
      <p:ext uri="{BB962C8B-B14F-4D97-AF65-F5344CB8AC3E}">
        <p14:creationId xmlns:p14="http://schemas.microsoft.com/office/powerpoint/2010/main" val="3599042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r>
              <a:rPr lang="x-none" smtClean="0"/>
              <a:t>2016/05/24</a:t>
            </a:r>
            <a:endParaRPr lang="en-US"/>
          </a:p>
        </p:txBody>
      </p:sp>
      <p:sp>
        <p:nvSpPr>
          <p:cNvPr id="5" name="Footer Placeholder 4"/>
          <p:cNvSpPr>
            <a:spLocks noGrp="1"/>
          </p:cNvSpPr>
          <p:nvPr>
            <p:ph type="ftr" sz="quarter" idx="11"/>
          </p:nvPr>
        </p:nvSpPr>
        <p:spPr/>
        <p:txBody>
          <a:bodyPr/>
          <a:lstStyle/>
          <a:p>
            <a:r>
              <a:rPr lang="en-US" smtClean="0"/>
              <a:t>Verticals: atmosphere and loading</a:t>
            </a:r>
            <a:endParaRPr lang="en-US"/>
          </a:p>
        </p:txBody>
      </p:sp>
      <p:sp>
        <p:nvSpPr>
          <p:cNvPr id="6" name="Slide Number Placeholder 5"/>
          <p:cNvSpPr>
            <a:spLocks noGrp="1"/>
          </p:cNvSpPr>
          <p:nvPr>
            <p:ph type="sldNum" sz="quarter" idx="12"/>
          </p:nvPr>
        </p:nvSpPr>
        <p:spPr/>
        <p:txBody>
          <a:bodyPr/>
          <a:lstStyle/>
          <a:p>
            <a:fld id="{13727882-E4F4-1747-9FEA-3D9D1287DFE9}" type="slidenum">
              <a:rPr lang="en-US" smtClean="0"/>
              <a:t>‹#›</a:t>
            </a:fld>
            <a:endParaRPr lang="en-US"/>
          </a:p>
        </p:txBody>
      </p:sp>
    </p:spTree>
    <p:extLst>
      <p:ext uri="{BB962C8B-B14F-4D97-AF65-F5344CB8AC3E}">
        <p14:creationId xmlns:p14="http://schemas.microsoft.com/office/powerpoint/2010/main" val="2481322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r>
              <a:rPr lang="x-none" smtClean="0"/>
              <a:t>2016/05/24</a:t>
            </a:r>
            <a:endParaRPr lang="en-US"/>
          </a:p>
        </p:txBody>
      </p:sp>
      <p:sp>
        <p:nvSpPr>
          <p:cNvPr id="5" name="Footer Placeholder 4"/>
          <p:cNvSpPr>
            <a:spLocks noGrp="1"/>
          </p:cNvSpPr>
          <p:nvPr>
            <p:ph type="ftr" sz="quarter" idx="11"/>
          </p:nvPr>
        </p:nvSpPr>
        <p:spPr/>
        <p:txBody>
          <a:bodyPr/>
          <a:lstStyle/>
          <a:p>
            <a:r>
              <a:rPr lang="en-US" smtClean="0"/>
              <a:t>Verticals: atmosphere and loading</a:t>
            </a:r>
            <a:endParaRPr lang="en-US"/>
          </a:p>
        </p:txBody>
      </p:sp>
      <p:sp>
        <p:nvSpPr>
          <p:cNvPr id="6" name="Slide Number Placeholder 5"/>
          <p:cNvSpPr>
            <a:spLocks noGrp="1"/>
          </p:cNvSpPr>
          <p:nvPr>
            <p:ph type="sldNum" sz="quarter" idx="12"/>
          </p:nvPr>
        </p:nvSpPr>
        <p:spPr/>
        <p:txBody>
          <a:bodyPr/>
          <a:lstStyle/>
          <a:p>
            <a:fld id="{13727882-E4F4-1747-9FEA-3D9D1287DFE9}" type="slidenum">
              <a:rPr lang="en-US" smtClean="0"/>
              <a:t>‹#›</a:t>
            </a:fld>
            <a:endParaRPr lang="en-US"/>
          </a:p>
        </p:txBody>
      </p:sp>
    </p:spTree>
    <p:extLst>
      <p:ext uri="{BB962C8B-B14F-4D97-AF65-F5344CB8AC3E}">
        <p14:creationId xmlns:p14="http://schemas.microsoft.com/office/powerpoint/2010/main" val="2460923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r>
              <a:rPr lang="x-none" smtClean="0"/>
              <a:t>2016/05/24</a:t>
            </a:r>
            <a:endParaRPr lang="en-US"/>
          </a:p>
        </p:txBody>
      </p:sp>
      <p:sp>
        <p:nvSpPr>
          <p:cNvPr id="6" name="Footer Placeholder 5"/>
          <p:cNvSpPr>
            <a:spLocks noGrp="1"/>
          </p:cNvSpPr>
          <p:nvPr>
            <p:ph type="ftr" sz="quarter" idx="11"/>
          </p:nvPr>
        </p:nvSpPr>
        <p:spPr/>
        <p:txBody>
          <a:bodyPr/>
          <a:lstStyle/>
          <a:p>
            <a:r>
              <a:rPr lang="en-US" smtClean="0"/>
              <a:t>Verticals: atmosphere and loading</a:t>
            </a:r>
            <a:endParaRPr lang="en-US"/>
          </a:p>
        </p:txBody>
      </p:sp>
      <p:sp>
        <p:nvSpPr>
          <p:cNvPr id="7" name="Slide Number Placeholder 6"/>
          <p:cNvSpPr>
            <a:spLocks noGrp="1"/>
          </p:cNvSpPr>
          <p:nvPr>
            <p:ph type="sldNum" sz="quarter" idx="12"/>
          </p:nvPr>
        </p:nvSpPr>
        <p:spPr/>
        <p:txBody>
          <a:bodyPr/>
          <a:lstStyle/>
          <a:p>
            <a:fld id="{13727882-E4F4-1747-9FEA-3D9D1287DFE9}" type="slidenum">
              <a:rPr lang="en-US" smtClean="0"/>
              <a:t>‹#›</a:t>
            </a:fld>
            <a:endParaRPr lang="en-US"/>
          </a:p>
        </p:txBody>
      </p:sp>
    </p:spTree>
    <p:extLst>
      <p:ext uri="{BB962C8B-B14F-4D97-AF65-F5344CB8AC3E}">
        <p14:creationId xmlns:p14="http://schemas.microsoft.com/office/powerpoint/2010/main" val="3097540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r>
              <a:rPr lang="x-none" smtClean="0"/>
              <a:t>2016/05/24</a:t>
            </a:r>
            <a:endParaRPr lang="en-US"/>
          </a:p>
        </p:txBody>
      </p:sp>
      <p:sp>
        <p:nvSpPr>
          <p:cNvPr id="8" name="Footer Placeholder 7"/>
          <p:cNvSpPr>
            <a:spLocks noGrp="1"/>
          </p:cNvSpPr>
          <p:nvPr>
            <p:ph type="ftr" sz="quarter" idx="11"/>
          </p:nvPr>
        </p:nvSpPr>
        <p:spPr/>
        <p:txBody>
          <a:bodyPr/>
          <a:lstStyle/>
          <a:p>
            <a:r>
              <a:rPr lang="en-US" smtClean="0"/>
              <a:t>Verticals: atmosphere and loading</a:t>
            </a:r>
            <a:endParaRPr lang="en-US"/>
          </a:p>
        </p:txBody>
      </p:sp>
      <p:sp>
        <p:nvSpPr>
          <p:cNvPr id="9" name="Slide Number Placeholder 8"/>
          <p:cNvSpPr>
            <a:spLocks noGrp="1"/>
          </p:cNvSpPr>
          <p:nvPr>
            <p:ph type="sldNum" sz="quarter" idx="12"/>
          </p:nvPr>
        </p:nvSpPr>
        <p:spPr/>
        <p:txBody>
          <a:bodyPr/>
          <a:lstStyle/>
          <a:p>
            <a:fld id="{13727882-E4F4-1747-9FEA-3D9D1287DFE9}" type="slidenum">
              <a:rPr lang="en-US" smtClean="0"/>
              <a:t>‹#›</a:t>
            </a:fld>
            <a:endParaRPr lang="en-US"/>
          </a:p>
        </p:txBody>
      </p:sp>
    </p:spTree>
    <p:extLst>
      <p:ext uri="{BB962C8B-B14F-4D97-AF65-F5344CB8AC3E}">
        <p14:creationId xmlns:p14="http://schemas.microsoft.com/office/powerpoint/2010/main" val="997908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r>
              <a:rPr lang="x-none" smtClean="0"/>
              <a:t>2016/05/24</a:t>
            </a:r>
            <a:endParaRPr lang="en-US"/>
          </a:p>
        </p:txBody>
      </p:sp>
      <p:sp>
        <p:nvSpPr>
          <p:cNvPr id="4" name="Footer Placeholder 3"/>
          <p:cNvSpPr>
            <a:spLocks noGrp="1"/>
          </p:cNvSpPr>
          <p:nvPr>
            <p:ph type="ftr" sz="quarter" idx="11"/>
          </p:nvPr>
        </p:nvSpPr>
        <p:spPr/>
        <p:txBody>
          <a:bodyPr/>
          <a:lstStyle/>
          <a:p>
            <a:r>
              <a:rPr lang="en-US" smtClean="0"/>
              <a:t>Verticals: atmosphere and loading</a:t>
            </a:r>
            <a:endParaRPr lang="en-US"/>
          </a:p>
        </p:txBody>
      </p:sp>
      <p:sp>
        <p:nvSpPr>
          <p:cNvPr id="5" name="Slide Number Placeholder 4"/>
          <p:cNvSpPr>
            <a:spLocks noGrp="1"/>
          </p:cNvSpPr>
          <p:nvPr>
            <p:ph type="sldNum" sz="quarter" idx="12"/>
          </p:nvPr>
        </p:nvSpPr>
        <p:spPr/>
        <p:txBody>
          <a:bodyPr/>
          <a:lstStyle/>
          <a:p>
            <a:fld id="{13727882-E4F4-1747-9FEA-3D9D1287DFE9}" type="slidenum">
              <a:rPr lang="en-US" smtClean="0"/>
              <a:t>‹#›</a:t>
            </a:fld>
            <a:endParaRPr lang="en-US"/>
          </a:p>
        </p:txBody>
      </p:sp>
    </p:spTree>
    <p:extLst>
      <p:ext uri="{BB962C8B-B14F-4D97-AF65-F5344CB8AC3E}">
        <p14:creationId xmlns:p14="http://schemas.microsoft.com/office/powerpoint/2010/main" val="57968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x-none" smtClean="0"/>
              <a:t>2016/05/24</a:t>
            </a:r>
            <a:endParaRPr lang="en-US"/>
          </a:p>
        </p:txBody>
      </p:sp>
      <p:sp>
        <p:nvSpPr>
          <p:cNvPr id="3" name="Footer Placeholder 2"/>
          <p:cNvSpPr>
            <a:spLocks noGrp="1"/>
          </p:cNvSpPr>
          <p:nvPr>
            <p:ph type="ftr" sz="quarter" idx="11"/>
          </p:nvPr>
        </p:nvSpPr>
        <p:spPr/>
        <p:txBody>
          <a:bodyPr/>
          <a:lstStyle/>
          <a:p>
            <a:r>
              <a:rPr lang="en-US" smtClean="0"/>
              <a:t>Verticals: atmosphere and loading</a:t>
            </a:r>
            <a:endParaRPr lang="en-US"/>
          </a:p>
        </p:txBody>
      </p:sp>
      <p:sp>
        <p:nvSpPr>
          <p:cNvPr id="4" name="Slide Number Placeholder 3"/>
          <p:cNvSpPr>
            <a:spLocks noGrp="1"/>
          </p:cNvSpPr>
          <p:nvPr>
            <p:ph type="sldNum" sz="quarter" idx="12"/>
          </p:nvPr>
        </p:nvSpPr>
        <p:spPr/>
        <p:txBody>
          <a:bodyPr/>
          <a:lstStyle/>
          <a:p>
            <a:fld id="{13727882-E4F4-1747-9FEA-3D9D1287DFE9}" type="slidenum">
              <a:rPr lang="en-US" smtClean="0"/>
              <a:t>‹#›</a:t>
            </a:fld>
            <a:endParaRPr lang="en-US"/>
          </a:p>
        </p:txBody>
      </p:sp>
    </p:spTree>
    <p:extLst>
      <p:ext uri="{BB962C8B-B14F-4D97-AF65-F5344CB8AC3E}">
        <p14:creationId xmlns:p14="http://schemas.microsoft.com/office/powerpoint/2010/main" val="1863185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r>
              <a:rPr lang="x-none" smtClean="0"/>
              <a:t>2016/05/24</a:t>
            </a:r>
            <a:endParaRPr lang="en-US"/>
          </a:p>
        </p:txBody>
      </p:sp>
      <p:sp>
        <p:nvSpPr>
          <p:cNvPr id="6" name="Footer Placeholder 5"/>
          <p:cNvSpPr>
            <a:spLocks noGrp="1"/>
          </p:cNvSpPr>
          <p:nvPr>
            <p:ph type="ftr" sz="quarter" idx="11"/>
          </p:nvPr>
        </p:nvSpPr>
        <p:spPr/>
        <p:txBody>
          <a:bodyPr/>
          <a:lstStyle/>
          <a:p>
            <a:r>
              <a:rPr lang="en-US" smtClean="0"/>
              <a:t>Verticals: atmosphere and loading</a:t>
            </a:r>
            <a:endParaRPr lang="en-US"/>
          </a:p>
        </p:txBody>
      </p:sp>
      <p:sp>
        <p:nvSpPr>
          <p:cNvPr id="7" name="Slide Number Placeholder 6"/>
          <p:cNvSpPr>
            <a:spLocks noGrp="1"/>
          </p:cNvSpPr>
          <p:nvPr>
            <p:ph type="sldNum" sz="quarter" idx="12"/>
          </p:nvPr>
        </p:nvSpPr>
        <p:spPr/>
        <p:txBody>
          <a:bodyPr/>
          <a:lstStyle/>
          <a:p>
            <a:fld id="{13727882-E4F4-1747-9FEA-3D9D1287DFE9}" type="slidenum">
              <a:rPr lang="en-US" smtClean="0"/>
              <a:t>‹#›</a:t>
            </a:fld>
            <a:endParaRPr lang="en-US"/>
          </a:p>
        </p:txBody>
      </p:sp>
    </p:spTree>
    <p:extLst>
      <p:ext uri="{BB962C8B-B14F-4D97-AF65-F5344CB8AC3E}">
        <p14:creationId xmlns:p14="http://schemas.microsoft.com/office/powerpoint/2010/main" val="993064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r>
              <a:rPr lang="x-none" smtClean="0"/>
              <a:t>2016/05/24</a:t>
            </a:r>
            <a:endParaRPr lang="en-US"/>
          </a:p>
        </p:txBody>
      </p:sp>
      <p:sp>
        <p:nvSpPr>
          <p:cNvPr id="6" name="Footer Placeholder 5"/>
          <p:cNvSpPr>
            <a:spLocks noGrp="1"/>
          </p:cNvSpPr>
          <p:nvPr>
            <p:ph type="ftr" sz="quarter" idx="11"/>
          </p:nvPr>
        </p:nvSpPr>
        <p:spPr/>
        <p:txBody>
          <a:bodyPr/>
          <a:lstStyle/>
          <a:p>
            <a:r>
              <a:rPr lang="en-US" smtClean="0"/>
              <a:t>Verticals: atmosphere and loading</a:t>
            </a:r>
            <a:endParaRPr lang="en-US"/>
          </a:p>
        </p:txBody>
      </p:sp>
      <p:sp>
        <p:nvSpPr>
          <p:cNvPr id="7" name="Slide Number Placeholder 6"/>
          <p:cNvSpPr>
            <a:spLocks noGrp="1"/>
          </p:cNvSpPr>
          <p:nvPr>
            <p:ph type="sldNum" sz="quarter" idx="12"/>
          </p:nvPr>
        </p:nvSpPr>
        <p:spPr/>
        <p:txBody>
          <a:bodyPr/>
          <a:lstStyle/>
          <a:p>
            <a:fld id="{13727882-E4F4-1747-9FEA-3D9D1287DFE9}" type="slidenum">
              <a:rPr lang="en-US" smtClean="0"/>
              <a:t>‹#›</a:t>
            </a:fld>
            <a:endParaRPr lang="en-US"/>
          </a:p>
        </p:txBody>
      </p:sp>
    </p:spTree>
    <p:extLst>
      <p:ext uri="{BB962C8B-B14F-4D97-AF65-F5344CB8AC3E}">
        <p14:creationId xmlns:p14="http://schemas.microsoft.com/office/powerpoint/2010/main" val="16152033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x-none" smtClean="0"/>
              <a:t>2016/05/24</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Verticals: atmosphere and loading</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727882-E4F4-1747-9FEA-3D9D1287DFE9}" type="slidenum">
              <a:rPr lang="en-US" smtClean="0"/>
              <a:t>‹#›</a:t>
            </a:fld>
            <a:endParaRPr lang="en-US"/>
          </a:p>
        </p:txBody>
      </p:sp>
    </p:spTree>
    <p:extLst>
      <p:ext uri="{BB962C8B-B14F-4D97-AF65-F5344CB8AC3E}">
        <p14:creationId xmlns:p14="http://schemas.microsoft.com/office/powerpoint/2010/main" val="8485227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21.jpe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jpeg"/><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xenon.colorado.edu/portal/"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34.xml.rels><?xml version="1.0" encoding="UTF-8" standalone="yes"?>
<Relationships xmlns="http://schemas.openxmlformats.org/package/2006/relationships"><Relationship Id="rId3" Type="http://schemas.openxmlformats.org/officeDocument/2006/relationships/hyperlink" Target="https://dx.doi.org/10.1007/s10291-007-0076-6" TargetMode="External"/><Relationship Id="rId4" Type="http://schemas.openxmlformats.org/officeDocument/2006/relationships/hyperlink" Target="https://dx.doi.org/10.1029/2008GL036013" TargetMode="External"/><Relationship Id="rId5" Type="http://schemas.openxmlformats.org/officeDocument/2006/relationships/hyperlink" Target="https://dx.doi.org/10.1029/2006GL027706" TargetMode="External"/><Relationship Id="rId6" Type="http://schemas.openxmlformats.org/officeDocument/2006/relationships/hyperlink" Target="https://dx.doi.org/10.1175/1520-0426(2000)017%3C0426:DAOSBG%3E2.0.CO;2" TargetMode="External"/><Relationship Id="rId1" Type="http://schemas.openxmlformats.org/officeDocument/2006/relationships/slideLayout" Target="../slideLayouts/slideLayout2.xml"/><Relationship Id="rId2" Type="http://schemas.openxmlformats.org/officeDocument/2006/relationships/hyperlink" Target="https://dx.doi.org/10.1029/2009GL039430"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Vertical loading and</a:t>
            </a:r>
            <a:br>
              <a:rPr lang="en-US" dirty="0" smtClean="0"/>
            </a:br>
            <a:r>
              <a:rPr lang="en-US" dirty="0" smtClean="0"/>
              <a:t>atmospheric parameters</a:t>
            </a:r>
            <a:endParaRPr lang="en-US" dirty="0"/>
          </a:p>
        </p:txBody>
      </p:sp>
      <p:pic>
        <p:nvPicPr>
          <p:cNvPr id="10" name="Picture 9" descr="MIT-logo-with-spelling-web-red-gray-design1-larg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860" y="224179"/>
            <a:ext cx="1599993" cy="362429"/>
          </a:xfrm>
          <a:prstGeom prst="rect">
            <a:avLst/>
          </a:prstGeom>
        </p:spPr>
      </p:pic>
      <p:sp>
        <p:nvSpPr>
          <p:cNvPr id="13" name="Subtitle 2"/>
          <p:cNvSpPr txBox="1">
            <a:spLocks/>
          </p:cNvSpPr>
          <p:nvPr/>
        </p:nvSpPr>
        <p:spPr>
          <a:xfrm>
            <a:off x="1371600" y="3886199"/>
            <a:ext cx="6400800" cy="2409217"/>
          </a:xfrm>
          <a:prstGeom prst="rect">
            <a:avLst/>
          </a:prstGeom>
        </p:spPr>
        <p:txBody>
          <a:bodyPr vert="horz" lIns="91440" tIns="45720" rIns="91440" bIns="45720" rtlCol="0">
            <a:normAutofit fontScale="925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600" dirty="0"/>
              <a:t>T. A. </a:t>
            </a:r>
            <a:r>
              <a:rPr lang="en-US" sz="2600" dirty="0" smtClean="0"/>
              <a:t>Herring          M</a:t>
            </a:r>
            <a:r>
              <a:rPr lang="en-US" sz="2600" dirty="0"/>
              <a:t>. A. </a:t>
            </a:r>
            <a:r>
              <a:rPr lang="en-US" sz="2600" dirty="0" smtClean="0"/>
              <a:t>Floyd</a:t>
            </a:r>
            <a:endParaRPr lang="en-US" sz="2600" dirty="0"/>
          </a:p>
          <a:p>
            <a:r>
              <a:rPr lang="en-US" sz="1700" i="1" dirty="0" smtClean="0"/>
              <a:t>Massachusetts Institute of Technology</a:t>
            </a:r>
          </a:p>
          <a:p>
            <a:endParaRPr lang="en-US" sz="1400" dirty="0" smtClean="0"/>
          </a:p>
          <a:p>
            <a:r>
              <a:rPr lang="en-US" sz="2100" dirty="0"/>
              <a:t>GAMIT/GLOBK/TRACK </a:t>
            </a:r>
            <a:r>
              <a:rPr lang="en-US" sz="2100" dirty="0" smtClean="0"/>
              <a:t>Short Course </a:t>
            </a:r>
            <a:r>
              <a:rPr lang="en-US" sz="2100" dirty="0"/>
              <a:t>for GPS </a:t>
            </a:r>
            <a:r>
              <a:rPr lang="en-US" sz="2100" dirty="0" smtClean="0"/>
              <a:t>Data Analysis</a:t>
            </a:r>
            <a:endParaRPr lang="en-US" sz="2100" dirty="0"/>
          </a:p>
          <a:p>
            <a:r>
              <a:rPr lang="en-US" sz="2100" dirty="0" smtClean="0"/>
              <a:t>Korea Institute of Geoscience and Mineral Resources (KIGAM)</a:t>
            </a:r>
            <a:br>
              <a:rPr lang="en-US" sz="2100" dirty="0" smtClean="0"/>
            </a:br>
            <a:r>
              <a:rPr lang="en-US" sz="2100" dirty="0" err="1" smtClean="0"/>
              <a:t>Daejeon</a:t>
            </a:r>
            <a:r>
              <a:rPr lang="en-US" sz="2100" dirty="0" smtClean="0"/>
              <a:t>, Republic of Korea</a:t>
            </a:r>
            <a:endParaRPr lang="en-US" sz="2100" dirty="0"/>
          </a:p>
          <a:p>
            <a:r>
              <a:rPr lang="en-US" sz="2100" dirty="0" smtClean="0"/>
              <a:t>23–27 May 2016</a:t>
            </a:r>
          </a:p>
          <a:p>
            <a:endParaRPr lang="en-US" sz="1800" dirty="0" smtClean="0"/>
          </a:p>
          <a:p>
            <a:r>
              <a:rPr lang="en-US" sz="1400" dirty="0"/>
              <a:t>Material from T. A. Herring, R. W. King, M. A. Floyd (MIT) and S. C. </a:t>
            </a:r>
            <a:r>
              <a:rPr lang="en-US" sz="1400" dirty="0" err="1"/>
              <a:t>McClusky</a:t>
            </a:r>
            <a:r>
              <a:rPr lang="en-US" sz="1400" dirty="0"/>
              <a:t> (now ANU)</a:t>
            </a:r>
          </a:p>
        </p:txBody>
      </p:sp>
      <p:pic>
        <p:nvPicPr>
          <p:cNvPr id="15" name="Picture 14"/>
          <p:cNvPicPr>
            <a:picLocks noChangeAspect="1"/>
          </p:cNvPicPr>
          <p:nvPr/>
        </p:nvPicPr>
        <p:blipFill>
          <a:blip r:embed="rId4"/>
          <a:stretch>
            <a:fillRect/>
          </a:stretch>
        </p:blipFill>
        <p:spPr>
          <a:xfrm>
            <a:off x="5715000" y="91308"/>
            <a:ext cx="3365500" cy="495300"/>
          </a:xfrm>
          <a:prstGeom prst="rect">
            <a:avLst/>
          </a:prstGeom>
        </p:spPr>
      </p:pic>
    </p:spTree>
    <p:extLst>
      <p:ext uri="{BB962C8B-B14F-4D97-AF65-F5344CB8AC3E}">
        <p14:creationId xmlns:p14="http://schemas.microsoft.com/office/powerpoint/2010/main" val="131935051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half" idx="10"/>
          </p:nvPr>
        </p:nvSpPr>
        <p:spPr/>
        <p:txBody>
          <a:bodyPr/>
          <a:lstStyle/>
          <a:p>
            <a:r>
              <a:rPr lang="x-none" smtClean="0"/>
              <a:t>2016/05/24</a:t>
            </a:r>
            <a:endParaRPr lang="en-US">
              <a:latin typeface="Times" charset="0"/>
            </a:endParaRPr>
          </a:p>
        </p:txBody>
      </p:sp>
      <p:sp>
        <p:nvSpPr>
          <p:cNvPr id="6" name="Footer Placeholder 3"/>
          <p:cNvSpPr>
            <a:spLocks noGrp="1"/>
          </p:cNvSpPr>
          <p:nvPr>
            <p:ph type="ftr" sz="quarter" idx="11"/>
          </p:nvPr>
        </p:nvSpPr>
        <p:spPr/>
        <p:txBody>
          <a:bodyPr/>
          <a:lstStyle/>
          <a:p>
            <a:r>
              <a:rPr lang="en-US" smtClean="0"/>
              <a:t>Verticals: atmosphere and loading</a:t>
            </a:r>
            <a:endParaRPr lang="en-US">
              <a:latin typeface="Times" charset="0"/>
            </a:endParaRPr>
          </a:p>
        </p:txBody>
      </p:sp>
      <p:sp>
        <p:nvSpPr>
          <p:cNvPr id="7" name="Slide Number Placeholder 4"/>
          <p:cNvSpPr>
            <a:spLocks noGrp="1"/>
          </p:cNvSpPr>
          <p:nvPr>
            <p:ph type="sldNum" sz="quarter" idx="12"/>
          </p:nvPr>
        </p:nvSpPr>
        <p:spPr/>
        <p:txBody>
          <a:bodyPr/>
          <a:lstStyle/>
          <a:p>
            <a:fld id="{E8265F26-D251-6843-97E5-0F6C6DF67FDA}" type="slidenum">
              <a:rPr lang="en-US"/>
              <a:pPr/>
              <a:t>10</a:t>
            </a:fld>
            <a:endParaRPr lang="en-US">
              <a:latin typeface="Times" charset="0"/>
            </a:endParaRPr>
          </a:p>
        </p:txBody>
      </p:sp>
      <p:sp>
        <p:nvSpPr>
          <p:cNvPr id="58370" name="Rectangle 2"/>
          <p:cNvSpPr>
            <a:spLocks noGrp="1" noChangeArrowheads="1"/>
          </p:cNvSpPr>
          <p:nvPr>
            <p:ph type="title"/>
          </p:nvPr>
        </p:nvSpPr>
        <p:spPr/>
        <p:txBody>
          <a:bodyPr/>
          <a:lstStyle/>
          <a:p>
            <a:pPr eaLnBrk="1" hangingPunct="1"/>
            <a:r>
              <a:rPr lang="en-US">
                <a:latin typeface="Helvetica" charset="0"/>
                <a:ea typeface="ＭＳ Ｐゴシック" charset="0"/>
                <a:cs typeface="ＭＳ Ｐゴシック" charset="0"/>
              </a:rPr>
              <a:t>Ocean loading magnitudes</a:t>
            </a:r>
          </a:p>
        </p:txBody>
      </p:sp>
      <p:pic>
        <p:nvPicPr>
          <p:cNvPr id="583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023" y="1249588"/>
            <a:ext cx="5765000" cy="5376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375119" y="1417638"/>
            <a:ext cx="2311681" cy="1354217"/>
          </a:xfrm>
          <a:prstGeom prst="rect">
            <a:avLst/>
          </a:prstGeom>
          <a:noFill/>
        </p:spPr>
        <p:txBody>
          <a:bodyPr wrap="square" rtlCol="0">
            <a:spAutoFit/>
          </a:bodyPr>
          <a:lstStyle/>
          <a:p>
            <a:r>
              <a:rPr lang="en-US" dirty="0" smtClean="0"/>
              <a:t>Locations at “corners”</a:t>
            </a:r>
          </a:p>
          <a:p>
            <a:r>
              <a:rPr lang="en-US" sz="1600" dirty="0" smtClean="0">
                <a:latin typeface="Courier"/>
                <a:cs typeface="Courier"/>
              </a:rPr>
              <a:t>WES2 288.5   42.6</a:t>
            </a:r>
          </a:p>
          <a:p>
            <a:r>
              <a:rPr lang="en-US" sz="1600" dirty="0">
                <a:latin typeface="Courier"/>
                <a:cs typeface="Courier"/>
              </a:rPr>
              <a:t>ALBH </a:t>
            </a:r>
            <a:r>
              <a:rPr lang="en-US" sz="1600" dirty="0" smtClean="0">
                <a:latin typeface="Courier"/>
                <a:cs typeface="Courier"/>
              </a:rPr>
              <a:t>236.5   48.4</a:t>
            </a:r>
          </a:p>
          <a:p>
            <a:r>
              <a:rPr lang="en-US" sz="1600" dirty="0">
                <a:latin typeface="Courier"/>
                <a:cs typeface="Courier"/>
              </a:rPr>
              <a:t>RICH </a:t>
            </a:r>
            <a:r>
              <a:rPr lang="en-US" sz="1600" dirty="0" smtClean="0">
                <a:latin typeface="Courier"/>
                <a:cs typeface="Courier"/>
              </a:rPr>
              <a:t>279.6   25.6</a:t>
            </a:r>
          </a:p>
          <a:p>
            <a:r>
              <a:rPr lang="en-US" sz="1600" dirty="0" smtClean="0">
                <a:latin typeface="Courier"/>
                <a:cs typeface="Courier"/>
              </a:rPr>
              <a:t>SIO  242.8   32.8</a:t>
            </a:r>
            <a:endParaRPr lang="en-US" sz="1600" dirty="0">
              <a:latin typeface="Courier"/>
              <a:cs typeface="Courier"/>
            </a:endParaRPr>
          </a:p>
        </p:txBody>
      </p:sp>
    </p:spTree>
    <p:extLst>
      <p:ext uri="{BB962C8B-B14F-4D97-AF65-F5344CB8AC3E}">
        <p14:creationId xmlns:p14="http://schemas.microsoft.com/office/powerpoint/2010/main" val="339679345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apply non-tidal loading</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Set </a:t>
            </a:r>
            <a:r>
              <a:rPr lang="en-US" dirty="0" err="1" smtClean="0"/>
              <a:t>sestbl</a:t>
            </a:r>
            <a:r>
              <a:rPr lang="en-US" dirty="0" smtClean="0"/>
              <a:t>. for </a:t>
            </a:r>
            <a:r>
              <a:rPr lang="en-US" dirty="0" err="1" smtClean="0"/>
              <a:t>atml.grid</a:t>
            </a:r>
            <a:r>
              <a:rPr lang="en-US" dirty="0" smtClean="0"/>
              <a:t> and link </a:t>
            </a:r>
            <a:r>
              <a:rPr lang="en-US" dirty="0" err="1" smtClean="0"/>
              <a:t>atml.grid.YYYY</a:t>
            </a:r>
            <a:r>
              <a:rPr lang="en-US" dirty="0" smtClean="0"/>
              <a:t> in </a:t>
            </a:r>
            <a:r>
              <a:rPr lang="en-US" dirty="0" err="1" smtClean="0"/>
              <a:t>gg</a:t>
            </a:r>
            <a:r>
              <a:rPr lang="en-US" dirty="0" smtClean="0"/>
              <a:t>/tables to the appropriate grid files. (</a:t>
            </a:r>
            <a:r>
              <a:rPr lang="en-US" dirty="0" err="1" smtClean="0"/>
              <a:t>atml.list</a:t>
            </a:r>
            <a:r>
              <a:rPr lang="en-US" dirty="0" smtClean="0"/>
              <a:t> option currently not used).</a:t>
            </a:r>
          </a:p>
          <a:p>
            <a:r>
              <a:rPr lang="en-US" dirty="0" smtClean="0"/>
              <a:t>When linking </a:t>
            </a:r>
            <a:r>
              <a:rPr lang="en-US" dirty="0" err="1" smtClean="0"/>
              <a:t>atml.grid</a:t>
            </a:r>
            <a:r>
              <a:rPr lang="en-US" dirty="0" smtClean="0"/>
              <a:t>, there are choices of loading types (files available in GRIDS on </a:t>
            </a:r>
            <a:r>
              <a:rPr lang="en-US" dirty="0" err="1" smtClean="0"/>
              <a:t>everest.mit.edu</a:t>
            </a:r>
            <a:r>
              <a:rPr lang="en-US" dirty="0" smtClean="0"/>
              <a:t>)</a:t>
            </a:r>
          </a:p>
          <a:p>
            <a:pPr lvl="1"/>
            <a:r>
              <a:rPr lang="en-US" dirty="0" err="1" smtClean="0"/>
              <a:t>atmdisp_cm.YYYY</a:t>
            </a:r>
            <a:r>
              <a:rPr lang="en-US" dirty="0" smtClean="0"/>
              <a:t>: Center of mass, 6hr raw data</a:t>
            </a:r>
          </a:p>
          <a:p>
            <a:pPr lvl="1"/>
            <a:r>
              <a:rPr lang="en-US" dirty="0" err="1" smtClean="0"/>
              <a:t>atmfilt_cm.YYYY</a:t>
            </a:r>
            <a:r>
              <a:rPr lang="en-US" dirty="0" smtClean="0"/>
              <a:t>: Center of mass, filtered to remove periods less than~1.2 day.  Should be used with S1/S2 </a:t>
            </a:r>
            <a:r>
              <a:rPr lang="en-US" dirty="0" err="1" smtClean="0"/>
              <a:t>atl.grid</a:t>
            </a:r>
            <a:r>
              <a:rPr lang="en-US" dirty="0" smtClean="0"/>
              <a:t> file.</a:t>
            </a:r>
          </a:p>
          <a:p>
            <a:pPr lvl="1"/>
            <a:r>
              <a:rPr lang="en-US" dirty="0" smtClean="0"/>
              <a:t>Center of figure (</a:t>
            </a:r>
            <a:r>
              <a:rPr lang="en-US" dirty="0" err="1" smtClean="0"/>
              <a:t>cf</a:t>
            </a:r>
            <a:r>
              <a:rPr lang="en-US" dirty="0" smtClean="0"/>
              <a:t>) and center of earth (</a:t>
            </a:r>
            <a:r>
              <a:rPr lang="en-US" dirty="0" err="1" smtClean="0"/>
              <a:t>ce</a:t>
            </a:r>
            <a:r>
              <a:rPr lang="en-US" dirty="0" smtClean="0"/>
              <a:t>) frames are available also (these frames are almost identical).</a:t>
            </a:r>
          </a:p>
          <a:p>
            <a:r>
              <a:rPr lang="en-US" dirty="0" smtClean="0"/>
              <a:t>When working in current year, near </a:t>
            </a:r>
            <a:r>
              <a:rPr lang="en-US" dirty="0" err="1" smtClean="0"/>
              <a:t>realtime</a:t>
            </a:r>
            <a:r>
              <a:rPr lang="en-US" dirty="0" smtClean="0"/>
              <a:t>, updated files from </a:t>
            </a:r>
            <a:r>
              <a:rPr lang="en-US" dirty="0" err="1" smtClean="0"/>
              <a:t>everest</a:t>
            </a:r>
            <a:r>
              <a:rPr lang="en-US" dirty="0" smtClean="0"/>
              <a:t> need to be downloaded regularly.</a:t>
            </a:r>
          </a:p>
          <a:p>
            <a:r>
              <a:rPr lang="en-US" dirty="0" err="1" smtClean="0"/>
              <a:t>Atml</a:t>
            </a:r>
            <a:r>
              <a:rPr lang="en-US" dirty="0" smtClean="0"/>
              <a:t> Loading applied in GAMIT can be removed in GLOBK with the </a:t>
            </a:r>
            <a:r>
              <a:rPr lang="en-US" dirty="0" err="1" smtClean="0"/>
              <a:t>appl_mod</a:t>
            </a:r>
            <a:r>
              <a:rPr lang="en-US" dirty="0" smtClean="0"/>
              <a:t> command.</a:t>
            </a:r>
          </a:p>
          <a:p>
            <a:r>
              <a:rPr lang="en-US" dirty="0" smtClean="0"/>
              <a:t>Hydrology loading is supported in the file formats but is currently not implemented in GAMIT.</a:t>
            </a:r>
            <a:endParaRPr lang="en-US" dirty="0"/>
          </a:p>
        </p:txBody>
      </p:sp>
      <p:sp>
        <p:nvSpPr>
          <p:cNvPr id="4" name="Date Placeholder 3"/>
          <p:cNvSpPr>
            <a:spLocks noGrp="1"/>
          </p:cNvSpPr>
          <p:nvPr>
            <p:ph type="dt" sz="half" idx="10"/>
          </p:nvPr>
        </p:nvSpPr>
        <p:spPr/>
        <p:txBody>
          <a:bodyPr/>
          <a:lstStyle/>
          <a:p>
            <a:r>
              <a:rPr lang="x-none" smtClean="0"/>
              <a:t>2016/05/24</a:t>
            </a:r>
            <a:endParaRPr lang="en-US"/>
          </a:p>
        </p:txBody>
      </p:sp>
      <p:sp>
        <p:nvSpPr>
          <p:cNvPr id="5" name="Footer Placeholder 4"/>
          <p:cNvSpPr>
            <a:spLocks noGrp="1"/>
          </p:cNvSpPr>
          <p:nvPr>
            <p:ph type="ftr" sz="quarter" idx="11"/>
          </p:nvPr>
        </p:nvSpPr>
        <p:spPr/>
        <p:txBody>
          <a:bodyPr/>
          <a:lstStyle/>
          <a:p>
            <a:r>
              <a:rPr lang="en-US" smtClean="0"/>
              <a:t>Verticals: atmosphere and loading</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11</a:t>
            </a:fld>
            <a:endParaRPr lang="en-US"/>
          </a:p>
        </p:txBody>
      </p:sp>
    </p:spTree>
    <p:extLst>
      <p:ext uri="{BB962C8B-B14F-4D97-AF65-F5344CB8AC3E}">
        <p14:creationId xmlns:p14="http://schemas.microsoft.com/office/powerpoint/2010/main" val="14477534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3">
            <a:extLst>
              <a:ext uri="{28A0092B-C50C-407E-A947-70E740481C1C}">
                <a14:useLocalDpi xmlns:a14="http://schemas.microsoft.com/office/drawing/2010/main" val="0"/>
              </a:ext>
            </a:extLst>
          </a:blip>
          <a:srcRect r="3703" b="11111"/>
          <a:stretch>
            <a:fillRect/>
          </a:stretch>
        </p:blipFill>
        <p:spPr bwMode="auto">
          <a:xfrm>
            <a:off x="304800" y="1524000"/>
            <a:ext cx="6477000" cy="408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Text Box 3"/>
          <p:cNvSpPr txBox="1">
            <a:spLocks noChangeArrowheads="1"/>
          </p:cNvSpPr>
          <p:nvPr/>
        </p:nvSpPr>
        <p:spPr bwMode="auto">
          <a:xfrm>
            <a:off x="914400" y="5715000"/>
            <a:ext cx="4724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sz="2000">
              <a:solidFill>
                <a:srgbClr val="000000"/>
              </a:solidFill>
              <a:cs typeface="DejaVu Sans" charset="0"/>
            </a:endParaRPr>
          </a:p>
          <a:p>
            <a:pPr eaLnBrk="1" hangingPunct="1"/>
            <a:r>
              <a:rPr lang="en-US" sz="1600">
                <a:solidFill>
                  <a:srgbClr val="000000"/>
                </a:solidFill>
                <a:cs typeface="DejaVu Sans" charset="0"/>
              </a:rPr>
              <a:t>From Dong et al. J</a:t>
            </a:r>
            <a:r>
              <a:rPr lang="en-US" sz="1600" i="1">
                <a:solidFill>
                  <a:srgbClr val="000000"/>
                </a:solidFill>
                <a:cs typeface="DejaVu Sans" charset="0"/>
              </a:rPr>
              <a:t>. Geophys. Res., 107</a:t>
            </a:r>
            <a:r>
              <a:rPr lang="en-US" sz="1600">
                <a:solidFill>
                  <a:srgbClr val="000000"/>
                </a:solidFill>
                <a:cs typeface="DejaVu Sans" charset="0"/>
              </a:rPr>
              <a:t>, 2075, 2002</a:t>
            </a:r>
          </a:p>
        </p:txBody>
      </p:sp>
      <p:sp>
        <p:nvSpPr>
          <p:cNvPr id="59396" name="Text Box 4"/>
          <p:cNvSpPr txBox="1">
            <a:spLocks noChangeArrowheads="1"/>
          </p:cNvSpPr>
          <p:nvPr/>
        </p:nvSpPr>
        <p:spPr bwMode="auto">
          <a:xfrm>
            <a:off x="6934200" y="2505075"/>
            <a:ext cx="2126879"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000000"/>
                </a:solidFill>
                <a:cs typeface="DejaVu Sans" charset="0"/>
              </a:rPr>
              <a:t>Atmosphere (purple)</a:t>
            </a:r>
          </a:p>
          <a:p>
            <a:pPr eaLnBrk="1" hangingPunct="1"/>
            <a:r>
              <a:rPr lang="en-US" sz="1800">
                <a:solidFill>
                  <a:srgbClr val="000000"/>
                </a:solidFill>
                <a:cs typeface="DejaVu Sans" charset="0"/>
              </a:rPr>
              <a:t>  2-5 mm</a:t>
            </a:r>
          </a:p>
          <a:p>
            <a:pPr eaLnBrk="1" hangingPunct="1"/>
            <a:endParaRPr lang="en-US" sz="1800">
              <a:solidFill>
                <a:srgbClr val="000000"/>
              </a:solidFill>
              <a:cs typeface="DejaVu Sans" charset="0"/>
            </a:endParaRPr>
          </a:p>
          <a:p>
            <a:pPr eaLnBrk="1" hangingPunct="1"/>
            <a:r>
              <a:rPr lang="en-US" sz="1800">
                <a:solidFill>
                  <a:srgbClr val="000000"/>
                </a:solidFill>
                <a:cs typeface="DejaVu Sans" charset="0"/>
              </a:rPr>
              <a:t>Snow/water (blue)</a:t>
            </a:r>
          </a:p>
          <a:p>
            <a:pPr eaLnBrk="1" hangingPunct="1"/>
            <a:r>
              <a:rPr lang="en-US" sz="1800">
                <a:solidFill>
                  <a:srgbClr val="000000"/>
                </a:solidFill>
                <a:cs typeface="DejaVu Sans" charset="0"/>
              </a:rPr>
              <a:t>  2-10 mm </a:t>
            </a:r>
          </a:p>
          <a:p>
            <a:pPr eaLnBrk="1" hangingPunct="1"/>
            <a:endParaRPr lang="en-US" sz="1800">
              <a:solidFill>
                <a:srgbClr val="000000"/>
              </a:solidFill>
              <a:cs typeface="DejaVu Sans" charset="0"/>
            </a:endParaRPr>
          </a:p>
          <a:p>
            <a:pPr eaLnBrk="1" hangingPunct="1"/>
            <a:r>
              <a:rPr lang="en-US" sz="1800">
                <a:solidFill>
                  <a:srgbClr val="000000"/>
                </a:solidFill>
                <a:cs typeface="DejaVu Sans" charset="0"/>
              </a:rPr>
              <a:t>Nontidal ocean (red)</a:t>
            </a:r>
          </a:p>
          <a:p>
            <a:pPr eaLnBrk="1" hangingPunct="1"/>
            <a:r>
              <a:rPr lang="en-US" sz="1800">
                <a:solidFill>
                  <a:srgbClr val="000000"/>
                </a:solidFill>
                <a:cs typeface="DejaVu Sans" charset="0"/>
              </a:rPr>
              <a:t>   2-3 mm</a:t>
            </a:r>
          </a:p>
          <a:p>
            <a:pPr eaLnBrk="1" hangingPunct="1"/>
            <a:endParaRPr lang="en-US" sz="1800">
              <a:solidFill>
                <a:srgbClr val="000000"/>
              </a:solidFill>
              <a:cs typeface="DejaVu Sans" charset="0"/>
            </a:endParaRPr>
          </a:p>
        </p:txBody>
      </p:sp>
      <p:sp>
        <p:nvSpPr>
          <p:cNvPr id="59397" name="Text Box 5"/>
          <p:cNvSpPr txBox="1">
            <a:spLocks noChangeArrowheads="1"/>
          </p:cNvSpPr>
          <p:nvPr/>
        </p:nvSpPr>
        <p:spPr bwMode="auto">
          <a:xfrm>
            <a:off x="1828800" y="522288"/>
            <a:ext cx="554831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nSpc>
                <a:spcPct val="80000"/>
              </a:lnSpc>
              <a:buClr>
                <a:srgbClr val="000000"/>
              </a:buClr>
              <a:buSzPct val="100000"/>
              <a:buFont typeface="Times New Roman" charset="0"/>
              <a:buNone/>
            </a:pPr>
            <a:r>
              <a:rPr lang="en-US" sz="2500">
                <a:solidFill>
                  <a:srgbClr val="000000"/>
                </a:solidFill>
                <a:cs typeface="DejaVu Sans" charset="0"/>
              </a:rPr>
              <a:t>Annual Component of  Vertical Loading</a:t>
            </a:r>
          </a:p>
        </p:txBody>
      </p:sp>
      <p:sp>
        <p:nvSpPr>
          <p:cNvPr id="2" name="Date Placeholder 1"/>
          <p:cNvSpPr>
            <a:spLocks noGrp="1"/>
          </p:cNvSpPr>
          <p:nvPr>
            <p:ph type="dt" sz="half" idx="10"/>
          </p:nvPr>
        </p:nvSpPr>
        <p:spPr/>
        <p:txBody>
          <a:bodyPr/>
          <a:lstStyle/>
          <a:p>
            <a:r>
              <a:rPr lang="x-none" smtClean="0"/>
              <a:t>2016/05/24</a:t>
            </a:r>
            <a:endParaRPr lang="en-US"/>
          </a:p>
        </p:txBody>
      </p:sp>
      <p:sp>
        <p:nvSpPr>
          <p:cNvPr id="3" name="Footer Placeholder 2"/>
          <p:cNvSpPr>
            <a:spLocks noGrp="1"/>
          </p:cNvSpPr>
          <p:nvPr>
            <p:ph type="ftr" sz="quarter" idx="11"/>
          </p:nvPr>
        </p:nvSpPr>
        <p:spPr/>
        <p:txBody>
          <a:bodyPr/>
          <a:lstStyle/>
          <a:p>
            <a:r>
              <a:rPr lang="en-US" smtClean="0"/>
              <a:t>Verticals: atmosphere and loading</a:t>
            </a:r>
            <a:endParaRPr lang="en-US"/>
          </a:p>
        </p:txBody>
      </p:sp>
      <p:sp>
        <p:nvSpPr>
          <p:cNvPr id="4" name="Slide Number Placeholder 3"/>
          <p:cNvSpPr>
            <a:spLocks noGrp="1"/>
          </p:cNvSpPr>
          <p:nvPr>
            <p:ph type="sldNum" sz="quarter" idx="12"/>
          </p:nvPr>
        </p:nvSpPr>
        <p:spPr/>
        <p:txBody>
          <a:bodyPr/>
          <a:lstStyle/>
          <a:p>
            <a:fld id="{13727882-E4F4-1747-9FEA-3D9D1287DFE9}" type="slidenum">
              <a:rPr lang="en-US" smtClean="0"/>
              <a:t>12</a:t>
            </a:fld>
            <a:endParaRPr lang="en-US"/>
          </a:p>
        </p:txBody>
      </p:sp>
    </p:spTree>
    <p:extLst>
      <p:ext uri="{BB962C8B-B14F-4D97-AF65-F5344CB8AC3E}">
        <p14:creationId xmlns:p14="http://schemas.microsoft.com/office/powerpoint/2010/main" val="292048455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914400"/>
            <a:ext cx="5705475" cy="435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Text Box 3"/>
          <p:cNvSpPr txBox="1">
            <a:spLocks noChangeArrowheads="1"/>
          </p:cNvSpPr>
          <p:nvPr/>
        </p:nvSpPr>
        <p:spPr bwMode="auto">
          <a:xfrm>
            <a:off x="990600" y="5334000"/>
            <a:ext cx="6858000"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000000"/>
                </a:solidFill>
              </a:rPr>
              <a:t>Vertical (a) and north (b) displacements from pressure loading at a site in South Africa.  Bottom is power spectrum.   Dominant signal is annual.  From </a:t>
            </a:r>
            <a:r>
              <a:rPr lang="en-US" sz="1800" i="1">
                <a:solidFill>
                  <a:srgbClr val="000000"/>
                </a:solidFill>
              </a:rPr>
              <a:t>Petrov and Boy</a:t>
            </a:r>
            <a:r>
              <a:rPr lang="en-US" sz="1800">
                <a:solidFill>
                  <a:srgbClr val="000000"/>
                </a:solidFill>
              </a:rPr>
              <a:t> (2004)</a:t>
            </a:r>
          </a:p>
          <a:p>
            <a:pPr eaLnBrk="1" hangingPunct="1"/>
            <a:endParaRPr lang="en-US">
              <a:solidFill>
                <a:srgbClr val="000000"/>
              </a:solidFill>
            </a:endParaRPr>
          </a:p>
        </p:txBody>
      </p:sp>
      <p:sp>
        <p:nvSpPr>
          <p:cNvPr id="61444" name="Text Box 4"/>
          <p:cNvSpPr txBox="1">
            <a:spLocks noChangeArrowheads="1"/>
          </p:cNvSpPr>
          <p:nvPr/>
        </p:nvSpPr>
        <p:spPr bwMode="auto">
          <a:xfrm>
            <a:off x="1676400" y="228600"/>
            <a:ext cx="49942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200">
                <a:solidFill>
                  <a:srgbClr val="000000"/>
                </a:solidFill>
              </a:rPr>
              <a:t>Atmospheric pressure loading near equator</a:t>
            </a:r>
            <a:endParaRPr lang="en-US">
              <a:solidFill>
                <a:srgbClr val="000000"/>
              </a:solidFill>
            </a:endParaRPr>
          </a:p>
        </p:txBody>
      </p:sp>
      <p:sp>
        <p:nvSpPr>
          <p:cNvPr id="2" name="Date Placeholder 1"/>
          <p:cNvSpPr>
            <a:spLocks noGrp="1"/>
          </p:cNvSpPr>
          <p:nvPr>
            <p:ph type="dt" sz="half" idx="10"/>
          </p:nvPr>
        </p:nvSpPr>
        <p:spPr/>
        <p:txBody>
          <a:bodyPr/>
          <a:lstStyle/>
          <a:p>
            <a:r>
              <a:rPr lang="x-none" smtClean="0"/>
              <a:t>2016/05/24</a:t>
            </a:r>
            <a:endParaRPr lang="en-US"/>
          </a:p>
        </p:txBody>
      </p:sp>
      <p:sp>
        <p:nvSpPr>
          <p:cNvPr id="3" name="Footer Placeholder 2"/>
          <p:cNvSpPr>
            <a:spLocks noGrp="1"/>
          </p:cNvSpPr>
          <p:nvPr>
            <p:ph type="ftr" sz="quarter" idx="11"/>
          </p:nvPr>
        </p:nvSpPr>
        <p:spPr/>
        <p:txBody>
          <a:bodyPr/>
          <a:lstStyle/>
          <a:p>
            <a:r>
              <a:rPr lang="en-US" smtClean="0"/>
              <a:t>Verticals: atmosphere and loading</a:t>
            </a:r>
            <a:endParaRPr lang="en-US"/>
          </a:p>
        </p:txBody>
      </p:sp>
      <p:sp>
        <p:nvSpPr>
          <p:cNvPr id="4" name="Slide Number Placeholder 3"/>
          <p:cNvSpPr>
            <a:spLocks noGrp="1"/>
          </p:cNvSpPr>
          <p:nvPr>
            <p:ph type="sldNum" sz="quarter" idx="12"/>
          </p:nvPr>
        </p:nvSpPr>
        <p:spPr/>
        <p:txBody>
          <a:bodyPr/>
          <a:lstStyle/>
          <a:p>
            <a:fld id="{13727882-E4F4-1747-9FEA-3D9D1287DFE9}" type="slidenum">
              <a:rPr lang="en-US" smtClean="0"/>
              <a:t>13</a:t>
            </a:fld>
            <a:endParaRPr lang="en-US"/>
          </a:p>
        </p:txBody>
      </p:sp>
    </p:spTree>
    <p:extLst>
      <p:ext uri="{BB962C8B-B14F-4D97-AF65-F5344CB8AC3E}">
        <p14:creationId xmlns:p14="http://schemas.microsoft.com/office/powerpoint/2010/main" val="366319346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3">
            <a:lum bright="-6000" contrast="48000"/>
            <a:extLst>
              <a:ext uri="{28A0092B-C50C-407E-A947-70E740481C1C}">
                <a14:useLocalDpi xmlns:a14="http://schemas.microsoft.com/office/drawing/2010/main" val="0"/>
              </a:ext>
            </a:extLst>
          </a:blip>
          <a:srcRect t="4373" b="5893"/>
          <a:stretch>
            <a:fillRect/>
          </a:stretch>
        </p:blipFill>
        <p:spPr bwMode="auto">
          <a:xfrm>
            <a:off x="1447800" y="1219200"/>
            <a:ext cx="573405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Text Box 3"/>
          <p:cNvSpPr txBox="1">
            <a:spLocks noChangeArrowheads="1"/>
          </p:cNvSpPr>
          <p:nvPr/>
        </p:nvSpPr>
        <p:spPr bwMode="auto">
          <a:xfrm>
            <a:off x="1066800" y="5715000"/>
            <a:ext cx="6858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000000"/>
                </a:solidFill>
              </a:rPr>
              <a:t> </a:t>
            </a:r>
            <a:r>
              <a:rPr lang="en-US" sz="1800">
                <a:solidFill>
                  <a:srgbClr val="000000"/>
                </a:solidFill>
              </a:rPr>
              <a:t>Vertical (a) and north (b) displacements from pressure loading at a site in Germany.  Bottom is power spectrum.  Dominant signal is short-period.  </a:t>
            </a:r>
          </a:p>
        </p:txBody>
      </p:sp>
      <p:sp>
        <p:nvSpPr>
          <p:cNvPr id="63492" name="Rectangle 4"/>
          <p:cNvSpPr>
            <a:spLocks noChangeArrowheads="1"/>
          </p:cNvSpPr>
          <p:nvPr/>
        </p:nvSpPr>
        <p:spPr bwMode="auto">
          <a:xfrm>
            <a:off x="1676400" y="381000"/>
            <a:ext cx="549165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200">
                <a:solidFill>
                  <a:srgbClr val="000000"/>
                </a:solidFill>
              </a:rPr>
              <a:t>Atmospheric pressure loading at mid-latitudes</a:t>
            </a:r>
          </a:p>
        </p:txBody>
      </p:sp>
      <p:sp>
        <p:nvSpPr>
          <p:cNvPr id="2" name="Date Placeholder 1"/>
          <p:cNvSpPr>
            <a:spLocks noGrp="1"/>
          </p:cNvSpPr>
          <p:nvPr>
            <p:ph type="dt" sz="half" idx="10"/>
          </p:nvPr>
        </p:nvSpPr>
        <p:spPr/>
        <p:txBody>
          <a:bodyPr/>
          <a:lstStyle/>
          <a:p>
            <a:r>
              <a:rPr lang="x-none" smtClean="0"/>
              <a:t>2016/05/24</a:t>
            </a:r>
            <a:endParaRPr lang="en-US"/>
          </a:p>
        </p:txBody>
      </p:sp>
      <p:sp>
        <p:nvSpPr>
          <p:cNvPr id="3" name="Footer Placeholder 2"/>
          <p:cNvSpPr>
            <a:spLocks noGrp="1"/>
          </p:cNvSpPr>
          <p:nvPr>
            <p:ph type="ftr" sz="quarter" idx="11"/>
          </p:nvPr>
        </p:nvSpPr>
        <p:spPr/>
        <p:txBody>
          <a:bodyPr/>
          <a:lstStyle/>
          <a:p>
            <a:r>
              <a:rPr lang="en-US" smtClean="0"/>
              <a:t>Verticals: atmosphere and loading</a:t>
            </a:r>
            <a:endParaRPr lang="en-US"/>
          </a:p>
        </p:txBody>
      </p:sp>
      <p:sp>
        <p:nvSpPr>
          <p:cNvPr id="4" name="Slide Number Placeholder 3"/>
          <p:cNvSpPr>
            <a:spLocks noGrp="1"/>
          </p:cNvSpPr>
          <p:nvPr>
            <p:ph type="sldNum" sz="quarter" idx="12"/>
          </p:nvPr>
        </p:nvSpPr>
        <p:spPr/>
        <p:txBody>
          <a:bodyPr/>
          <a:lstStyle/>
          <a:p>
            <a:fld id="{13727882-E4F4-1747-9FEA-3D9D1287DFE9}" type="slidenum">
              <a:rPr lang="en-US" smtClean="0"/>
              <a:t>14</a:t>
            </a:fld>
            <a:endParaRPr lang="en-US"/>
          </a:p>
        </p:txBody>
      </p:sp>
    </p:spTree>
    <p:extLst>
      <p:ext uri="{BB962C8B-B14F-4D97-AF65-F5344CB8AC3E}">
        <p14:creationId xmlns:p14="http://schemas.microsoft.com/office/powerpoint/2010/main" val="2779181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psbase_5yr"/>
          <p:cNvPicPr>
            <a:picLocks noChangeAspect="1" noChangeArrowheads="1"/>
          </p:cNvPicPr>
          <p:nvPr/>
        </p:nvPicPr>
        <p:blipFill>
          <a:blip r:embed="rId3">
            <a:extLst>
              <a:ext uri="{28A0092B-C50C-407E-A947-70E740481C1C}">
                <a14:useLocalDpi xmlns:a14="http://schemas.microsoft.com/office/drawing/2010/main" val="0"/>
              </a:ext>
            </a:extLst>
          </a:blip>
          <a:srcRect b="3175"/>
          <a:stretch>
            <a:fillRect/>
          </a:stretch>
        </p:blipFill>
        <p:spPr bwMode="auto">
          <a:xfrm>
            <a:off x="228600" y="228600"/>
            <a:ext cx="5005388"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 Box 3"/>
          <p:cNvSpPr txBox="1">
            <a:spLocks noChangeArrowheads="1"/>
          </p:cNvSpPr>
          <p:nvPr/>
        </p:nvSpPr>
        <p:spPr bwMode="auto">
          <a:xfrm>
            <a:off x="6232525" y="1570038"/>
            <a:ext cx="2378075" cy="380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lnSpc>
                <a:spcPct val="115000"/>
              </a:lnSpc>
            </a:pPr>
            <a:r>
              <a:rPr lang="en-US" sz="2000" dirty="0">
                <a:solidFill>
                  <a:srgbClr val="000000"/>
                </a:solidFill>
                <a:latin typeface="+mn-lt"/>
              </a:rPr>
              <a:t>Time series for continuous station in (dry) eastern Oregon</a:t>
            </a:r>
          </a:p>
          <a:p>
            <a:pPr eaLnBrk="1" hangingPunct="1">
              <a:lnSpc>
                <a:spcPct val="120000"/>
              </a:lnSpc>
            </a:pPr>
            <a:endParaRPr lang="en-US" sz="1800" dirty="0">
              <a:solidFill>
                <a:srgbClr val="000000"/>
              </a:solidFill>
              <a:latin typeface="+mn-lt"/>
            </a:endParaRPr>
          </a:p>
          <a:p>
            <a:pPr eaLnBrk="1" hangingPunct="1">
              <a:lnSpc>
                <a:spcPct val="120000"/>
              </a:lnSpc>
            </a:pPr>
            <a:r>
              <a:rPr lang="en-US" sz="1800" dirty="0">
                <a:solidFill>
                  <a:srgbClr val="000000"/>
                </a:solidFill>
                <a:latin typeface="+mn-lt"/>
              </a:rPr>
              <a:t>Vertical </a:t>
            </a:r>
            <a:r>
              <a:rPr lang="en-US" sz="1800" dirty="0" err="1">
                <a:solidFill>
                  <a:srgbClr val="000000"/>
                </a:solidFill>
                <a:latin typeface="+mn-lt"/>
              </a:rPr>
              <a:t>wrms</a:t>
            </a:r>
            <a:r>
              <a:rPr lang="en-US" sz="1800" dirty="0">
                <a:solidFill>
                  <a:srgbClr val="000000"/>
                </a:solidFill>
                <a:latin typeface="+mn-lt"/>
              </a:rPr>
              <a:t> 5.5 mm, higher than the best stations.   Systematics may be atmospheric or</a:t>
            </a:r>
          </a:p>
          <a:p>
            <a:pPr eaLnBrk="1" hangingPunct="1">
              <a:lnSpc>
                <a:spcPct val="120000"/>
              </a:lnSpc>
            </a:pPr>
            <a:r>
              <a:rPr lang="en-US" sz="1800" dirty="0">
                <a:solidFill>
                  <a:srgbClr val="000000"/>
                </a:solidFill>
                <a:latin typeface="+mn-lt"/>
              </a:rPr>
              <a:t>hydrological loading, </a:t>
            </a:r>
          </a:p>
          <a:p>
            <a:pPr eaLnBrk="1" hangingPunct="1">
              <a:lnSpc>
                <a:spcPct val="120000"/>
              </a:lnSpc>
            </a:pPr>
            <a:r>
              <a:rPr lang="en-US" sz="1800" dirty="0">
                <a:solidFill>
                  <a:srgbClr val="000000"/>
                </a:solidFill>
                <a:latin typeface="+mn-lt"/>
              </a:rPr>
              <a:t>Local </a:t>
            </a:r>
            <a:r>
              <a:rPr lang="en-US" sz="1800" dirty="0" err="1">
                <a:solidFill>
                  <a:srgbClr val="000000"/>
                </a:solidFill>
                <a:latin typeface="+mn-lt"/>
              </a:rPr>
              <a:t>hydrolology</a:t>
            </a:r>
            <a:r>
              <a:rPr lang="en-US" sz="1800" dirty="0">
                <a:solidFill>
                  <a:srgbClr val="000000"/>
                </a:solidFill>
                <a:latin typeface="+mn-lt"/>
              </a:rPr>
              <a:t>, or Instrumental effects</a:t>
            </a:r>
          </a:p>
        </p:txBody>
      </p:sp>
      <p:sp>
        <p:nvSpPr>
          <p:cNvPr id="2" name="Date Placeholder 1"/>
          <p:cNvSpPr>
            <a:spLocks noGrp="1"/>
          </p:cNvSpPr>
          <p:nvPr>
            <p:ph type="dt" sz="half" idx="10"/>
          </p:nvPr>
        </p:nvSpPr>
        <p:spPr/>
        <p:txBody>
          <a:bodyPr/>
          <a:lstStyle/>
          <a:p>
            <a:r>
              <a:rPr lang="x-none" smtClean="0"/>
              <a:t>2016/05/24</a:t>
            </a:r>
            <a:endParaRPr lang="en-US"/>
          </a:p>
        </p:txBody>
      </p:sp>
      <p:sp>
        <p:nvSpPr>
          <p:cNvPr id="3" name="Footer Placeholder 2"/>
          <p:cNvSpPr>
            <a:spLocks noGrp="1"/>
          </p:cNvSpPr>
          <p:nvPr>
            <p:ph type="ftr" sz="quarter" idx="11"/>
          </p:nvPr>
        </p:nvSpPr>
        <p:spPr/>
        <p:txBody>
          <a:bodyPr/>
          <a:lstStyle/>
          <a:p>
            <a:r>
              <a:rPr lang="en-US" smtClean="0"/>
              <a:t>Verticals: atmosphere and loading</a:t>
            </a:r>
            <a:endParaRPr lang="en-US"/>
          </a:p>
        </p:txBody>
      </p:sp>
      <p:sp>
        <p:nvSpPr>
          <p:cNvPr id="4" name="Slide Number Placeholder 3"/>
          <p:cNvSpPr>
            <a:spLocks noGrp="1"/>
          </p:cNvSpPr>
          <p:nvPr>
            <p:ph type="sldNum" sz="quarter" idx="12"/>
          </p:nvPr>
        </p:nvSpPr>
        <p:spPr/>
        <p:txBody>
          <a:bodyPr/>
          <a:lstStyle/>
          <a:p>
            <a:fld id="{13727882-E4F4-1747-9FEA-3D9D1287DFE9}" type="slidenum">
              <a:rPr lang="en-US" smtClean="0"/>
              <a:t>15</a:t>
            </a:fld>
            <a:endParaRPr lang="en-US"/>
          </a:p>
        </p:txBody>
      </p:sp>
    </p:spTree>
    <p:extLst>
      <p:ext uri="{BB962C8B-B14F-4D97-AF65-F5344CB8AC3E}">
        <p14:creationId xmlns:p14="http://schemas.microsoft.com/office/powerpoint/2010/main" val="99305047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Atmospheric load</a:t>
            </a:r>
            <a:endParaRPr lang="en-US" dirty="0"/>
          </a:p>
        </p:txBody>
      </p:sp>
      <p:sp>
        <p:nvSpPr>
          <p:cNvPr id="3" name="Content Placeholder 2"/>
          <p:cNvSpPr>
            <a:spLocks noGrp="1"/>
          </p:cNvSpPr>
          <p:nvPr>
            <p:ph idx="1"/>
          </p:nvPr>
        </p:nvSpPr>
        <p:spPr>
          <a:xfrm>
            <a:off x="457200" y="1062038"/>
            <a:ext cx="8229600" cy="711199"/>
          </a:xfrm>
        </p:spPr>
        <p:txBody>
          <a:bodyPr/>
          <a:lstStyle/>
          <a:p>
            <a:r>
              <a:rPr lang="en-US" dirty="0" smtClean="0"/>
              <a:t>AB27 in central Alaska</a:t>
            </a:r>
            <a:endParaRPr lang="en-US" dirty="0"/>
          </a:p>
        </p:txBody>
      </p:sp>
      <p:sp>
        <p:nvSpPr>
          <p:cNvPr id="4" name="Date Placeholder 3"/>
          <p:cNvSpPr>
            <a:spLocks noGrp="1"/>
          </p:cNvSpPr>
          <p:nvPr>
            <p:ph type="dt" sz="half" idx="10"/>
          </p:nvPr>
        </p:nvSpPr>
        <p:spPr/>
        <p:txBody>
          <a:bodyPr/>
          <a:lstStyle/>
          <a:p>
            <a:r>
              <a:rPr lang="x-none" smtClean="0"/>
              <a:t>2016/05/24</a:t>
            </a:r>
            <a:endParaRPr lang="en-US"/>
          </a:p>
        </p:txBody>
      </p:sp>
      <p:sp>
        <p:nvSpPr>
          <p:cNvPr id="5" name="Footer Placeholder 4"/>
          <p:cNvSpPr>
            <a:spLocks noGrp="1"/>
          </p:cNvSpPr>
          <p:nvPr>
            <p:ph type="ftr" sz="quarter" idx="11"/>
          </p:nvPr>
        </p:nvSpPr>
        <p:spPr/>
        <p:txBody>
          <a:bodyPr/>
          <a:lstStyle/>
          <a:p>
            <a:r>
              <a:rPr lang="en-US" smtClean="0"/>
              <a:t>Verticals: atmosphere and loading</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16</a:t>
            </a:fld>
            <a:endParaRPr lang="en-US"/>
          </a:p>
        </p:txBody>
      </p:sp>
      <p:pic>
        <p:nvPicPr>
          <p:cNvPr id="8" name="Picture 7" descr="AB27dH.pdf"/>
          <p:cNvPicPr>
            <a:picLocks noChangeAspect="1"/>
          </p:cNvPicPr>
          <p:nvPr/>
        </p:nvPicPr>
        <p:blipFill rotWithShape="1">
          <a:blip r:embed="rId2">
            <a:extLst>
              <a:ext uri="{28A0092B-C50C-407E-A947-70E740481C1C}">
                <a14:useLocalDpi xmlns:a14="http://schemas.microsoft.com/office/drawing/2010/main" val="0"/>
              </a:ext>
            </a:extLst>
          </a:blip>
          <a:srcRect t="8305" b="8852"/>
          <a:stretch/>
        </p:blipFill>
        <p:spPr>
          <a:xfrm>
            <a:off x="0" y="1549401"/>
            <a:ext cx="9144000" cy="4940300"/>
          </a:xfrm>
          <a:prstGeom prst="rect">
            <a:avLst/>
          </a:prstGeom>
        </p:spPr>
      </p:pic>
    </p:spTree>
    <p:extLst>
      <p:ext uri="{BB962C8B-B14F-4D97-AF65-F5344CB8AC3E}">
        <p14:creationId xmlns:p14="http://schemas.microsoft.com/office/powerpoint/2010/main" val="235284046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Atmospheric load</a:t>
            </a:r>
            <a:endParaRPr lang="en-US" dirty="0"/>
          </a:p>
        </p:txBody>
      </p:sp>
      <p:sp>
        <p:nvSpPr>
          <p:cNvPr id="3" name="Content Placeholder 2"/>
          <p:cNvSpPr>
            <a:spLocks noGrp="1"/>
          </p:cNvSpPr>
          <p:nvPr>
            <p:ph idx="1"/>
          </p:nvPr>
        </p:nvSpPr>
        <p:spPr>
          <a:xfrm>
            <a:off x="457200" y="1062038"/>
            <a:ext cx="8229600" cy="711199"/>
          </a:xfrm>
        </p:spPr>
        <p:txBody>
          <a:bodyPr/>
          <a:lstStyle/>
          <a:p>
            <a:r>
              <a:rPr lang="en-US" dirty="0" smtClean="0"/>
              <a:t>AC52 in Southern coastal Alaska</a:t>
            </a:r>
            <a:endParaRPr lang="en-US" dirty="0"/>
          </a:p>
        </p:txBody>
      </p:sp>
      <p:sp>
        <p:nvSpPr>
          <p:cNvPr id="4" name="Date Placeholder 3"/>
          <p:cNvSpPr>
            <a:spLocks noGrp="1"/>
          </p:cNvSpPr>
          <p:nvPr>
            <p:ph type="dt" sz="half" idx="10"/>
          </p:nvPr>
        </p:nvSpPr>
        <p:spPr/>
        <p:txBody>
          <a:bodyPr/>
          <a:lstStyle/>
          <a:p>
            <a:r>
              <a:rPr lang="x-none" smtClean="0"/>
              <a:t>2016/05/24</a:t>
            </a:r>
            <a:endParaRPr lang="en-US"/>
          </a:p>
        </p:txBody>
      </p:sp>
      <p:sp>
        <p:nvSpPr>
          <p:cNvPr id="5" name="Footer Placeholder 4"/>
          <p:cNvSpPr>
            <a:spLocks noGrp="1"/>
          </p:cNvSpPr>
          <p:nvPr>
            <p:ph type="ftr" sz="quarter" idx="11"/>
          </p:nvPr>
        </p:nvSpPr>
        <p:spPr/>
        <p:txBody>
          <a:bodyPr/>
          <a:lstStyle/>
          <a:p>
            <a:r>
              <a:rPr lang="en-US" smtClean="0"/>
              <a:t>Verticals: atmosphere and loading</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17</a:t>
            </a:fld>
            <a:endParaRPr lang="en-US"/>
          </a:p>
        </p:txBody>
      </p:sp>
      <p:pic>
        <p:nvPicPr>
          <p:cNvPr id="7" name="Picture 6" descr="AC52dH.pdf"/>
          <p:cNvPicPr>
            <a:picLocks noChangeAspect="1"/>
          </p:cNvPicPr>
          <p:nvPr/>
        </p:nvPicPr>
        <p:blipFill rotWithShape="1">
          <a:blip r:embed="rId2">
            <a:extLst>
              <a:ext uri="{28A0092B-C50C-407E-A947-70E740481C1C}">
                <a14:useLocalDpi xmlns:a14="http://schemas.microsoft.com/office/drawing/2010/main" val="0"/>
              </a:ext>
            </a:extLst>
          </a:blip>
          <a:srcRect t="8305" b="9704"/>
          <a:stretch/>
        </p:blipFill>
        <p:spPr>
          <a:xfrm>
            <a:off x="0" y="1549401"/>
            <a:ext cx="9144000" cy="4889500"/>
          </a:xfrm>
          <a:prstGeom prst="rect">
            <a:avLst/>
          </a:prstGeom>
        </p:spPr>
      </p:pic>
    </p:spTree>
    <p:extLst>
      <p:ext uri="{BB962C8B-B14F-4D97-AF65-F5344CB8AC3E}">
        <p14:creationId xmlns:p14="http://schemas.microsoft.com/office/powerpoint/2010/main" val="358602531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Atmospheric load</a:t>
            </a:r>
            <a:endParaRPr lang="en-US" dirty="0"/>
          </a:p>
        </p:txBody>
      </p:sp>
      <p:sp>
        <p:nvSpPr>
          <p:cNvPr id="3" name="Content Placeholder 2"/>
          <p:cNvSpPr>
            <a:spLocks noGrp="1"/>
          </p:cNvSpPr>
          <p:nvPr>
            <p:ph idx="1"/>
          </p:nvPr>
        </p:nvSpPr>
        <p:spPr>
          <a:xfrm>
            <a:off x="457200" y="1062038"/>
            <a:ext cx="8229600" cy="711199"/>
          </a:xfrm>
        </p:spPr>
        <p:txBody>
          <a:bodyPr/>
          <a:lstStyle/>
          <a:p>
            <a:r>
              <a:rPr lang="en-US" dirty="0" smtClean="0"/>
              <a:t>AC52 in Southern coastal Alaska: North</a:t>
            </a:r>
            <a:endParaRPr lang="en-US" dirty="0"/>
          </a:p>
        </p:txBody>
      </p:sp>
      <p:sp>
        <p:nvSpPr>
          <p:cNvPr id="4" name="Date Placeholder 3"/>
          <p:cNvSpPr>
            <a:spLocks noGrp="1"/>
          </p:cNvSpPr>
          <p:nvPr>
            <p:ph type="dt" sz="half" idx="10"/>
          </p:nvPr>
        </p:nvSpPr>
        <p:spPr/>
        <p:txBody>
          <a:bodyPr/>
          <a:lstStyle/>
          <a:p>
            <a:r>
              <a:rPr lang="x-none" smtClean="0"/>
              <a:t>2016/05/24</a:t>
            </a:r>
            <a:endParaRPr lang="en-US"/>
          </a:p>
        </p:txBody>
      </p:sp>
      <p:sp>
        <p:nvSpPr>
          <p:cNvPr id="5" name="Footer Placeholder 4"/>
          <p:cNvSpPr>
            <a:spLocks noGrp="1"/>
          </p:cNvSpPr>
          <p:nvPr>
            <p:ph type="ftr" sz="quarter" idx="11"/>
          </p:nvPr>
        </p:nvSpPr>
        <p:spPr/>
        <p:txBody>
          <a:bodyPr/>
          <a:lstStyle/>
          <a:p>
            <a:r>
              <a:rPr lang="en-US" smtClean="0"/>
              <a:t>Verticals: atmosphere and loading</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18</a:t>
            </a:fld>
            <a:endParaRPr lang="en-US"/>
          </a:p>
        </p:txBody>
      </p:sp>
      <p:pic>
        <p:nvPicPr>
          <p:cNvPr id="9" name="Picture 8" descr="AC52dN.pdf"/>
          <p:cNvPicPr>
            <a:picLocks noChangeAspect="1"/>
          </p:cNvPicPr>
          <p:nvPr/>
        </p:nvPicPr>
        <p:blipFill rotWithShape="1">
          <a:blip r:embed="rId2">
            <a:extLst>
              <a:ext uri="{28A0092B-C50C-407E-A947-70E740481C1C}">
                <a14:useLocalDpi xmlns:a14="http://schemas.microsoft.com/office/drawing/2010/main" val="0"/>
              </a:ext>
            </a:extLst>
          </a:blip>
          <a:srcRect t="10356" b="10769"/>
          <a:stretch/>
        </p:blipFill>
        <p:spPr>
          <a:xfrm>
            <a:off x="0" y="1773237"/>
            <a:ext cx="9144000" cy="4703762"/>
          </a:xfrm>
          <a:prstGeom prst="rect">
            <a:avLst/>
          </a:prstGeom>
        </p:spPr>
      </p:pic>
      <p:sp>
        <p:nvSpPr>
          <p:cNvPr id="10" name="TextBox 9"/>
          <p:cNvSpPr txBox="1"/>
          <p:nvPr/>
        </p:nvSpPr>
        <p:spPr>
          <a:xfrm>
            <a:off x="952500" y="5524500"/>
            <a:ext cx="4813300" cy="369332"/>
          </a:xfrm>
          <a:prstGeom prst="rect">
            <a:avLst/>
          </a:prstGeom>
          <a:noFill/>
        </p:spPr>
        <p:txBody>
          <a:bodyPr wrap="square" rtlCol="0">
            <a:spAutoFit/>
          </a:bodyPr>
          <a:lstStyle/>
          <a:p>
            <a:r>
              <a:rPr lang="en-US" dirty="0" smtClean="0"/>
              <a:t>High frequency in center of mass is S1/S2 “tide”</a:t>
            </a:r>
            <a:endParaRPr lang="en-US" dirty="0"/>
          </a:p>
        </p:txBody>
      </p:sp>
      <p:sp>
        <p:nvSpPr>
          <p:cNvPr id="11" name="TextBox 10"/>
          <p:cNvSpPr txBox="1"/>
          <p:nvPr/>
        </p:nvSpPr>
        <p:spPr>
          <a:xfrm>
            <a:off x="952500" y="2419568"/>
            <a:ext cx="2806700" cy="646331"/>
          </a:xfrm>
          <a:prstGeom prst="rect">
            <a:avLst/>
          </a:prstGeom>
          <a:noFill/>
        </p:spPr>
        <p:txBody>
          <a:bodyPr wrap="square" rtlCol="0">
            <a:spAutoFit/>
          </a:bodyPr>
          <a:lstStyle/>
          <a:p>
            <a:r>
              <a:rPr lang="en-US" dirty="0" smtClean="0"/>
              <a:t>Horizontals do not normally look this good</a:t>
            </a:r>
            <a:endParaRPr lang="en-US" dirty="0"/>
          </a:p>
        </p:txBody>
      </p:sp>
    </p:spTree>
    <p:extLst>
      <p:ext uri="{BB962C8B-B14F-4D97-AF65-F5344CB8AC3E}">
        <p14:creationId xmlns:p14="http://schemas.microsoft.com/office/powerpoint/2010/main" val="134034875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Severe meteorological conditions</a:t>
            </a:r>
            <a:endParaRPr lang="en-US" dirty="0"/>
          </a:p>
        </p:txBody>
      </p:sp>
      <p:sp>
        <p:nvSpPr>
          <p:cNvPr id="3" name="Content Placeholder 2"/>
          <p:cNvSpPr>
            <a:spLocks noGrp="1"/>
          </p:cNvSpPr>
          <p:nvPr>
            <p:ph idx="1"/>
          </p:nvPr>
        </p:nvSpPr>
        <p:spPr/>
        <p:txBody>
          <a:bodyPr>
            <a:normAutofit fontScale="77500" lnSpcReduction="20000"/>
          </a:bodyPr>
          <a:lstStyle/>
          <a:p>
            <a:r>
              <a:rPr lang="en-US" dirty="0"/>
              <a:t>Other factors to consider:</a:t>
            </a:r>
          </a:p>
          <a:p>
            <a:pPr lvl="1"/>
            <a:r>
              <a:rPr lang="en-US" dirty="0"/>
              <a:t>Rapid change in atmospheric </a:t>
            </a:r>
            <a:r>
              <a:rPr lang="en-US" dirty="0" smtClean="0"/>
              <a:t>pressure affects </a:t>
            </a:r>
            <a:r>
              <a:rPr lang="en-US" dirty="0"/>
              <a:t>(dry) hydrostatic delay (mostly function of pressure and temperature)</a:t>
            </a:r>
          </a:p>
          <a:p>
            <a:pPr lvl="2"/>
            <a:r>
              <a:rPr lang="en-US" dirty="0"/>
              <a:t>L</a:t>
            </a:r>
            <a:r>
              <a:rPr lang="en-US" dirty="0" smtClean="0"/>
              <a:t>ow </a:t>
            </a:r>
            <a:r>
              <a:rPr lang="en-US" dirty="0"/>
              <a:t>pressure reduces ZHD, possibly making site </a:t>
            </a:r>
            <a:r>
              <a:rPr lang="en-US" i="1" dirty="0"/>
              <a:t>appear</a:t>
            </a:r>
            <a:r>
              <a:rPr lang="en-US" dirty="0"/>
              <a:t> higher (consider position constraint)</a:t>
            </a:r>
          </a:p>
          <a:p>
            <a:pPr lvl="2"/>
            <a:r>
              <a:rPr lang="en-US" dirty="0" smtClean="0"/>
              <a:t>BUT, </a:t>
            </a:r>
            <a:r>
              <a:rPr lang="en-US" dirty="0"/>
              <a:t>also reduces atmospheric loading, which </a:t>
            </a:r>
            <a:r>
              <a:rPr lang="en-US" i="1" dirty="0"/>
              <a:t>physically raises</a:t>
            </a:r>
            <a:r>
              <a:rPr lang="en-US" dirty="0"/>
              <a:t> site </a:t>
            </a:r>
            <a:r>
              <a:rPr lang="en-US" dirty="0" smtClean="0"/>
              <a:t>position (~ 0.5 mm/</a:t>
            </a:r>
            <a:r>
              <a:rPr lang="en-US" dirty="0" err="1" smtClean="0"/>
              <a:t>hPa</a:t>
            </a:r>
            <a:r>
              <a:rPr lang="en-US" dirty="0" smtClean="0"/>
              <a:t>)</a:t>
            </a:r>
          </a:p>
          <a:p>
            <a:pPr lvl="2"/>
            <a:r>
              <a:rPr lang="en-US" dirty="0" smtClean="0"/>
              <a:t>BUT, additional loading due to raised sea-level (“inverted barometer”) </a:t>
            </a:r>
            <a:r>
              <a:rPr lang="en-US" i="1" dirty="0" smtClean="0"/>
              <a:t>physically lowers</a:t>
            </a:r>
            <a:r>
              <a:rPr lang="en-US" dirty="0" smtClean="0"/>
              <a:t> site position proportionally near coasts</a:t>
            </a:r>
          </a:p>
          <a:p>
            <a:pPr lvl="1"/>
            <a:r>
              <a:rPr lang="en-US" dirty="0"/>
              <a:t>Heavy rainfall creates short-term, </a:t>
            </a:r>
            <a:r>
              <a:rPr lang="en-US" dirty="0" err="1" smtClean="0"/>
              <a:t>unmodelled</a:t>
            </a:r>
            <a:r>
              <a:rPr lang="en-US" dirty="0" smtClean="0"/>
              <a:t> surface </a:t>
            </a:r>
            <a:r>
              <a:rPr lang="en-US" dirty="0"/>
              <a:t>loading</a:t>
            </a:r>
            <a:endParaRPr lang="en-US" dirty="0" smtClean="0"/>
          </a:p>
          <a:p>
            <a:pPr lvl="1"/>
            <a:r>
              <a:rPr lang="en-US" dirty="0" smtClean="0"/>
              <a:t>Storm </a:t>
            </a:r>
            <a:r>
              <a:rPr lang="en-US" dirty="0"/>
              <a:t>surge </a:t>
            </a:r>
            <a:r>
              <a:rPr lang="en-US" dirty="0" smtClean="0"/>
              <a:t>creates </a:t>
            </a:r>
            <a:r>
              <a:rPr lang="en-US" dirty="0"/>
              <a:t>short-term, </a:t>
            </a:r>
            <a:r>
              <a:rPr lang="en-US" dirty="0" err="1"/>
              <a:t>unmodelled</a:t>
            </a:r>
            <a:r>
              <a:rPr lang="en-US" dirty="0"/>
              <a:t> </a:t>
            </a:r>
            <a:r>
              <a:rPr lang="en-US" dirty="0" smtClean="0"/>
              <a:t>ocean loading</a:t>
            </a:r>
          </a:p>
          <a:p>
            <a:pPr lvl="2"/>
            <a:r>
              <a:rPr lang="en-US" dirty="0" smtClean="0"/>
              <a:t>Additional </a:t>
            </a:r>
            <a:r>
              <a:rPr lang="en-US" dirty="0"/>
              <a:t>loading </a:t>
            </a:r>
            <a:r>
              <a:rPr lang="en-US" i="1" dirty="0"/>
              <a:t>physically lowers</a:t>
            </a:r>
            <a:r>
              <a:rPr lang="en-US" dirty="0"/>
              <a:t> site </a:t>
            </a:r>
            <a:r>
              <a:rPr lang="en-US" dirty="0" smtClean="0"/>
              <a:t>position</a:t>
            </a:r>
          </a:p>
          <a:p>
            <a:r>
              <a:rPr lang="en-US" dirty="0" smtClean="0"/>
              <a:t>How to </a:t>
            </a:r>
            <a:r>
              <a:rPr lang="en-US" dirty="0" err="1" smtClean="0"/>
              <a:t>deconvolve</a:t>
            </a:r>
            <a:r>
              <a:rPr lang="en-US" dirty="0" smtClean="0"/>
              <a:t> competing physical and apparent effects?</a:t>
            </a:r>
          </a:p>
        </p:txBody>
      </p:sp>
      <p:sp>
        <p:nvSpPr>
          <p:cNvPr id="4" name="Date Placeholder 3"/>
          <p:cNvSpPr>
            <a:spLocks noGrp="1"/>
          </p:cNvSpPr>
          <p:nvPr>
            <p:ph type="dt" sz="half" idx="10"/>
          </p:nvPr>
        </p:nvSpPr>
        <p:spPr/>
        <p:txBody>
          <a:bodyPr/>
          <a:lstStyle/>
          <a:p>
            <a:r>
              <a:rPr lang="x-none" smtClean="0"/>
              <a:t>2016/05/24</a:t>
            </a:r>
            <a:endParaRPr lang="en-US"/>
          </a:p>
        </p:txBody>
      </p:sp>
      <p:sp>
        <p:nvSpPr>
          <p:cNvPr id="5" name="Footer Placeholder 4"/>
          <p:cNvSpPr>
            <a:spLocks noGrp="1"/>
          </p:cNvSpPr>
          <p:nvPr>
            <p:ph type="ftr" sz="quarter" idx="11"/>
          </p:nvPr>
        </p:nvSpPr>
        <p:spPr/>
        <p:txBody>
          <a:bodyPr/>
          <a:lstStyle/>
          <a:p>
            <a:r>
              <a:rPr lang="en-US" smtClean="0"/>
              <a:t>Verticals: atmosphere and loading</a:t>
            </a:r>
            <a:endParaRPr lang="en-US"/>
          </a:p>
        </p:txBody>
      </p:sp>
      <p:sp>
        <p:nvSpPr>
          <p:cNvPr id="6" name="Slide Number Placeholder 5"/>
          <p:cNvSpPr>
            <a:spLocks noGrp="1"/>
          </p:cNvSpPr>
          <p:nvPr>
            <p:ph type="sldNum" sz="quarter" idx="12"/>
          </p:nvPr>
        </p:nvSpPr>
        <p:spPr/>
        <p:txBody>
          <a:bodyPr/>
          <a:lstStyle/>
          <a:p>
            <a:fld id="{13727882-E4F4-1747-9FEA-3D9D1287DFE9}" type="slidenum">
              <a:rPr lang="en-US" smtClean="0"/>
              <a:t>19</a:t>
            </a:fld>
            <a:endParaRPr lang="en-US"/>
          </a:p>
        </p:txBody>
      </p:sp>
    </p:spTree>
    <p:extLst>
      <p:ext uri="{BB962C8B-B14F-4D97-AF65-F5344CB8AC3E}">
        <p14:creationId xmlns:p14="http://schemas.microsoft.com/office/powerpoint/2010/main" val="203222440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Atmospheric delay treatment and issues</a:t>
            </a:r>
          </a:p>
          <a:p>
            <a:pPr lvl="1"/>
            <a:r>
              <a:rPr lang="en-US" dirty="0" smtClean="0"/>
              <a:t>GAMIT setup for different approaches</a:t>
            </a:r>
          </a:p>
          <a:p>
            <a:pPr lvl="1"/>
            <a:r>
              <a:rPr lang="en-US" dirty="0" smtClean="0"/>
              <a:t>Impacts of atmospheric modeling</a:t>
            </a:r>
          </a:p>
          <a:p>
            <a:r>
              <a:rPr lang="en-US" dirty="0" smtClean="0"/>
              <a:t>Loading</a:t>
            </a:r>
          </a:p>
          <a:p>
            <a:pPr lvl="1"/>
            <a:r>
              <a:rPr lang="en-US" dirty="0"/>
              <a:t>GAMIT setup and some results </a:t>
            </a:r>
            <a:endParaRPr lang="en-US" dirty="0" smtClean="0"/>
          </a:p>
          <a:p>
            <a:r>
              <a:rPr lang="en-US" dirty="0" smtClean="0"/>
              <a:t>Estimating and extracting atmospheric parameters </a:t>
            </a:r>
          </a:p>
          <a:p>
            <a:r>
              <a:rPr lang="en-US" dirty="0" smtClean="0"/>
              <a:t>Impact of other models on vertical</a:t>
            </a:r>
          </a:p>
          <a:p>
            <a:pPr lvl="1"/>
            <a:r>
              <a:rPr lang="en-US" dirty="0" smtClean="0"/>
              <a:t>Antenna calibrations</a:t>
            </a:r>
          </a:p>
          <a:p>
            <a:pPr lvl="1"/>
            <a:r>
              <a:rPr lang="en-US" dirty="0" smtClean="0"/>
              <a:t>Elevation angle</a:t>
            </a:r>
          </a:p>
          <a:p>
            <a:pPr lvl="1"/>
            <a:r>
              <a:rPr lang="en-US" dirty="0" smtClean="0"/>
              <a:t>Antenna height in multipath environment</a:t>
            </a:r>
          </a:p>
        </p:txBody>
      </p:sp>
      <p:sp>
        <p:nvSpPr>
          <p:cNvPr id="4" name="Date Placeholder 3"/>
          <p:cNvSpPr>
            <a:spLocks noGrp="1"/>
          </p:cNvSpPr>
          <p:nvPr>
            <p:ph type="dt" sz="half" idx="10"/>
          </p:nvPr>
        </p:nvSpPr>
        <p:spPr/>
        <p:txBody>
          <a:bodyPr/>
          <a:lstStyle/>
          <a:p>
            <a:r>
              <a:rPr lang="x-none" smtClean="0"/>
              <a:t>2016/05/24</a:t>
            </a:r>
            <a:endParaRPr lang="en-US"/>
          </a:p>
        </p:txBody>
      </p:sp>
      <p:sp>
        <p:nvSpPr>
          <p:cNvPr id="5" name="Footer Placeholder 4"/>
          <p:cNvSpPr>
            <a:spLocks noGrp="1"/>
          </p:cNvSpPr>
          <p:nvPr>
            <p:ph type="ftr" sz="quarter" idx="11"/>
          </p:nvPr>
        </p:nvSpPr>
        <p:spPr/>
        <p:txBody>
          <a:bodyPr/>
          <a:lstStyle/>
          <a:p>
            <a:r>
              <a:rPr lang="en-US" smtClean="0"/>
              <a:t>Verticals: atmosphere and loading</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2</a:t>
            </a:fld>
            <a:endParaRPr lang="en-US"/>
          </a:p>
        </p:txBody>
      </p:sp>
    </p:spTree>
    <p:extLst>
      <p:ext uri="{BB962C8B-B14F-4D97-AF65-F5344CB8AC3E}">
        <p14:creationId xmlns:p14="http://schemas.microsoft.com/office/powerpoint/2010/main" val="41491675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457200" y="685800"/>
            <a:ext cx="8077200" cy="5430838"/>
          </a:xfrm>
          <a:prstGeom prst="rect">
            <a:avLst/>
          </a:prstGeom>
          <a:noFill/>
          <a:ln w="9525">
            <a:no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lnSpc>
                <a:spcPct val="120000"/>
              </a:lnSpc>
            </a:pPr>
            <a:r>
              <a:rPr lang="en-US" dirty="0">
                <a:solidFill>
                  <a:srgbClr val="000000"/>
                </a:solidFill>
                <a:latin typeface="+mn-lt"/>
              </a:rPr>
              <a:t>Effect </a:t>
            </a:r>
            <a:r>
              <a:rPr lang="en-US" dirty="0" smtClean="0">
                <a:solidFill>
                  <a:srgbClr val="000000"/>
                </a:solidFill>
                <a:latin typeface="+mn-lt"/>
              </a:rPr>
              <a:t>of </a:t>
            </a:r>
            <a:r>
              <a:rPr lang="en-US" dirty="0">
                <a:solidFill>
                  <a:srgbClr val="000000"/>
                </a:solidFill>
                <a:latin typeface="+mn-lt"/>
              </a:rPr>
              <a:t>the Neutral Atmosphere on GPS Measurements</a:t>
            </a:r>
          </a:p>
          <a:p>
            <a:pPr eaLnBrk="1" hangingPunct="1">
              <a:lnSpc>
                <a:spcPct val="120000"/>
              </a:lnSpc>
            </a:pPr>
            <a:endParaRPr lang="en-US" sz="1800" dirty="0">
              <a:solidFill>
                <a:srgbClr val="000000"/>
              </a:solidFill>
              <a:latin typeface="+mn-lt"/>
            </a:endParaRPr>
          </a:p>
          <a:p>
            <a:pPr eaLnBrk="1" hangingPunct="1">
              <a:lnSpc>
                <a:spcPct val="120000"/>
              </a:lnSpc>
            </a:pPr>
            <a:r>
              <a:rPr lang="en-US" sz="1800" dirty="0">
                <a:solidFill>
                  <a:srgbClr val="000000"/>
                </a:solidFill>
                <a:latin typeface="+mn-lt"/>
              </a:rPr>
              <a:t>Slant delay = (Zenith Hydrostatic Delay) * (</a:t>
            </a:r>
            <a:r>
              <a:rPr lang="ja-JP" altLang="en-US" sz="1800" dirty="0">
                <a:solidFill>
                  <a:srgbClr val="000000"/>
                </a:solidFill>
                <a:latin typeface="+mn-lt"/>
              </a:rPr>
              <a:t>“</a:t>
            </a:r>
            <a:r>
              <a:rPr lang="en-US" sz="1800" dirty="0">
                <a:solidFill>
                  <a:srgbClr val="000000"/>
                </a:solidFill>
                <a:latin typeface="+mn-lt"/>
              </a:rPr>
              <a:t>Dry</a:t>
            </a:r>
            <a:r>
              <a:rPr lang="ja-JP" altLang="en-US" sz="1800" dirty="0">
                <a:solidFill>
                  <a:srgbClr val="000000"/>
                </a:solidFill>
                <a:latin typeface="+mn-lt"/>
              </a:rPr>
              <a:t>”</a:t>
            </a:r>
            <a:r>
              <a:rPr lang="en-US" sz="1800" dirty="0">
                <a:solidFill>
                  <a:srgbClr val="000000"/>
                </a:solidFill>
                <a:latin typeface="+mn-lt"/>
              </a:rPr>
              <a:t> Mapping Function)  +</a:t>
            </a:r>
          </a:p>
          <a:p>
            <a:pPr eaLnBrk="1" hangingPunct="1">
              <a:lnSpc>
                <a:spcPct val="120000"/>
              </a:lnSpc>
            </a:pPr>
            <a:r>
              <a:rPr lang="en-US" sz="1800" dirty="0">
                <a:solidFill>
                  <a:srgbClr val="000000"/>
                </a:solidFill>
                <a:latin typeface="+mn-lt"/>
              </a:rPr>
              <a:t>                      (Zenith Wet Delay) * (Wet Mapping Function)</a:t>
            </a:r>
          </a:p>
          <a:p>
            <a:pPr eaLnBrk="1" hangingPunct="1">
              <a:lnSpc>
                <a:spcPct val="120000"/>
              </a:lnSpc>
            </a:pPr>
            <a:endParaRPr lang="en-US" sz="1800" dirty="0">
              <a:solidFill>
                <a:srgbClr val="000000"/>
              </a:solidFill>
              <a:latin typeface="+mn-lt"/>
            </a:endParaRPr>
          </a:p>
          <a:p>
            <a:pPr eaLnBrk="1" hangingPunct="1">
              <a:lnSpc>
                <a:spcPct val="115000"/>
              </a:lnSpc>
              <a:spcBef>
                <a:spcPts val="1138"/>
              </a:spcBef>
            </a:pPr>
            <a:r>
              <a:rPr lang="en-US" sz="1800" dirty="0">
                <a:solidFill>
                  <a:srgbClr val="000000"/>
                </a:solidFill>
                <a:latin typeface="+mn-lt"/>
              </a:rPr>
              <a:t>•	To recover the water vapor (ZWD) for meteorological studies, you must have a very accurate measure of the hydrostatic delay (ZHD) from a barometer at the site.</a:t>
            </a:r>
          </a:p>
          <a:p>
            <a:pPr eaLnBrk="1" hangingPunct="1">
              <a:lnSpc>
                <a:spcPct val="115000"/>
              </a:lnSpc>
              <a:spcBef>
                <a:spcPts val="1138"/>
              </a:spcBef>
            </a:pPr>
            <a:r>
              <a:rPr lang="en-US" sz="1800" dirty="0">
                <a:solidFill>
                  <a:srgbClr val="000000"/>
                </a:solidFill>
                <a:latin typeface="+mn-lt"/>
              </a:rPr>
              <a:t>•  For height studies, a less accurate model for the ZHD is acceptable, but still important because the wet and dry mapping functions are different (see next slides)</a:t>
            </a:r>
          </a:p>
          <a:p>
            <a:pPr eaLnBrk="1" hangingPunct="1">
              <a:lnSpc>
                <a:spcPct val="115000"/>
              </a:lnSpc>
              <a:spcBef>
                <a:spcPts val="1138"/>
              </a:spcBef>
            </a:pPr>
            <a:r>
              <a:rPr lang="en-US" sz="1800" dirty="0">
                <a:solidFill>
                  <a:srgbClr val="000000"/>
                </a:solidFill>
                <a:latin typeface="+mn-lt"/>
              </a:rPr>
              <a:t>• The mapping functions used can also be important for low elevation angles</a:t>
            </a:r>
          </a:p>
          <a:p>
            <a:pPr eaLnBrk="1" hangingPunct="1">
              <a:lnSpc>
                <a:spcPct val="115000"/>
              </a:lnSpc>
              <a:spcBef>
                <a:spcPts val="1138"/>
              </a:spcBef>
            </a:pPr>
            <a:r>
              <a:rPr lang="en-US" sz="1800" dirty="0">
                <a:solidFill>
                  <a:srgbClr val="000000"/>
                </a:solidFill>
                <a:latin typeface="+mn-lt"/>
              </a:rPr>
              <a:t>• For both a priori ZHD and mapping functions, you have a choice in GAMIT of using values computed at 6-hr intervals from numerical weather models (VMF1 grids) or an analytical fit to 20-years of VMF1 values, GPT and GMF (defaults)</a:t>
            </a:r>
          </a:p>
          <a:p>
            <a:pPr eaLnBrk="1" hangingPunct="1">
              <a:lnSpc>
                <a:spcPct val="115000"/>
              </a:lnSpc>
              <a:spcBef>
                <a:spcPts val="1138"/>
              </a:spcBef>
            </a:pPr>
            <a:endParaRPr lang="en-US" sz="1800" dirty="0">
              <a:solidFill>
                <a:srgbClr val="000000"/>
              </a:solidFill>
              <a:latin typeface="+mn-lt"/>
            </a:endParaRPr>
          </a:p>
        </p:txBody>
      </p:sp>
      <p:sp>
        <p:nvSpPr>
          <p:cNvPr id="2" name="Date Placeholder 1"/>
          <p:cNvSpPr>
            <a:spLocks noGrp="1"/>
          </p:cNvSpPr>
          <p:nvPr>
            <p:ph type="dt" sz="half" idx="10"/>
          </p:nvPr>
        </p:nvSpPr>
        <p:spPr/>
        <p:txBody>
          <a:bodyPr/>
          <a:lstStyle/>
          <a:p>
            <a:r>
              <a:rPr lang="x-none" smtClean="0"/>
              <a:t>2016/05/24</a:t>
            </a:r>
            <a:endParaRPr lang="en-US"/>
          </a:p>
        </p:txBody>
      </p:sp>
      <p:sp>
        <p:nvSpPr>
          <p:cNvPr id="3" name="Footer Placeholder 2"/>
          <p:cNvSpPr>
            <a:spLocks noGrp="1"/>
          </p:cNvSpPr>
          <p:nvPr>
            <p:ph type="ftr" sz="quarter" idx="11"/>
          </p:nvPr>
        </p:nvSpPr>
        <p:spPr/>
        <p:txBody>
          <a:bodyPr/>
          <a:lstStyle/>
          <a:p>
            <a:r>
              <a:rPr lang="en-US" smtClean="0"/>
              <a:t>Verticals: atmosphere and loading</a:t>
            </a:r>
            <a:endParaRPr lang="en-US"/>
          </a:p>
        </p:txBody>
      </p:sp>
      <p:sp>
        <p:nvSpPr>
          <p:cNvPr id="4" name="Slide Number Placeholder 3"/>
          <p:cNvSpPr>
            <a:spLocks noGrp="1"/>
          </p:cNvSpPr>
          <p:nvPr>
            <p:ph type="sldNum" sz="quarter" idx="12"/>
          </p:nvPr>
        </p:nvSpPr>
        <p:spPr/>
        <p:txBody>
          <a:bodyPr/>
          <a:lstStyle/>
          <a:p>
            <a:fld id="{13727882-E4F4-1747-9FEA-3D9D1287DFE9}" type="slidenum">
              <a:rPr lang="en-US" smtClean="0"/>
              <a:t>20</a:t>
            </a:fld>
            <a:endParaRPr lang="en-US"/>
          </a:p>
        </p:txBody>
      </p:sp>
    </p:spTree>
    <p:extLst>
      <p:ext uri="{BB962C8B-B14F-4D97-AF65-F5344CB8AC3E}">
        <p14:creationId xmlns:p14="http://schemas.microsoft.com/office/powerpoint/2010/main" val="281760064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3" descr="Slant_Zeni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8485188"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Text Box 4"/>
          <p:cNvSpPr txBox="1">
            <a:spLocks noChangeArrowheads="1"/>
          </p:cNvSpPr>
          <p:nvPr/>
        </p:nvSpPr>
        <p:spPr bwMode="auto">
          <a:xfrm>
            <a:off x="1752600" y="533400"/>
            <a:ext cx="328959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200" dirty="0">
                <a:latin typeface="+mn-lt"/>
              </a:rPr>
              <a:t>Sensing Atmospheric </a:t>
            </a:r>
            <a:r>
              <a:rPr lang="en-US" sz="2200" dirty="0" smtClean="0">
                <a:latin typeface="+mn-lt"/>
              </a:rPr>
              <a:t>Delay</a:t>
            </a:r>
            <a:endParaRPr lang="en-US" sz="1800" dirty="0">
              <a:latin typeface="+mn-lt"/>
            </a:endParaRPr>
          </a:p>
        </p:txBody>
      </p:sp>
      <p:sp>
        <p:nvSpPr>
          <p:cNvPr id="44037" name="Text Box 5"/>
          <p:cNvSpPr txBox="1">
            <a:spLocks noChangeArrowheads="1"/>
          </p:cNvSpPr>
          <p:nvPr/>
        </p:nvSpPr>
        <p:spPr bwMode="auto">
          <a:xfrm>
            <a:off x="4572000" y="1676400"/>
            <a:ext cx="184666"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atin typeface="+mn-lt"/>
              </a:rPr>
              <a:t>        </a:t>
            </a:r>
          </a:p>
        </p:txBody>
      </p:sp>
      <p:sp>
        <p:nvSpPr>
          <p:cNvPr id="44038" name="Text Box 6"/>
          <p:cNvSpPr txBox="1">
            <a:spLocks noChangeArrowheads="1"/>
          </p:cNvSpPr>
          <p:nvPr/>
        </p:nvSpPr>
        <p:spPr bwMode="auto">
          <a:xfrm>
            <a:off x="6477000" y="2895600"/>
            <a:ext cx="609600" cy="461665"/>
          </a:xfrm>
          <a:prstGeom prst="rect">
            <a:avLst/>
          </a:prstGeom>
          <a:solidFill>
            <a:srgbClr val="680E6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atin typeface="+mn-lt"/>
              </a:rPr>
              <a:t>          </a:t>
            </a:r>
          </a:p>
        </p:txBody>
      </p:sp>
      <p:sp>
        <p:nvSpPr>
          <p:cNvPr id="44039" name="Text Box 7"/>
          <p:cNvSpPr txBox="1">
            <a:spLocks noChangeArrowheads="1"/>
          </p:cNvSpPr>
          <p:nvPr/>
        </p:nvSpPr>
        <p:spPr bwMode="auto">
          <a:xfrm>
            <a:off x="1066800" y="5181600"/>
            <a:ext cx="7467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latin typeface="+mn-lt"/>
              </a:rPr>
              <a:t>The signal from each GPS satellite is delayed by an amount dependent on the pressure and humidity and its elevation above the horizon.  We invert the measurements to estimate the average delay at the zenith (green bar).</a:t>
            </a:r>
          </a:p>
          <a:p>
            <a:pPr eaLnBrk="1" hangingPunct="1"/>
            <a:r>
              <a:rPr lang="en-US" sz="1800">
                <a:latin typeface="+mn-lt"/>
              </a:rPr>
              <a:t>                                                                ( </a:t>
            </a:r>
            <a:r>
              <a:rPr lang="en-US" sz="1400">
                <a:latin typeface="+mn-lt"/>
              </a:rPr>
              <a:t>Figure courtesy of COSMIC Program </a:t>
            </a:r>
            <a:r>
              <a:rPr lang="en-US" sz="1800">
                <a:latin typeface="+mn-lt"/>
              </a:rPr>
              <a:t>)</a:t>
            </a:r>
          </a:p>
        </p:txBody>
      </p:sp>
    </p:spTree>
    <p:extLst>
      <p:ext uri="{BB962C8B-B14F-4D97-AF65-F5344CB8AC3E}">
        <p14:creationId xmlns:p14="http://schemas.microsoft.com/office/powerpoint/2010/main" val="41499171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5" name="Text Box 9"/>
          <p:cNvSpPr txBox="1">
            <a:spLocks noChangeArrowheads="1"/>
          </p:cNvSpPr>
          <p:nvPr/>
        </p:nvSpPr>
        <p:spPr bwMode="auto">
          <a:xfrm>
            <a:off x="560780" y="5910175"/>
            <a:ext cx="24917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dirty="0" smtClean="0">
                <a:latin typeface="+mn-lt"/>
              </a:rPr>
              <a:t>Courtesy of </a:t>
            </a:r>
            <a:r>
              <a:rPr lang="en-US" sz="1600" dirty="0">
                <a:latin typeface="+mn-lt"/>
              </a:rPr>
              <a:t>J. </a:t>
            </a:r>
            <a:r>
              <a:rPr lang="en-US" sz="1600" dirty="0" smtClean="0">
                <a:latin typeface="+mn-lt"/>
              </a:rPr>
              <a:t>Braun</a:t>
            </a:r>
            <a:r>
              <a:rPr lang="en-US" sz="1600" dirty="0">
                <a:latin typeface="+mn-lt"/>
              </a:rPr>
              <a:t> </a:t>
            </a:r>
            <a:r>
              <a:rPr lang="en-US" sz="1600" dirty="0" smtClean="0">
                <a:latin typeface="+mn-lt"/>
              </a:rPr>
              <a:t>(UCAR)</a:t>
            </a:r>
            <a:r>
              <a:rPr lang="en-US" dirty="0" smtClean="0">
                <a:latin typeface="+mn-lt"/>
              </a:rPr>
              <a:t> </a:t>
            </a:r>
            <a:endParaRPr lang="en-US" dirty="0">
              <a:latin typeface="+mn-lt"/>
            </a:endParaRPr>
          </a:p>
        </p:txBody>
      </p:sp>
      <p:sp>
        <p:nvSpPr>
          <p:cNvPr id="2" name="Title 1"/>
          <p:cNvSpPr>
            <a:spLocks noGrp="1"/>
          </p:cNvSpPr>
          <p:nvPr>
            <p:ph type="title"/>
          </p:nvPr>
        </p:nvSpPr>
        <p:spPr/>
        <p:txBody>
          <a:bodyPr>
            <a:normAutofit fontScale="90000"/>
          </a:bodyPr>
          <a:lstStyle/>
          <a:p>
            <a:r>
              <a:rPr lang="en-US" dirty="0"/>
              <a:t>Zenith delay from wet and dry components of the atmosphere </a:t>
            </a:r>
            <a:r>
              <a:rPr lang="en-US" sz="3600" dirty="0"/>
              <a:t>  </a:t>
            </a:r>
            <a:endParaRPr lang="en-US" dirty="0"/>
          </a:p>
        </p:txBody>
      </p:sp>
      <p:pic>
        <p:nvPicPr>
          <p:cNvPr id="13" name="Picture 4"/>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t="4549" b="4549"/>
          <a:stretch/>
        </p:blipFill>
        <p:spPr bwMode="auto">
          <a:xfrm>
            <a:off x="385657" y="1538903"/>
            <a:ext cx="4262543" cy="4587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 name="Date Placeholder 2"/>
          <p:cNvSpPr>
            <a:spLocks noGrp="1"/>
          </p:cNvSpPr>
          <p:nvPr>
            <p:ph type="dt" sz="half" idx="10"/>
          </p:nvPr>
        </p:nvSpPr>
        <p:spPr/>
        <p:txBody>
          <a:bodyPr/>
          <a:lstStyle/>
          <a:p>
            <a:r>
              <a:rPr lang="x-none" smtClean="0"/>
              <a:t>2016/05/24</a:t>
            </a:r>
            <a:endParaRPr lang="en-US" dirty="0"/>
          </a:p>
        </p:txBody>
      </p:sp>
      <p:sp>
        <p:nvSpPr>
          <p:cNvPr id="5" name="Footer Placeholder 4"/>
          <p:cNvSpPr>
            <a:spLocks noGrp="1"/>
          </p:cNvSpPr>
          <p:nvPr>
            <p:ph type="ftr" sz="quarter" idx="11"/>
          </p:nvPr>
        </p:nvSpPr>
        <p:spPr/>
        <p:txBody>
          <a:bodyPr/>
          <a:lstStyle/>
          <a:p>
            <a:r>
              <a:rPr lang="en-US" dirty="0" smtClean="0"/>
              <a:t>Verticals: atmosphere and loading</a:t>
            </a:r>
            <a:endParaRPr lang="en-US" dirty="0"/>
          </a:p>
        </p:txBody>
      </p:sp>
      <p:sp>
        <p:nvSpPr>
          <p:cNvPr id="6" name="Slide Number Placeholder 5"/>
          <p:cNvSpPr>
            <a:spLocks noGrp="1"/>
          </p:cNvSpPr>
          <p:nvPr>
            <p:ph type="sldNum" sz="quarter" idx="12"/>
          </p:nvPr>
        </p:nvSpPr>
        <p:spPr/>
        <p:txBody>
          <a:bodyPr/>
          <a:lstStyle/>
          <a:p>
            <a:fld id="{13727882-E4F4-1747-9FEA-3D9D1287DFE9}" type="slidenum">
              <a:rPr lang="en-US" smtClean="0"/>
              <a:t>22</a:t>
            </a:fld>
            <a:endParaRPr lang="en-US" dirty="0"/>
          </a:p>
        </p:txBody>
      </p:sp>
      <p:sp>
        <p:nvSpPr>
          <p:cNvPr id="12" name="Content Placeholder 3"/>
          <p:cNvSpPr>
            <a:spLocks noGrp="1"/>
          </p:cNvSpPr>
          <p:nvPr>
            <p:ph sz="half" idx="2"/>
          </p:nvPr>
        </p:nvSpPr>
        <p:spPr>
          <a:xfrm>
            <a:off x="4648200" y="1600200"/>
            <a:ext cx="4038600" cy="4525963"/>
          </a:xfrm>
        </p:spPr>
        <p:txBody>
          <a:bodyPr>
            <a:normAutofit fontScale="85000" lnSpcReduction="10000"/>
          </a:bodyPr>
          <a:lstStyle/>
          <a:p>
            <a:pPr>
              <a:lnSpc>
                <a:spcPct val="104000"/>
              </a:lnSpc>
            </a:pPr>
            <a:r>
              <a:rPr lang="en-US" dirty="0"/>
              <a:t>Total delay is ~2.5 </a:t>
            </a:r>
            <a:r>
              <a:rPr lang="en-US" dirty="0" smtClean="0"/>
              <a:t>m</a:t>
            </a:r>
          </a:p>
          <a:p>
            <a:pPr>
              <a:lnSpc>
                <a:spcPct val="104000"/>
              </a:lnSpc>
            </a:pPr>
            <a:r>
              <a:rPr lang="en-US" dirty="0" smtClean="0"/>
              <a:t>Hydrostatic </a:t>
            </a:r>
            <a:r>
              <a:rPr lang="en-US" dirty="0"/>
              <a:t>delay is ~2.2 m</a:t>
            </a:r>
          </a:p>
          <a:p>
            <a:pPr lvl="1">
              <a:lnSpc>
                <a:spcPct val="104000"/>
              </a:lnSpc>
            </a:pPr>
            <a:r>
              <a:rPr lang="en-US" dirty="0"/>
              <a:t>Little variability between satellites or over time</a:t>
            </a:r>
          </a:p>
          <a:p>
            <a:pPr lvl="1">
              <a:lnSpc>
                <a:spcPct val="104000"/>
              </a:lnSpc>
            </a:pPr>
            <a:r>
              <a:rPr lang="en-US" dirty="0"/>
              <a:t>Well calibrated by surface </a:t>
            </a:r>
            <a:r>
              <a:rPr lang="en-US" dirty="0" smtClean="0"/>
              <a:t>pressure</a:t>
            </a:r>
          </a:p>
          <a:p>
            <a:pPr>
              <a:lnSpc>
                <a:spcPct val="104000"/>
              </a:lnSpc>
            </a:pPr>
            <a:r>
              <a:rPr lang="en-US" dirty="0" smtClean="0"/>
              <a:t>Variability mostly caused by wet component</a:t>
            </a:r>
          </a:p>
          <a:p>
            <a:pPr>
              <a:lnSpc>
                <a:spcPct val="104000"/>
              </a:lnSpc>
            </a:pPr>
            <a:r>
              <a:rPr lang="en-US" dirty="0"/>
              <a:t>Wet delay is ~0.2 meters, obtained by subtracting the hydrostatic (dry) delay</a:t>
            </a:r>
            <a:r>
              <a:rPr lang="en-US" dirty="0" smtClean="0"/>
              <a:t>.</a:t>
            </a:r>
            <a:endParaRPr lang="en-US" dirty="0"/>
          </a:p>
        </p:txBody>
      </p:sp>
      <p:sp>
        <p:nvSpPr>
          <p:cNvPr id="45064" name="Text Box 8"/>
          <p:cNvSpPr txBox="1">
            <a:spLocks noChangeArrowheads="1"/>
          </p:cNvSpPr>
          <p:nvPr/>
        </p:nvSpPr>
        <p:spPr bwMode="auto">
          <a:xfrm>
            <a:off x="983629" y="4581831"/>
            <a:ext cx="32143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dirty="0">
                <a:latin typeface="+mn-lt"/>
              </a:rPr>
              <a:t>Colors are for different satellites</a:t>
            </a:r>
            <a:r>
              <a:rPr lang="en-US" dirty="0">
                <a:latin typeface="+mn-lt"/>
              </a:rPr>
              <a:t> </a:t>
            </a:r>
          </a:p>
        </p:txBody>
      </p:sp>
    </p:spTree>
    <p:extLst>
      <p:ext uri="{BB962C8B-B14F-4D97-AF65-F5344CB8AC3E}">
        <p14:creationId xmlns:p14="http://schemas.microsoft.com/office/powerpoint/2010/main" val="1356897613"/>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Example of GPS </a:t>
            </a:r>
            <a:r>
              <a:rPr lang="en-US" sz="3600" dirty="0" smtClean="0"/>
              <a:t>water vapor time series</a:t>
            </a:r>
            <a:endParaRPr lang="en-US" sz="3600" dirty="0"/>
          </a:p>
        </p:txBody>
      </p:sp>
      <p:sp>
        <p:nvSpPr>
          <p:cNvPr id="13" name="Content Placeholder 12"/>
          <p:cNvSpPr>
            <a:spLocks noGrp="1"/>
          </p:cNvSpPr>
          <p:nvPr>
            <p:ph sz="half" idx="1"/>
          </p:nvPr>
        </p:nvSpPr>
        <p:spPr/>
        <p:txBody>
          <a:bodyPr/>
          <a:lstStyle/>
          <a:p>
            <a:endParaRPr lang="en-US"/>
          </a:p>
        </p:txBody>
      </p:sp>
      <p:grpSp>
        <p:nvGrpSpPr>
          <p:cNvPr id="24" name="Group 3"/>
          <p:cNvGrpSpPr>
            <a:grpSpLocks/>
          </p:cNvGrpSpPr>
          <p:nvPr/>
        </p:nvGrpSpPr>
        <p:grpSpPr bwMode="auto">
          <a:xfrm>
            <a:off x="292100" y="1520825"/>
            <a:ext cx="4356100" cy="4117975"/>
            <a:chOff x="144" y="741"/>
            <a:chExt cx="3026" cy="2859"/>
          </a:xfrm>
        </p:grpSpPr>
        <p:pic>
          <p:nvPicPr>
            <p:cNvPr id="2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 y="741"/>
              <a:ext cx="3027" cy="2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6" name="AutoShape 5"/>
            <p:cNvSpPr>
              <a:spLocks noChangeArrowheads="1"/>
            </p:cNvSpPr>
            <p:nvPr/>
          </p:nvSpPr>
          <p:spPr bwMode="auto">
            <a:xfrm>
              <a:off x="2218" y="2039"/>
              <a:ext cx="138" cy="167"/>
            </a:xfrm>
            <a:custGeom>
              <a:avLst/>
              <a:gdLst>
                <a:gd name="T0" fmla="*/ 85 w 125"/>
                <a:gd name="T1" fmla="*/ 0 h 152"/>
                <a:gd name="T2" fmla="*/ 0 w 125"/>
                <a:gd name="T3" fmla="*/ 77 h 152"/>
                <a:gd name="T4" fmla="*/ 32 w 125"/>
                <a:gd name="T5" fmla="*/ 201 h 152"/>
                <a:gd name="T6" fmla="*/ 137 w 125"/>
                <a:gd name="T7" fmla="*/ 201 h 152"/>
                <a:gd name="T8" fmla="*/ 168 w 125"/>
                <a:gd name="T9" fmla="*/ 77 h 152"/>
                <a:gd name="T10" fmla="*/ 0 60000 65536"/>
                <a:gd name="T11" fmla="*/ 0 60000 65536"/>
                <a:gd name="T12" fmla="*/ 0 60000 65536"/>
                <a:gd name="T13" fmla="*/ 0 60000 65536"/>
                <a:gd name="T14" fmla="*/ 0 60000 65536"/>
                <a:gd name="T15" fmla="*/ 39 w 125"/>
                <a:gd name="T16" fmla="*/ 58 h 152"/>
                <a:gd name="T17" fmla="*/ 86 w 125"/>
                <a:gd name="T18" fmla="*/ 116 h 152"/>
              </a:gdLst>
              <a:ahLst/>
              <a:cxnLst>
                <a:cxn ang="T10">
                  <a:pos x="T0" y="T1"/>
                </a:cxn>
                <a:cxn ang="T11">
                  <a:pos x="T2" y="T3"/>
                </a:cxn>
                <a:cxn ang="T12">
                  <a:pos x="T4" y="T5"/>
                </a:cxn>
                <a:cxn ang="T13">
                  <a:pos x="T6" y="T7"/>
                </a:cxn>
                <a:cxn ang="T14">
                  <a:pos x="T8" y="T9"/>
                </a:cxn>
              </a:cxnLst>
              <a:rect l="T15" t="T16" r="T17" b="T18"/>
              <a:pathLst>
                <a:path w="125" h="152">
                  <a:moveTo>
                    <a:pt x="0" y="58"/>
                  </a:moveTo>
                  <a:lnTo>
                    <a:pt x="48" y="58"/>
                  </a:lnTo>
                  <a:lnTo>
                    <a:pt x="63" y="0"/>
                  </a:lnTo>
                  <a:lnTo>
                    <a:pt x="77" y="58"/>
                  </a:lnTo>
                  <a:lnTo>
                    <a:pt x="125" y="58"/>
                  </a:lnTo>
                  <a:lnTo>
                    <a:pt x="86" y="94"/>
                  </a:lnTo>
                  <a:lnTo>
                    <a:pt x="101" y="152"/>
                  </a:lnTo>
                  <a:lnTo>
                    <a:pt x="63" y="116"/>
                  </a:lnTo>
                  <a:lnTo>
                    <a:pt x="24" y="152"/>
                  </a:lnTo>
                  <a:lnTo>
                    <a:pt x="39" y="94"/>
                  </a:lnTo>
                  <a:close/>
                </a:path>
              </a:pathLst>
            </a:custGeom>
            <a:solidFill>
              <a:srgbClr val="FF0000"/>
            </a:solidFill>
            <a:ln w="12600">
              <a:solidFill>
                <a:srgbClr val="FF0000"/>
              </a:solidFill>
              <a:miter lim="800000"/>
              <a:headEnd/>
              <a:tailEnd/>
            </a:ln>
          </p:spPr>
          <p:txBody>
            <a:bodyPr wrap="none" anchor="ctr"/>
            <a:lstStyle/>
            <a:p>
              <a:endParaRPr lang="en-US"/>
            </a:p>
          </p:txBody>
        </p:sp>
      </p:grpSp>
      <p:grpSp>
        <p:nvGrpSpPr>
          <p:cNvPr id="27" name="Group 6"/>
          <p:cNvGrpSpPr>
            <a:grpSpLocks/>
          </p:cNvGrpSpPr>
          <p:nvPr/>
        </p:nvGrpSpPr>
        <p:grpSpPr bwMode="auto">
          <a:xfrm>
            <a:off x="4754136" y="1225450"/>
            <a:ext cx="4191000" cy="4724400"/>
            <a:chOff x="3264" y="635"/>
            <a:chExt cx="2953" cy="3372"/>
          </a:xfrm>
        </p:grpSpPr>
        <p:grpSp>
          <p:nvGrpSpPr>
            <p:cNvPr id="28" name="Group 7"/>
            <p:cNvGrpSpPr>
              <a:grpSpLocks/>
            </p:cNvGrpSpPr>
            <p:nvPr/>
          </p:nvGrpSpPr>
          <p:grpSpPr bwMode="auto">
            <a:xfrm>
              <a:off x="3264" y="635"/>
              <a:ext cx="2953" cy="3372"/>
              <a:chOff x="3264" y="635"/>
              <a:chExt cx="2953" cy="3372"/>
            </a:xfrm>
          </p:grpSpPr>
          <p:pic>
            <p:nvPicPr>
              <p:cNvPr id="30" name="Picture 8"/>
              <p:cNvPicPr>
                <a:picLocks noChangeAspect="1" noChangeArrowheads="1"/>
              </p:cNvPicPr>
              <p:nvPr/>
            </p:nvPicPr>
            <p:blipFill>
              <a:blip r:embed="rId4">
                <a:extLst>
                  <a:ext uri="{28A0092B-C50C-407E-A947-70E740481C1C}">
                    <a14:useLocalDpi xmlns:a14="http://schemas.microsoft.com/office/drawing/2010/main" val="0"/>
                  </a:ext>
                </a:extLst>
              </a:blip>
              <a:srcRect t="20604"/>
              <a:stretch>
                <a:fillRect/>
              </a:stretch>
            </p:blipFill>
            <p:spPr bwMode="auto">
              <a:xfrm>
                <a:off x="3264" y="635"/>
                <a:ext cx="2954" cy="1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1" name="Picture 9"/>
              <p:cNvPicPr>
                <a:picLocks noChangeAspect="1" noChangeArrowheads="1"/>
              </p:cNvPicPr>
              <p:nvPr/>
            </p:nvPicPr>
            <p:blipFill>
              <a:blip r:embed="rId5">
                <a:extLst>
                  <a:ext uri="{28A0092B-C50C-407E-A947-70E740481C1C}">
                    <a14:useLocalDpi xmlns:a14="http://schemas.microsoft.com/office/drawing/2010/main" val="0"/>
                  </a:ext>
                </a:extLst>
              </a:blip>
              <a:srcRect t="17589"/>
              <a:stretch>
                <a:fillRect/>
              </a:stretch>
            </p:blipFill>
            <p:spPr bwMode="auto">
              <a:xfrm>
                <a:off x="3264" y="1957"/>
                <a:ext cx="2596" cy="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sp>
          <p:nvSpPr>
            <p:cNvPr id="29" name="Line 10"/>
            <p:cNvSpPr>
              <a:spLocks noChangeShapeType="1"/>
            </p:cNvSpPr>
            <p:nvPr/>
          </p:nvSpPr>
          <p:spPr bwMode="auto">
            <a:xfrm>
              <a:off x="4839" y="1989"/>
              <a:ext cx="1" cy="216"/>
            </a:xfrm>
            <a:prstGeom prst="line">
              <a:avLst/>
            </a:prstGeom>
            <a:noFill/>
            <a:ln w="126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42" name="Text Box 11"/>
          <p:cNvSpPr txBox="1">
            <a:spLocks noChangeArrowheads="1"/>
          </p:cNvSpPr>
          <p:nvPr/>
        </p:nvSpPr>
        <p:spPr bwMode="auto">
          <a:xfrm>
            <a:off x="150813" y="5638800"/>
            <a:ext cx="89916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39" tIns="42452" rIns="81639" bIns="42452">
            <a:spAutoFit/>
          </a:bodyPr>
          <a:lstStyle>
            <a:lvl1pPr defTabSz="414338" eaLnBrk="0" hangingPunct="0">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tx1"/>
                </a:solidFill>
                <a:latin typeface="Times New Roman" charset="0"/>
                <a:ea typeface="ＭＳ Ｐゴシック" charset="0"/>
                <a:cs typeface="ＭＳ Ｐゴシック" charset="0"/>
              </a:defRPr>
            </a:lvl1pPr>
            <a:lvl2pPr marL="37931725" indent="-37474525" defTabSz="414338" eaLnBrk="0" hangingPunct="0">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tx1"/>
                </a:solidFill>
                <a:latin typeface="Times New Roman" charset="0"/>
                <a:ea typeface="ＭＳ Ｐゴシック" charset="0"/>
              </a:defRPr>
            </a:lvl2pPr>
            <a:lvl3pPr eaLnBrk="0" hangingPunct="0">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tx1"/>
                </a:solidFill>
                <a:latin typeface="Times New Roman" charset="0"/>
                <a:ea typeface="ＭＳ Ｐゴシック" charset="0"/>
              </a:defRPr>
            </a:lvl3pPr>
            <a:lvl4pPr eaLnBrk="0" hangingPunct="0">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tx1"/>
                </a:solidFill>
                <a:latin typeface="Times New Roman" charset="0"/>
                <a:ea typeface="ＭＳ Ｐゴシック" charset="0"/>
              </a:defRPr>
            </a:lvl4pPr>
            <a:lvl5pPr eaLnBrk="0" hangingPunct="0">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tx1"/>
                </a:solidFill>
                <a:latin typeface="Times New Roman" charset="0"/>
                <a:ea typeface="ＭＳ Ｐゴシック" charset="0"/>
              </a:defRPr>
            </a:lvl9pPr>
          </a:lstStyle>
          <a:p>
            <a:pPr eaLnBrk="1" hangingPunct="1"/>
            <a:r>
              <a:rPr lang="en-US" sz="1600" dirty="0">
                <a:latin typeface="+mn-lt"/>
              </a:rPr>
              <a:t>GOES IR satellite image of central US on left with location of GPS station shown as red star. </a:t>
            </a:r>
          </a:p>
          <a:p>
            <a:pPr eaLnBrk="1" hangingPunct="1"/>
            <a:r>
              <a:rPr lang="en-US" sz="1600" dirty="0">
                <a:latin typeface="+mn-lt"/>
              </a:rPr>
              <a:t>Time series of temperature, dew point, wind speed, and accumulated rain shown in top right. GPS PW is shown in bottom right. Increase in PW of more than 20mm due to convective system shown in satellite image. </a:t>
            </a:r>
          </a:p>
        </p:txBody>
      </p:sp>
      <p:sp>
        <p:nvSpPr>
          <p:cNvPr id="3" name="Date Placeholder 2"/>
          <p:cNvSpPr>
            <a:spLocks noGrp="1"/>
          </p:cNvSpPr>
          <p:nvPr>
            <p:ph type="dt" sz="half" idx="10"/>
          </p:nvPr>
        </p:nvSpPr>
        <p:spPr/>
        <p:txBody>
          <a:bodyPr/>
          <a:lstStyle/>
          <a:p>
            <a:r>
              <a:rPr lang="x-none" smtClean="0"/>
              <a:t>2016/05/24</a:t>
            </a:r>
            <a:endParaRPr lang="en-US"/>
          </a:p>
        </p:txBody>
      </p:sp>
      <p:sp>
        <p:nvSpPr>
          <p:cNvPr id="4" name="Footer Placeholder 3"/>
          <p:cNvSpPr>
            <a:spLocks noGrp="1"/>
          </p:cNvSpPr>
          <p:nvPr>
            <p:ph type="ftr" sz="quarter" idx="11"/>
          </p:nvPr>
        </p:nvSpPr>
        <p:spPr/>
        <p:txBody>
          <a:bodyPr/>
          <a:lstStyle/>
          <a:p>
            <a:r>
              <a:rPr lang="en-US" smtClean="0"/>
              <a:t>Verticals: atmosphere and loading</a:t>
            </a:r>
            <a:endParaRPr lang="en-US"/>
          </a:p>
        </p:txBody>
      </p:sp>
      <p:sp>
        <p:nvSpPr>
          <p:cNvPr id="5" name="Slide Number Placeholder 4"/>
          <p:cNvSpPr>
            <a:spLocks noGrp="1"/>
          </p:cNvSpPr>
          <p:nvPr>
            <p:ph type="sldNum" sz="quarter" idx="12"/>
          </p:nvPr>
        </p:nvSpPr>
        <p:spPr/>
        <p:txBody>
          <a:bodyPr/>
          <a:lstStyle/>
          <a:p>
            <a:fld id="{13727882-E4F4-1747-9FEA-3D9D1287DFE9}" type="slidenum">
              <a:rPr lang="en-US" smtClean="0"/>
              <a:t>23</a:t>
            </a:fld>
            <a:endParaRPr lang="en-US"/>
          </a:p>
        </p:txBody>
      </p:sp>
    </p:spTree>
    <p:extLst>
      <p:ext uri="{BB962C8B-B14F-4D97-AF65-F5344CB8AC3E}">
        <p14:creationId xmlns:p14="http://schemas.microsoft.com/office/powerpoint/2010/main" val="187834697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3">
            <a:extLst>
              <a:ext uri="{28A0092B-C50C-407E-A947-70E740481C1C}">
                <a14:useLocalDpi xmlns:a14="http://schemas.microsoft.com/office/drawing/2010/main" val="0"/>
              </a:ext>
            </a:extLst>
          </a:blip>
          <a:srcRect l="5556" t="17360" r="5724" b="6931"/>
          <a:stretch>
            <a:fillRect/>
          </a:stretch>
        </p:blipFill>
        <p:spPr bwMode="auto">
          <a:xfrm>
            <a:off x="228600" y="1405080"/>
            <a:ext cx="4724400" cy="372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49156" name="Picture 4"/>
          <p:cNvPicPr>
            <a:picLocks noChangeAspect="1" noChangeArrowheads="1"/>
          </p:cNvPicPr>
          <p:nvPr/>
        </p:nvPicPr>
        <p:blipFill>
          <a:blip r:embed="rId4">
            <a:extLst>
              <a:ext uri="{28A0092B-C50C-407E-A947-70E740481C1C}">
                <a14:useLocalDpi xmlns:a14="http://schemas.microsoft.com/office/drawing/2010/main" val="0"/>
              </a:ext>
            </a:extLst>
          </a:blip>
          <a:srcRect l="4198" t="16949" b="5083"/>
          <a:stretch>
            <a:fillRect/>
          </a:stretch>
        </p:blipFill>
        <p:spPr bwMode="auto">
          <a:xfrm>
            <a:off x="5257800" y="1405080"/>
            <a:ext cx="347662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9157" name="Text Box 6"/>
          <p:cNvSpPr txBox="1">
            <a:spLocks noChangeArrowheads="1"/>
          </p:cNvSpPr>
          <p:nvPr/>
        </p:nvSpPr>
        <p:spPr bwMode="auto">
          <a:xfrm>
            <a:off x="732264" y="5102900"/>
            <a:ext cx="3597275"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lnSpc>
                <a:spcPct val="90000"/>
              </a:lnSpc>
            </a:pPr>
            <a:r>
              <a:rPr lang="en-US" sz="1800">
                <a:solidFill>
                  <a:srgbClr val="000000"/>
                </a:solidFill>
                <a:latin typeface="+mn-lt"/>
              </a:rPr>
              <a:t>GPS stations (blue) and locations of hurricane landfalls</a:t>
            </a:r>
            <a:endParaRPr lang="en-US" sz="1400">
              <a:solidFill>
                <a:srgbClr val="000000"/>
              </a:solidFill>
              <a:latin typeface="+mn-lt"/>
            </a:endParaRPr>
          </a:p>
        </p:txBody>
      </p:sp>
      <p:sp>
        <p:nvSpPr>
          <p:cNvPr id="49158" name="Text Box 7"/>
          <p:cNvSpPr txBox="1">
            <a:spLocks noChangeArrowheads="1"/>
          </p:cNvSpPr>
          <p:nvPr/>
        </p:nvSpPr>
        <p:spPr bwMode="auto">
          <a:xfrm>
            <a:off x="5609064" y="5026700"/>
            <a:ext cx="306387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lnSpc>
                <a:spcPct val="90000"/>
              </a:lnSpc>
            </a:pPr>
            <a:r>
              <a:rPr lang="en-US" sz="1800" dirty="0">
                <a:solidFill>
                  <a:srgbClr val="000000"/>
                </a:solidFill>
                <a:latin typeface="+mn-lt"/>
              </a:rPr>
              <a:t>Correlation (75%) between GPS-measured </a:t>
            </a:r>
            <a:r>
              <a:rPr lang="en-US" sz="1800" dirty="0" err="1">
                <a:solidFill>
                  <a:srgbClr val="000000"/>
                </a:solidFill>
                <a:latin typeface="+mn-lt"/>
              </a:rPr>
              <a:t>precipitable</a:t>
            </a:r>
            <a:r>
              <a:rPr lang="en-US" sz="1800" dirty="0">
                <a:solidFill>
                  <a:srgbClr val="000000"/>
                </a:solidFill>
                <a:latin typeface="+mn-lt"/>
              </a:rPr>
              <a:t> water and drop in surface pressure for stations within 200 km of landfall.</a:t>
            </a:r>
            <a:r>
              <a:rPr lang="en-US" sz="1600" dirty="0">
                <a:solidFill>
                  <a:srgbClr val="000000"/>
                </a:solidFill>
                <a:latin typeface="+mn-lt"/>
              </a:rPr>
              <a:t>   </a:t>
            </a:r>
          </a:p>
        </p:txBody>
      </p:sp>
      <p:sp>
        <p:nvSpPr>
          <p:cNvPr id="49159" name="Text Box 8"/>
          <p:cNvSpPr txBox="1">
            <a:spLocks noChangeArrowheads="1"/>
          </p:cNvSpPr>
          <p:nvPr/>
        </p:nvSpPr>
        <p:spPr bwMode="auto">
          <a:xfrm>
            <a:off x="457200" y="5643040"/>
            <a:ext cx="13676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600" dirty="0" err="1">
                <a:solidFill>
                  <a:srgbClr val="000000"/>
                </a:solidFill>
                <a:latin typeface="+mn-lt"/>
              </a:rPr>
              <a:t>J.Braun</a:t>
            </a:r>
            <a:r>
              <a:rPr lang="en-US" sz="1600" dirty="0">
                <a:solidFill>
                  <a:srgbClr val="000000"/>
                </a:solidFill>
                <a:latin typeface="+mn-lt"/>
              </a:rPr>
              <a:t>, UCAR</a:t>
            </a:r>
            <a:r>
              <a:rPr lang="en-US" dirty="0">
                <a:solidFill>
                  <a:srgbClr val="000000"/>
                </a:solidFill>
                <a:latin typeface="+mn-lt"/>
              </a:rPr>
              <a:t> </a:t>
            </a:r>
          </a:p>
        </p:txBody>
      </p:sp>
      <p:sp>
        <p:nvSpPr>
          <p:cNvPr id="8" name="Title 7"/>
          <p:cNvSpPr>
            <a:spLocks noGrp="1"/>
          </p:cNvSpPr>
          <p:nvPr>
            <p:ph type="title"/>
          </p:nvPr>
        </p:nvSpPr>
        <p:spPr/>
        <p:txBody>
          <a:bodyPr anchor="ctr">
            <a:normAutofit fontScale="90000"/>
          </a:bodyPr>
          <a:lstStyle/>
          <a:p>
            <a:r>
              <a:rPr lang="en-US" dirty="0">
                <a:solidFill>
                  <a:srgbClr val="000000"/>
                </a:solidFill>
              </a:rPr>
              <a:t>Water vapor as a proxy for pressure in storm </a:t>
            </a:r>
            <a:r>
              <a:rPr lang="en-US" dirty="0" smtClean="0">
                <a:solidFill>
                  <a:srgbClr val="000000"/>
                </a:solidFill>
              </a:rPr>
              <a:t>prediction</a:t>
            </a:r>
            <a:endParaRPr lang="en-US" dirty="0"/>
          </a:p>
        </p:txBody>
      </p:sp>
      <p:sp>
        <p:nvSpPr>
          <p:cNvPr id="2" name="Date Placeholder 1"/>
          <p:cNvSpPr>
            <a:spLocks noGrp="1"/>
          </p:cNvSpPr>
          <p:nvPr>
            <p:ph type="dt" sz="half" idx="10"/>
          </p:nvPr>
        </p:nvSpPr>
        <p:spPr/>
        <p:txBody>
          <a:bodyPr/>
          <a:lstStyle/>
          <a:p>
            <a:r>
              <a:rPr lang="x-none" smtClean="0"/>
              <a:t>2016/05/24</a:t>
            </a:r>
            <a:endParaRPr lang="en-US"/>
          </a:p>
        </p:txBody>
      </p:sp>
      <p:sp>
        <p:nvSpPr>
          <p:cNvPr id="3" name="Footer Placeholder 2"/>
          <p:cNvSpPr>
            <a:spLocks noGrp="1"/>
          </p:cNvSpPr>
          <p:nvPr>
            <p:ph type="ftr" sz="quarter" idx="11"/>
          </p:nvPr>
        </p:nvSpPr>
        <p:spPr/>
        <p:txBody>
          <a:bodyPr/>
          <a:lstStyle/>
          <a:p>
            <a:r>
              <a:rPr lang="en-US" smtClean="0"/>
              <a:t>Verticals: atmosphere and loading</a:t>
            </a:r>
            <a:endParaRPr lang="en-US"/>
          </a:p>
        </p:txBody>
      </p:sp>
      <p:sp>
        <p:nvSpPr>
          <p:cNvPr id="4" name="Slide Number Placeholder 3"/>
          <p:cNvSpPr>
            <a:spLocks noGrp="1"/>
          </p:cNvSpPr>
          <p:nvPr>
            <p:ph type="sldNum" sz="quarter" idx="12"/>
          </p:nvPr>
        </p:nvSpPr>
        <p:spPr/>
        <p:txBody>
          <a:bodyPr/>
          <a:lstStyle/>
          <a:p>
            <a:fld id="{13727882-E4F4-1747-9FEA-3D9D1287DFE9}" type="slidenum">
              <a:rPr lang="en-US" smtClean="0"/>
              <a:t>24</a:t>
            </a:fld>
            <a:endParaRPr lang="en-US"/>
          </a:p>
        </p:txBody>
      </p:sp>
    </p:spTree>
    <p:extLst>
      <p:ext uri="{BB962C8B-B14F-4D97-AF65-F5344CB8AC3E}">
        <p14:creationId xmlns:p14="http://schemas.microsoft.com/office/powerpoint/2010/main" val="1728434920"/>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447800" y="5181600"/>
            <a:ext cx="5943600" cy="1066800"/>
          </a:xfrm>
        </p:spPr>
        <p:txBody>
          <a:bodyPr>
            <a:normAutofit fontScale="90000"/>
          </a:bodyPr>
          <a:lstStyle/>
          <a:p>
            <a:pPr algn="l" eaLnBrk="1" hangingPunct="1">
              <a:lnSpc>
                <a:spcPct val="120000"/>
              </a:lnSpc>
            </a:pPr>
            <a:r>
              <a:rPr lang="en-US" sz="1600" dirty="0">
                <a:solidFill>
                  <a:srgbClr val="000000"/>
                </a:solidFill>
                <a:latin typeface="+mn-lt"/>
                <a:ea typeface="ＭＳ Ｐゴシック" charset="0"/>
                <a:cs typeface="ＭＳ Ｐゴシック" charset="0"/>
              </a:rPr>
              <a:t>Percent difference (red) between hydrostatic and wet mapping functions for a high latitude (dav1) and mid-latitude site (</a:t>
            </a:r>
            <a:r>
              <a:rPr lang="en-US" sz="1600" dirty="0" err="1">
                <a:solidFill>
                  <a:srgbClr val="000000"/>
                </a:solidFill>
                <a:latin typeface="+mn-lt"/>
                <a:ea typeface="ＭＳ Ｐゴシック" charset="0"/>
                <a:cs typeface="ＭＳ Ｐゴシック" charset="0"/>
              </a:rPr>
              <a:t>nlib</a:t>
            </a:r>
            <a:r>
              <a:rPr lang="en-US" sz="1600" dirty="0">
                <a:solidFill>
                  <a:srgbClr val="000000"/>
                </a:solidFill>
                <a:latin typeface="+mn-lt"/>
                <a:ea typeface="ＭＳ Ｐゴシック" charset="0"/>
                <a:cs typeface="ＭＳ Ｐゴシック" charset="0"/>
              </a:rPr>
              <a:t>).  Blue shows percentage of observations at each elevation angle.  From </a:t>
            </a:r>
            <a:r>
              <a:rPr lang="en-US" sz="1600" i="1" dirty="0" err="1">
                <a:solidFill>
                  <a:srgbClr val="000000"/>
                </a:solidFill>
                <a:latin typeface="+mn-lt"/>
                <a:ea typeface="ＭＳ Ｐゴシック" charset="0"/>
                <a:cs typeface="ＭＳ Ｐゴシック" charset="0"/>
              </a:rPr>
              <a:t>Tregoning</a:t>
            </a:r>
            <a:r>
              <a:rPr lang="en-US" sz="1600" i="1" dirty="0">
                <a:solidFill>
                  <a:srgbClr val="000000"/>
                </a:solidFill>
                <a:latin typeface="+mn-lt"/>
                <a:ea typeface="ＭＳ Ｐゴシック" charset="0"/>
                <a:cs typeface="ＭＳ Ｐゴシック" charset="0"/>
              </a:rPr>
              <a:t> and Herring</a:t>
            </a:r>
            <a:r>
              <a:rPr lang="en-US" sz="1600" dirty="0">
                <a:solidFill>
                  <a:srgbClr val="000000"/>
                </a:solidFill>
                <a:latin typeface="+mn-lt"/>
                <a:ea typeface="ＭＳ Ｐゴシック" charset="0"/>
                <a:cs typeface="ＭＳ Ｐゴシック" charset="0"/>
              </a:rPr>
              <a:t> [2006].</a:t>
            </a:r>
            <a:endParaRPr lang="en-US" sz="1400" dirty="0">
              <a:solidFill>
                <a:srgbClr val="000000"/>
              </a:solidFill>
              <a:latin typeface="+mn-lt"/>
              <a:ea typeface="ＭＳ Ｐゴシック" charset="0"/>
              <a:cs typeface="ＭＳ Ｐゴシック" charset="0"/>
            </a:endParaRPr>
          </a:p>
        </p:txBody>
      </p:sp>
      <p:pic>
        <p:nvPicPr>
          <p:cNvPr id="53251" name="Picture 3" descr="Tregoning &amp; Herring 1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514600" y="1143000"/>
            <a:ext cx="3548063" cy="3776663"/>
          </a:xfrm>
        </p:spPr>
      </p:pic>
      <p:sp>
        <p:nvSpPr>
          <p:cNvPr id="2" name="Date Placeholder 1"/>
          <p:cNvSpPr>
            <a:spLocks noGrp="1"/>
          </p:cNvSpPr>
          <p:nvPr>
            <p:ph type="dt" sz="half" idx="10"/>
          </p:nvPr>
        </p:nvSpPr>
        <p:spPr/>
        <p:txBody>
          <a:bodyPr/>
          <a:lstStyle/>
          <a:p>
            <a:r>
              <a:rPr lang="x-none" smtClean="0"/>
              <a:t>2016/05/24</a:t>
            </a:r>
            <a:endParaRPr lang="en-US"/>
          </a:p>
        </p:txBody>
      </p:sp>
      <p:sp>
        <p:nvSpPr>
          <p:cNvPr id="3" name="Footer Placeholder 2"/>
          <p:cNvSpPr>
            <a:spLocks noGrp="1"/>
          </p:cNvSpPr>
          <p:nvPr>
            <p:ph type="ftr" sz="quarter" idx="11"/>
          </p:nvPr>
        </p:nvSpPr>
        <p:spPr/>
        <p:txBody>
          <a:bodyPr/>
          <a:lstStyle/>
          <a:p>
            <a:r>
              <a:rPr lang="en-US" smtClean="0"/>
              <a:t>Verticals: atmosphere and loading</a:t>
            </a:r>
            <a:endParaRPr lang="en-US"/>
          </a:p>
        </p:txBody>
      </p:sp>
      <p:sp>
        <p:nvSpPr>
          <p:cNvPr id="4" name="Slide Number Placeholder 3"/>
          <p:cNvSpPr>
            <a:spLocks noGrp="1"/>
          </p:cNvSpPr>
          <p:nvPr>
            <p:ph type="sldNum" sz="quarter" idx="12"/>
          </p:nvPr>
        </p:nvSpPr>
        <p:spPr/>
        <p:txBody>
          <a:bodyPr/>
          <a:lstStyle/>
          <a:p>
            <a:fld id="{13727882-E4F4-1747-9FEA-3D9D1287DFE9}" type="slidenum">
              <a:rPr lang="en-US" smtClean="0"/>
              <a:t>25</a:t>
            </a:fld>
            <a:endParaRPr lang="en-US"/>
          </a:p>
        </p:txBody>
      </p:sp>
    </p:spTree>
    <p:extLst>
      <p:ext uri="{BB962C8B-B14F-4D97-AF65-F5344CB8AC3E}">
        <p14:creationId xmlns:p14="http://schemas.microsoft.com/office/powerpoint/2010/main" val="36417067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z="2600" dirty="0">
                <a:solidFill>
                  <a:srgbClr val="000000"/>
                </a:solidFill>
                <a:ea typeface="ＭＳ Ｐゴシック" charset="0"/>
                <a:cs typeface="ＭＳ Ｐゴシック" charset="0"/>
              </a:rPr>
              <a:t>Modeling Antenna Phase-center Variations (PCVs)</a:t>
            </a:r>
            <a:r>
              <a:rPr lang="en-US" sz="3200" dirty="0">
                <a:solidFill>
                  <a:srgbClr val="000000"/>
                </a:solidFill>
                <a:ea typeface="ＭＳ Ｐゴシック" charset="0"/>
                <a:cs typeface="ＭＳ Ｐゴシック" charset="0"/>
              </a:rPr>
              <a:t> </a:t>
            </a:r>
          </a:p>
        </p:txBody>
      </p:sp>
      <p:sp>
        <p:nvSpPr>
          <p:cNvPr id="33795" name="Rectangle 3"/>
          <p:cNvSpPr>
            <a:spLocks noGrp="1" noChangeArrowheads="1"/>
          </p:cNvSpPr>
          <p:nvPr>
            <p:ph idx="1"/>
          </p:nvPr>
        </p:nvSpPr>
        <p:spPr/>
        <p:txBody>
          <a:bodyPr/>
          <a:lstStyle/>
          <a:p>
            <a:pPr eaLnBrk="1" hangingPunct="1">
              <a:lnSpc>
                <a:spcPct val="90000"/>
              </a:lnSpc>
            </a:pPr>
            <a:r>
              <a:rPr lang="en-US" sz="1800" dirty="0">
                <a:solidFill>
                  <a:srgbClr val="000000"/>
                </a:solidFill>
                <a:ea typeface="ＭＳ Ｐゴシック" charset="0"/>
                <a:cs typeface="ＭＳ Ｐゴシック" charset="0"/>
              </a:rPr>
              <a:t>Ground antennas</a:t>
            </a:r>
          </a:p>
          <a:p>
            <a:pPr lvl="1" eaLnBrk="1" hangingPunct="1">
              <a:lnSpc>
                <a:spcPct val="90000"/>
              </a:lnSpc>
            </a:pPr>
            <a:r>
              <a:rPr lang="en-US" sz="1800" dirty="0">
                <a:solidFill>
                  <a:srgbClr val="000000"/>
                </a:solidFill>
                <a:ea typeface="ＭＳ Ｐゴシック" charset="0"/>
              </a:rPr>
              <a:t>Relative calibrations by comparison with a </a:t>
            </a:r>
            <a:r>
              <a:rPr lang="ja-JP" altLang="en-US" sz="1800" dirty="0">
                <a:solidFill>
                  <a:srgbClr val="000000"/>
                </a:solidFill>
                <a:ea typeface="ＭＳ Ｐゴシック" charset="0"/>
              </a:rPr>
              <a:t>‘</a:t>
            </a:r>
            <a:r>
              <a:rPr lang="en-US" sz="1800" dirty="0">
                <a:solidFill>
                  <a:srgbClr val="000000"/>
                </a:solidFill>
                <a:ea typeface="ＭＳ Ｐゴシック" charset="0"/>
              </a:rPr>
              <a:t>standard</a:t>
            </a:r>
            <a:r>
              <a:rPr lang="ja-JP" altLang="en-US" sz="1800" dirty="0">
                <a:solidFill>
                  <a:srgbClr val="000000"/>
                </a:solidFill>
                <a:ea typeface="ＭＳ Ｐゴシック" charset="0"/>
              </a:rPr>
              <a:t>’</a:t>
            </a:r>
            <a:r>
              <a:rPr lang="en-US" sz="1800" dirty="0">
                <a:solidFill>
                  <a:srgbClr val="000000"/>
                </a:solidFill>
                <a:ea typeface="ＭＳ Ｐゴシック" charset="0"/>
              </a:rPr>
              <a:t> antenna (NGS, used by the IGS prior to November 2006)</a:t>
            </a:r>
          </a:p>
          <a:p>
            <a:pPr lvl="1" eaLnBrk="1" hangingPunct="1">
              <a:lnSpc>
                <a:spcPct val="90000"/>
              </a:lnSpc>
            </a:pPr>
            <a:r>
              <a:rPr lang="en-US" sz="1800" dirty="0">
                <a:solidFill>
                  <a:srgbClr val="000000"/>
                </a:solidFill>
                <a:ea typeface="ＭＳ Ｐゴシック" charset="0"/>
              </a:rPr>
              <a:t>Absolute calibrations with mechanical arm (GEO++) or anechoic chamber </a:t>
            </a:r>
          </a:p>
          <a:p>
            <a:pPr lvl="1" eaLnBrk="1" hangingPunct="1">
              <a:lnSpc>
                <a:spcPct val="90000"/>
              </a:lnSpc>
            </a:pPr>
            <a:r>
              <a:rPr lang="en-US" sz="1800" dirty="0">
                <a:solidFill>
                  <a:srgbClr val="000000"/>
                </a:solidFill>
                <a:ea typeface="ＭＳ Ｐゴシック" charset="0"/>
              </a:rPr>
              <a:t>May depend on elevation angle only or elevation and azimuth</a:t>
            </a:r>
          </a:p>
          <a:p>
            <a:pPr lvl="1" eaLnBrk="1" hangingPunct="1">
              <a:lnSpc>
                <a:spcPct val="90000"/>
              </a:lnSpc>
            </a:pPr>
            <a:r>
              <a:rPr lang="en-US" sz="1800" dirty="0">
                <a:solidFill>
                  <a:srgbClr val="000000"/>
                </a:solidFill>
                <a:ea typeface="ＭＳ Ｐゴシック" charset="0"/>
              </a:rPr>
              <a:t>Current models are </a:t>
            </a:r>
            <a:r>
              <a:rPr lang="en-US" sz="1800" dirty="0" err="1">
                <a:solidFill>
                  <a:srgbClr val="000000"/>
                </a:solidFill>
                <a:ea typeface="ＭＳ Ｐゴシック" charset="0"/>
              </a:rPr>
              <a:t>radome</a:t>
            </a:r>
            <a:r>
              <a:rPr lang="en-US" sz="1800" dirty="0">
                <a:solidFill>
                  <a:srgbClr val="000000"/>
                </a:solidFill>
                <a:ea typeface="ＭＳ Ｐゴシック" charset="0"/>
              </a:rPr>
              <a:t>-dependent</a:t>
            </a:r>
          </a:p>
          <a:p>
            <a:pPr lvl="1" eaLnBrk="1" hangingPunct="1">
              <a:lnSpc>
                <a:spcPct val="90000"/>
              </a:lnSpc>
            </a:pPr>
            <a:r>
              <a:rPr lang="en-US" sz="1800" dirty="0">
                <a:solidFill>
                  <a:srgbClr val="000000"/>
                </a:solidFill>
                <a:ea typeface="ＭＳ Ｐゴシック" charset="0"/>
              </a:rPr>
              <a:t>Errors for some antennas can be several cm in height estimates</a:t>
            </a:r>
          </a:p>
          <a:p>
            <a:pPr eaLnBrk="1" hangingPunct="1">
              <a:lnSpc>
                <a:spcPct val="90000"/>
              </a:lnSpc>
              <a:spcBef>
                <a:spcPct val="80000"/>
              </a:spcBef>
            </a:pPr>
            <a:r>
              <a:rPr lang="en-US" sz="1800" dirty="0">
                <a:solidFill>
                  <a:srgbClr val="000000"/>
                </a:solidFill>
                <a:ea typeface="ＭＳ Ｐゴシック" charset="0"/>
                <a:cs typeface="ＭＳ Ｐゴシック" charset="0"/>
              </a:rPr>
              <a:t>Satellite antennas (absolute)</a:t>
            </a:r>
          </a:p>
          <a:p>
            <a:pPr lvl="1" eaLnBrk="1" hangingPunct="1">
              <a:lnSpc>
                <a:spcPct val="90000"/>
              </a:lnSpc>
            </a:pPr>
            <a:r>
              <a:rPr lang="en-US" sz="1800" dirty="0">
                <a:solidFill>
                  <a:srgbClr val="000000"/>
                </a:solidFill>
                <a:ea typeface="ＭＳ Ｐゴシック" charset="0"/>
              </a:rPr>
              <a:t>Estimated from global observations (T U Munich)</a:t>
            </a:r>
          </a:p>
          <a:p>
            <a:pPr lvl="1" eaLnBrk="1" hangingPunct="1">
              <a:lnSpc>
                <a:spcPct val="90000"/>
              </a:lnSpc>
            </a:pPr>
            <a:r>
              <a:rPr lang="en-US" sz="1800" dirty="0">
                <a:solidFill>
                  <a:srgbClr val="000000"/>
                </a:solidFill>
                <a:ea typeface="ＭＳ Ｐゴシック" charset="0"/>
              </a:rPr>
              <a:t>Differences with evolution of SV constellation mimic scale change</a:t>
            </a:r>
          </a:p>
          <a:p>
            <a:pPr lvl="1" eaLnBrk="1" hangingPunct="1">
              <a:lnSpc>
                <a:spcPct val="90000"/>
              </a:lnSpc>
            </a:pPr>
            <a:endParaRPr lang="en-US" sz="1800" dirty="0">
              <a:solidFill>
                <a:srgbClr val="000000"/>
              </a:solidFill>
              <a:ea typeface="ＭＳ Ｐゴシック" charset="0"/>
            </a:endParaRPr>
          </a:p>
          <a:p>
            <a:pPr lvl="1" eaLnBrk="1" hangingPunct="1">
              <a:lnSpc>
                <a:spcPct val="90000"/>
              </a:lnSpc>
              <a:buFontTx/>
              <a:buNone/>
            </a:pPr>
            <a:r>
              <a:rPr lang="en-US" sz="1800" i="1" dirty="0">
                <a:solidFill>
                  <a:srgbClr val="000000"/>
                </a:solidFill>
                <a:ea typeface="ＭＳ Ｐゴシック" charset="0"/>
              </a:rPr>
              <a:t>Recommendation for GAMIT</a:t>
            </a:r>
            <a:r>
              <a:rPr lang="en-US" sz="1800" dirty="0">
                <a:solidFill>
                  <a:srgbClr val="000000"/>
                </a:solidFill>
                <a:ea typeface="ＭＳ Ｐゴシック" charset="0"/>
              </a:rPr>
              <a:t>:  Use latest IGS absolute ANTEX file (absolute) with AZ/EL for ground antennas and ELEV (nadir angle) for SV antennas</a:t>
            </a:r>
          </a:p>
          <a:p>
            <a:pPr lvl="1" eaLnBrk="1" hangingPunct="1">
              <a:lnSpc>
                <a:spcPct val="90000"/>
              </a:lnSpc>
              <a:buFontTx/>
              <a:buNone/>
            </a:pPr>
            <a:r>
              <a:rPr lang="en-US" sz="1800" dirty="0">
                <a:solidFill>
                  <a:srgbClr val="000000"/>
                </a:solidFill>
                <a:ea typeface="ＭＳ Ｐゴシック" charset="0"/>
              </a:rPr>
              <a:t>	(MIT file augmented with NGS values for antennas missing from IGS)</a:t>
            </a:r>
          </a:p>
          <a:p>
            <a:pPr lvl="1" eaLnBrk="1" hangingPunct="1">
              <a:lnSpc>
                <a:spcPct val="90000"/>
              </a:lnSpc>
              <a:buFontTx/>
              <a:buNone/>
            </a:pPr>
            <a:endParaRPr lang="en-US" sz="1800" dirty="0">
              <a:solidFill>
                <a:srgbClr val="000000"/>
              </a:solidFill>
              <a:ea typeface="ＭＳ Ｐゴシック" charset="0"/>
            </a:endParaRPr>
          </a:p>
          <a:p>
            <a:pPr lvl="1" eaLnBrk="1" hangingPunct="1">
              <a:lnSpc>
                <a:spcPct val="90000"/>
              </a:lnSpc>
              <a:buFontTx/>
              <a:buNone/>
            </a:pPr>
            <a:endParaRPr lang="en-US" sz="1800" dirty="0">
              <a:solidFill>
                <a:srgbClr val="000000"/>
              </a:solidFill>
              <a:ea typeface="ＭＳ Ｐゴシック" charset="0"/>
            </a:endParaRPr>
          </a:p>
          <a:p>
            <a:pPr lvl="1" eaLnBrk="1" hangingPunct="1">
              <a:lnSpc>
                <a:spcPct val="90000"/>
              </a:lnSpc>
            </a:pPr>
            <a:endParaRPr lang="en-US" sz="1800" dirty="0">
              <a:solidFill>
                <a:srgbClr val="000000"/>
              </a:solidFill>
              <a:ea typeface="ＭＳ Ｐゴシック" charset="0"/>
            </a:endParaRPr>
          </a:p>
          <a:p>
            <a:pPr lvl="1" eaLnBrk="1" hangingPunct="1">
              <a:lnSpc>
                <a:spcPct val="90000"/>
              </a:lnSpc>
            </a:pPr>
            <a:endParaRPr lang="en-US" sz="2000" dirty="0">
              <a:solidFill>
                <a:srgbClr val="000000"/>
              </a:solidFill>
              <a:ea typeface="ＭＳ Ｐゴシック" charset="0"/>
            </a:endParaRPr>
          </a:p>
        </p:txBody>
      </p:sp>
      <p:sp>
        <p:nvSpPr>
          <p:cNvPr id="2" name="Date Placeholder 1"/>
          <p:cNvSpPr>
            <a:spLocks noGrp="1"/>
          </p:cNvSpPr>
          <p:nvPr>
            <p:ph type="dt" sz="half" idx="10"/>
          </p:nvPr>
        </p:nvSpPr>
        <p:spPr/>
        <p:txBody>
          <a:bodyPr/>
          <a:lstStyle/>
          <a:p>
            <a:r>
              <a:rPr lang="x-none" smtClean="0"/>
              <a:t>2016/05/24</a:t>
            </a:r>
            <a:endParaRPr lang="en-US"/>
          </a:p>
        </p:txBody>
      </p:sp>
      <p:sp>
        <p:nvSpPr>
          <p:cNvPr id="3" name="Footer Placeholder 2"/>
          <p:cNvSpPr>
            <a:spLocks noGrp="1"/>
          </p:cNvSpPr>
          <p:nvPr>
            <p:ph type="ftr" sz="quarter" idx="11"/>
          </p:nvPr>
        </p:nvSpPr>
        <p:spPr/>
        <p:txBody>
          <a:bodyPr/>
          <a:lstStyle/>
          <a:p>
            <a:r>
              <a:rPr lang="en-US" smtClean="0"/>
              <a:t>Verticals: atmosphere and loading</a:t>
            </a:r>
            <a:endParaRPr lang="en-US"/>
          </a:p>
        </p:txBody>
      </p:sp>
      <p:sp>
        <p:nvSpPr>
          <p:cNvPr id="4" name="Slide Number Placeholder 3"/>
          <p:cNvSpPr>
            <a:spLocks noGrp="1"/>
          </p:cNvSpPr>
          <p:nvPr>
            <p:ph type="sldNum" sz="quarter" idx="12"/>
          </p:nvPr>
        </p:nvSpPr>
        <p:spPr/>
        <p:txBody>
          <a:bodyPr/>
          <a:lstStyle/>
          <a:p>
            <a:fld id="{13727882-E4F4-1747-9FEA-3D9D1287DFE9}" type="slidenum">
              <a:rPr lang="en-US" smtClean="0"/>
              <a:t>26</a:t>
            </a:fld>
            <a:endParaRPr lang="en-US"/>
          </a:p>
        </p:txBody>
      </p:sp>
    </p:spTree>
    <p:extLst>
      <p:ext uri="{BB962C8B-B14F-4D97-AF65-F5344CB8AC3E}">
        <p14:creationId xmlns:p14="http://schemas.microsoft.com/office/powerpoint/2010/main" val="121744365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atsL1_300"/>
          <p:cNvPicPr>
            <a:picLocks noChangeAspect="1" noChangeArrowheads="1"/>
          </p:cNvPicPr>
          <p:nvPr/>
        </p:nvPicPr>
        <p:blipFill>
          <a:blip r:embed="rId3">
            <a:lum bright="-6000" contrast="30000"/>
            <a:extLst>
              <a:ext uri="{28A0092B-C50C-407E-A947-70E740481C1C}">
                <a14:useLocalDpi xmlns:a14="http://schemas.microsoft.com/office/drawing/2010/main" val="0"/>
              </a:ext>
            </a:extLst>
          </a:blip>
          <a:srcRect l="4903" t="9848" b="35606"/>
          <a:stretch>
            <a:fillRect/>
          </a:stretch>
        </p:blipFill>
        <p:spPr bwMode="auto">
          <a:xfrm>
            <a:off x="838200" y="228600"/>
            <a:ext cx="73914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 Box 3"/>
          <p:cNvSpPr txBox="1">
            <a:spLocks noChangeArrowheads="1"/>
          </p:cNvSpPr>
          <p:nvPr/>
        </p:nvSpPr>
        <p:spPr bwMode="auto">
          <a:xfrm>
            <a:off x="2637610" y="6096000"/>
            <a:ext cx="388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dirty="0">
                <a:solidFill>
                  <a:srgbClr val="000000"/>
                </a:solidFill>
                <a:latin typeface="+mn-lt"/>
              </a:rPr>
              <a:t>Antenna Phase Patterns</a:t>
            </a:r>
          </a:p>
        </p:txBody>
      </p:sp>
      <p:sp>
        <p:nvSpPr>
          <p:cNvPr id="2" name="Date Placeholder 1"/>
          <p:cNvSpPr>
            <a:spLocks noGrp="1"/>
          </p:cNvSpPr>
          <p:nvPr>
            <p:ph type="dt" sz="half" idx="10"/>
          </p:nvPr>
        </p:nvSpPr>
        <p:spPr/>
        <p:txBody>
          <a:bodyPr/>
          <a:lstStyle/>
          <a:p>
            <a:r>
              <a:rPr lang="x-none" smtClean="0"/>
              <a:t>2016/05/24</a:t>
            </a:r>
            <a:endParaRPr lang="en-US"/>
          </a:p>
        </p:txBody>
      </p:sp>
      <p:sp>
        <p:nvSpPr>
          <p:cNvPr id="3" name="Footer Placeholder 2"/>
          <p:cNvSpPr>
            <a:spLocks noGrp="1"/>
          </p:cNvSpPr>
          <p:nvPr>
            <p:ph type="ftr" sz="quarter" idx="11"/>
          </p:nvPr>
        </p:nvSpPr>
        <p:spPr/>
        <p:txBody>
          <a:bodyPr/>
          <a:lstStyle/>
          <a:p>
            <a:r>
              <a:rPr lang="en-US" smtClean="0"/>
              <a:t>Verticals: atmosphere and loading</a:t>
            </a:r>
            <a:endParaRPr lang="en-US"/>
          </a:p>
        </p:txBody>
      </p:sp>
      <p:sp>
        <p:nvSpPr>
          <p:cNvPr id="4" name="Slide Number Placeholder 3"/>
          <p:cNvSpPr>
            <a:spLocks noGrp="1"/>
          </p:cNvSpPr>
          <p:nvPr>
            <p:ph type="sldNum" sz="quarter" idx="12"/>
          </p:nvPr>
        </p:nvSpPr>
        <p:spPr/>
        <p:txBody>
          <a:bodyPr/>
          <a:lstStyle/>
          <a:p>
            <a:fld id="{13727882-E4F4-1747-9FEA-3D9D1287DFE9}" type="slidenum">
              <a:rPr lang="en-US" smtClean="0"/>
              <a:t>27</a:t>
            </a:fld>
            <a:endParaRPr lang="en-US"/>
          </a:p>
        </p:txBody>
      </p:sp>
    </p:spTree>
    <p:extLst>
      <p:ext uri="{BB962C8B-B14F-4D97-AF65-F5344CB8AC3E}">
        <p14:creationId xmlns:p14="http://schemas.microsoft.com/office/powerpoint/2010/main" val="147079327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5842" name="Picture 2" descr="YBHB"/>
          <p:cNvPicPr>
            <a:picLocks noChangeAspect="1" noChangeArrowheads="1"/>
          </p:cNvPicPr>
          <p:nvPr/>
        </p:nvPicPr>
        <p:blipFill>
          <a:blip r:embed="rId3">
            <a:extLst>
              <a:ext uri="{28A0092B-C50C-407E-A947-70E740481C1C}">
                <a14:useLocalDpi xmlns:a14="http://schemas.microsoft.com/office/drawing/2010/main" val="0"/>
              </a:ext>
            </a:extLst>
          </a:blip>
          <a:srcRect t="46246" b="2275"/>
          <a:stretch>
            <a:fillRect/>
          </a:stretch>
        </p:blipFill>
        <p:spPr bwMode="auto">
          <a:xfrm>
            <a:off x="609600" y="3733800"/>
            <a:ext cx="7913688"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3" descr="YBHB"/>
          <p:cNvPicPr>
            <a:picLocks noChangeAspect="1" noChangeArrowheads="1"/>
          </p:cNvPicPr>
          <p:nvPr/>
        </p:nvPicPr>
        <p:blipFill>
          <a:blip r:embed="rId4">
            <a:extLst>
              <a:ext uri="{28A0092B-C50C-407E-A947-70E740481C1C}">
                <a14:useLocalDpi xmlns:a14="http://schemas.microsoft.com/office/drawing/2010/main" val="0"/>
              </a:ext>
            </a:extLst>
          </a:blip>
          <a:srcRect l="-2678" t="46373" b="3326"/>
          <a:stretch>
            <a:fillRect/>
          </a:stretch>
        </p:blipFill>
        <p:spPr bwMode="auto">
          <a:xfrm>
            <a:off x="381000" y="838200"/>
            <a:ext cx="815340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p:txBody>
          <a:bodyPr anchor="t">
            <a:normAutofit/>
          </a:bodyPr>
          <a:lstStyle/>
          <a:p>
            <a:r>
              <a:rPr lang="en-US" sz="2400" dirty="0">
                <a:solidFill>
                  <a:srgbClr val="000000"/>
                </a:solidFill>
              </a:rPr>
              <a:t>Multipath and Water Vapor Can be Seen in the Phase </a:t>
            </a:r>
            <a:r>
              <a:rPr lang="en-US" sz="2400" dirty="0" smtClean="0">
                <a:solidFill>
                  <a:srgbClr val="000000"/>
                </a:solidFill>
              </a:rPr>
              <a:t>Residuals</a:t>
            </a:r>
            <a:endParaRPr lang="en-US" sz="2400" dirty="0"/>
          </a:p>
        </p:txBody>
      </p:sp>
      <p:sp>
        <p:nvSpPr>
          <p:cNvPr id="4" name="Oval 3"/>
          <p:cNvSpPr/>
          <p:nvPr/>
        </p:nvSpPr>
        <p:spPr>
          <a:xfrm>
            <a:off x="1315849" y="1402338"/>
            <a:ext cx="540000" cy="540000"/>
          </a:xfrm>
          <a:prstGeom prst="ellipse">
            <a:avLst/>
          </a:prstGeom>
          <a:noFill/>
          <a:ln w="3810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1315849" y="4323945"/>
            <a:ext cx="540000" cy="540000"/>
          </a:xfrm>
          <a:prstGeom prst="ellipse">
            <a:avLst/>
          </a:prstGeom>
          <a:noFill/>
          <a:ln w="3810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2401583" y="5302518"/>
            <a:ext cx="540000" cy="540000"/>
          </a:xfrm>
          <a:prstGeom prst="ellipse">
            <a:avLst/>
          </a:prstGeom>
          <a:noFill/>
          <a:ln w="3810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2401583" y="2379719"/>
            <a:ext cx="540000" cy="540000"/>
          </a:xfrm>
          <a:prstGeom prst="ellipse">
            <a:avLst/>
          </a:prstGeom>
          <a:noFill/>
          <a:ln w="3810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6734306" y="4387442"/>
            <a:ext cx="899997" cy="899997"/>
          </a:xfrm>
          <a:prstGeom prst="ellipse">
            <a:avLst/>
          </a:prstGeom>
          <a:noFill/>
          <a:ln w="381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6734306" y="1492839"/>
            <a:ext cx="899997" cy="899997"/>
          </a:xfrm>
          <a:prstGeom prst="ellipse">
            <a:avLst/>
          </a:prstGeom>
          <a:noFill/>
          <a:ln w="381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x-none" smtClean="0"/>
              <a:t>2016/05/24</a:t>
            </a:r>
            <a:endParaRPr lang="en-US"/>
          </a:p>
        </p:txBody>
      </p:sp>
      <p:sp>
        <p:nvSpPr>
          <p:cNvPr id="5" name="Footer Placeholder 4"/>
          <p:cNvSpPr>
            <a:spLocks noGrp="1"/>
          </p:cNvSpPr>
          <p:nvPr>
            <p:ph type="ftr" sz="quarter" idx="11"/>
          </p:nvPr>
        </p:nvSpPr>
        <p:spPr/>
        <p:txBody>
          <a:bodyPr/>
          <a:lstStyle/>
          <a:p>
            <a:r>
              <a:rPr lang="en-US" smtClean="0"/>
              <a:t>Verticals: atmosphere and loading</a:t>
            </a:r>
            <a:endParaRPr lang="en-US"/>
          </a:p>
        </p:txBody>
      </p:sp>
      <p:sp>
        <p:nvSpPr>
          <p:cNvPr id="6" name="Slide Number Placeholder 5"/>
          <p:cNvSpPr>
            <a:spLocks noGrp="1"/>
          </p:cNvSpPr>
          <p:nvPr>
            <p:ph type="sldNum" sz="quarter" idx="12"/>
          </p:nvPr>
        </p:nvSpPr>
        <p:spPr/>
        <p:txBody>
          <a:bodyPr/>
          <a:lstStyle/>
          <a:p>
            <a:fld id="{13727882-E4F4-1747-9FEA-3D9D1287DFE9}" type="slidenum">
              <a:rPr lang="en-US" smtClean="0"/>
              <a:t>28</a:t>
            </a:fld>
            <a:endParaRPr lang="en-US"/>
          </a:p>
        </p:txBody>
      </p:sp>
    </p:spTree>
    <p:extLst>
      <p:ext uri="{BB962C8B-B14F-4D97-AF65-F5344CB8AC3E}">
        <p14:creationId xmlns:p14="http://schemas.microsoft.com/office/powerpoint/2010/main" val="6646142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P spid="11" grpId="0" animBg="1"/>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762000" y="3962400"/>
            <a:ext cx="48768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i="1" dirty="0">
                <a:solidFill>
                  <a:srgbClr val="000000"/>
                </a:solidFill>
                <a:latin typeface="+mn-lt"/>
              </a:rPr>
              <a:t>Left</a:t>
            </a:r>
            <a:r>
              <a:rPr lang="en-US" sz="1600" dirty="0">
                <a:solidFill>
                  <a:srgbClr val="000000"/>
                </a:solidFill>
                <a:latin typeface="+mn-lt"/>
              </a:rPr>
              <a:t>: Phase residuals versus elevation for Westford pillar, without (top) and with (bottom) microwave absorber.</a:t>
            </a:r>
          </a:p>
          <a:p>
            <a:pPr eaLnBrk="1" hangingPunct="1"/>
            <a:endParaRPr lang="en-US" sz="1600" dirty="0">
              <a:solidFill>
                <a:srgbClr val="000000"/>
              </a:solidFill>
              <a:latin typeface="+mn-lt"/>
            </a:endParaRPr>
          </a:p>
          <a:p>
            <a:pPr eaLnBrk="1" hangingPunct="1"/>
            <a:r>
              <a:rPr lang="en-US" sz="1600" i="1" dirty="0">
                <a:solidFill>
                  <a:srgbClr val="000000"/>
                </a:solidFill>
                <a:latin typeface="+mn-lt"/>
              </a:rPr>
              <a:t>Right</a:t>
            </a:r>
            <a:r>
              <a:rPr lang="en-US" sz="1600" dirty="0">
                <a:solidFill>
                  <a:srgbClr val="000000"/>
                </a:solidFill>
                <a:latin typeface="+mn-lt"/>
              </a:rPr>
              <a:t>: Change in height estimate as a function of minimum elevation angle of observations; solid line is with the unmodified pillar, dashed with microwave absorber </a:t>
            </a:r>
            <a:r>
              <a:rPr lang="en-US" sz="1600" dirty="0" smtClean="0">
                <a:solidFill>
                  <a:srgbClr val="000000"/>
                </a:solidFill>
                <a:latin typeface="+mn-lt"/>
              </a:rPr>
              <a:t>added.</a:t>
            </a:r>
            <a:endParaRPr lang="en-US" sz="1600" dirty="0">
              <a:solidFill>
                <a:srgbClr val="000000"/>
              </a:solidFill>
              <a:latin typeface="+mn-lt"/>
            </a:endParaRPr>
          </a:p>
        </p:txBody>
      </p:sp>
      <p:pic>
        <p:nvPicPr>
          <p:cNvPr id="399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1694" y="381000"/>
            <a:ext cx="4606219" cy="2474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4201" y="2962929"/>
            <a:ext cx="2318705" cy="34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381000"/>
            <a:ext cx="3624494" cy="34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Text Box 6"/>
          <p:cNvSpPr txBox="1">
            <a:spLocks noChangeArrowheads="1"/>
          </p:cNvSpPr>
          <p:nvPr/>
        </p:nvSpPr>
        <p:spPr bwMode="auto">
          <a:xfrm>
            <a:off x="746125" y="6137275"/>
            <a:ext cx="24143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dirty="0">
                <a:solidFill>
                  <a:srgbClr val="000000"/>
                </a:solidFill>
                <a:latin typeface="+mn-lt"/>
              </a:rPr>
              <a:t>[From </a:t>
            </a:r>
            <a:r>
              <a:rPr lang="en-US" sz="1600" i="1" dirty="0" err="1">
                <a:solidFill>
                  <a:srgbClr val="000000"/>
                </a:solidFill>
                <a:latin typeface="+mn-lt"/>
              </a:rPr>
              <a:t>Elosequi</a:t>
            </a:r>
            <a:r>
              <a:rPr lang="en-US" sz="1600" i="1" dirty="0">
                <a:solidFill>
                  <a:srgbClr val="000000"/>
                </a:solidFill>
                <a:latin typeface="+mn-lt"/>
              </a:rPr>
              <a:t> et al</a:t>
            </a:r>
            <a:r>
              <a:rPr lang="en-US" sz="1600" dirty="0">
                <a:solidFill>
                  <a:srgbClr val="000000"/>
                </a:solidFill>
                <a:latin typeface="+mn-lt"/>
              </a:rPr>
              <a:t>.,1995]</a:t>
            </a:r>
            <a:r>
              <a:rPr lang="en-US" dirty="0">
                <a:solidFill>
                  <a:srgbClr val="000000"/>
                </a:solidFill>
                <a:latin typeface="+mn-lt"/>
              </a:rPr>
              <a:t> </a:t>
            </a:r>
          </a:p>
        </p:txBody>
      </p:sp>
      <p:sp>
        <p:nvSpPr>
          <p:cNvPr id="2" name="Date Placeholder 1"/>
          <p:cNvSpPr>
            <a:spLocks noGrp="1"/>
          </p:cNvSpPr>
          <p:nvPr>
            <p:ph type="dt" sz="half" idx="10"/>
          </p:nvPr>
        </p:nvSpPr>
        <p:spPr/>
        <p:txBody>
          <a:bodyPr/>
          <a:lstStyle/>
          <a:p>
            <a:r>
              <a:rPr lang="x-none" smtClean="0"/>
              <a:t>2016/05/24</a:t>
            </a:r>
            <a:endParaRPr lang="en-US"/>
          </a:p>
        </p:txBody>
      </p:sp>
      <p:sp>
        <p:nvSpPr>
          <p:cNvPr id="3" name="Footer Placeholder 2"/>
          <p:cNvSpPr>
            <a:spLocks noGrp="1"/>
          </p:cNvSpPr>
          <p:nvPr>
            <p:ph type="ftr" sz="quarter" idx="11"/>
          </p:nvPr>
        </p:nvSpPr>
        <p:spPr/>
        <p:txBody>
          <a:bodyPr/>
          <a:lstStyle/>
          <a:p>
            <a:r>
              <a:rPr lang="en-US" smtClean="0"/>
              <a:t>Verticals: atmosphere and loading</a:t>
            </a:r>
            <a:endParaRPr lang="en-US"/>
          </a:p>
        </p:txBody>
      </p:sp>
      <p:sp>
        <p:nvSpPr>
          <p:cNvPr id="4" name="Slide Number Placeholder 3"/>
          <p:cNvSpPr>
            <a:spLocks noGrp="1"/>
          </p:cNvSpPr>
          <p:nvPr>
            <p:ph type="sldNum" sz="quarter" idx="12"/>
          </p:nvPr>
        </p:nvSpPr>
        <p:spPr/>
        <p:txBody>
          <a:bodyPr/>
          <a:lstStyle/>
          <a:p>
            <a:fld id="{13727882-E4F4-1747-9FEA-3D9D1287DFE9}" type="slidenum">
              <a:rPr lang="en-US" smtClean="0"/>
              <a:t>29</a:t>
            </a:fld>
            <a:endParaRPr lang="en-US"/>
          </a:p>
        </p:txBody>
      </p:sp>
    </p:spTree>
    <p:extLst>
      <p:ext uri="{BB962C8B-B14F-4D97-AF65-F5344CB8AC3E}">
        <p14:creationId xmlns:p14="http://schemas.microsoft.com/office/powerpoint/2010/main" val="19604494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z="2400" dirty="0">
                <a:ea typeface="ＭＳ Ｐゴシック" charset="0"/>
                <a:cs typeface="ＭＳ Ｐゴシック" charset="0"/>
              </a:rPr>
              <a:t>Challenges and Opportunities in GPS Vertical Measurements </a:t>
            </a:r>
          </a:p>
        </p:txBody>
      </p:sp>
      <p:sp>
        <p:nvSpPr>
          <p:cNvPr id="27651" name="Rectangle 3"/>
          <p:cNvSpPr>
            <a:spLocks noGrp="1" noChangeArrowheads="1"/>
          </p:cNvSpPr>
          <p:nvPr>
            <p:ph idx="1"/>
          </p:nvPr>
        </p:nvSpPr>
        <p:spPr/>
        <p:txBody>
          <a:bodyPr/>
          <a:lstStyle/>
          <a:p>
            <a:pPr marL="342900" lvl="1" indent="-342900" eaLnBrk="1" hangingPunct="1">
              <a:lnSpc>
                <a:spcPct val="90000"/>
              </a:lnSpc>
              <a:spcBef>
                <a:spcPts val="1038"/>
              </a:spcBef>
              <a:buFontTx/>
              <a:buChar char="•"/>
            </a:pPr>
            <a:r>
              <a:rPr lang="ja-JP" altLang="en-US" sz="1800" dirty="0">
                <a:ea typeface="ＭＳ Ｐゴシック" charset="0"/>
              </a:rPr>
              <a:t>“</a:t>
            </a:r>
            <a:r>
              <a:rPr lang="en-US" sz="1800" dirty="0">
                <a:ea typeface="ＭＳ Ｐゴシック" charset="0"/>
              </a:rPr>
              <a:t>One-sided</a:t>
            </a:r>
            <a:r>
              <a:rPr lang="ja-JP" altLang="en-US" sz="1800" dirty="0">
                <a:ea typeface="ＭＳ Ｐゴシック" charset="0"/>
              </a:rPr>
              <a:t>”</a:t>
            </a:r>
            <a:r>
              <a:rPr lang="en-US" sz="1800" dirty="0">
                <a:ea typeface="ＭＳ Ｐゴシック" charset="0"/>
              </a:rPr>
              <a:t> geometry increases vertical uncertainties relative to horizontal and makes the vertical more sensitive to session length</a:t>
            </a:r>
          </a:p>
          <a:p>
            <a:pPr eaLnBrk="1" hangingPunct="1">
              <a:lnSpc>
                <a:spcPct val="90000"/>
              </a:lnSpc>
              <a:spcBef>
                <a:spcPts val="1038"/>
              </a:spcBef>
            </a:pPr>
            <a:r>
              <a:rPr lang="en-US" sz="1800" dirty="0">
                <a:ea typeface="ＭＳ Ｐゴシック" charset="0"/>
                <a:cs typeface="ＭＳ Ｐゴシック" charset="0"/>
              </a:rPr>
              <a:t>For geophysical measurements the atmospheric delay and signal scattering are unwanted sources of noise</a:t>
            </a:r>
          </a:p>
          <a:p>
            <a:pPr eaLnBrk="1" hangingPunct="1">
              <a:lnSpc>
                <a:spcPct val="90000"/>
              </a:lnSpc>
              <a:spcBef>
                <a:spcPts val="1038"/>
              </a:spcBef>
            </a:pPr>
            <a:r>
              <a:rPr lang="en-US" sz="1800" dirty="0">
                <a:ea typeface="ＭＳ Ｐゴシック" charset="0"/>
                <a:cs typeface="ＭＳ Ｐゴシック" charset="0"/>
              </a:rPr>
              <a:t>For meteorological applications, the atmospheric delay due to water vapor is an important signal; the hydrostatic delay and signal scattering are sources of noise</a:t>
            </a:r>
          </a:p>
          <a:p>
            <a:pPr eaLnBrk="1" hangingPunct="1">
              <a:lnSpc>
                <a:spcPct val="90000"/>
              </a:lnSpc>
              <a:spcBef>
                <a:spcPts val="1038"/>
              </a:spcBef>
            </a:pPr>
            <a:r>
              <a:rPr lang="en-US" sz="1800" dirty="0">
                <a:ea typeface="ＭＳ Ｐゴシック" charset="0"/>
                <a:cs typeface="ＭＳ Ｐゴシック" charset="0"/>
              </a:rPr>
              <a:t>Loading of the crust by the oceans, atmosphere, and water can be either signal or noise</a:t>
            </a:r>
          </a:p>
          <a:p>
            <a:pPr eaLnBrk="1" hangingPunct="1">
              <a:lnSpc>
                <a:spcPct val="90000"/>
              </a:lnSpc>
              <a:spcBef>
                <a:spcPts val="1038"/>
              </a:spcBef>
            </a:pPr>
            <a:r>
              <a:rPr lang="en-US" sz="1800" dirty="0">
                <a:ea typeface="ＭＳ Ｐゴシック" charset="0"/>
                <a:cs typeface="ＭＳ Ｐゴシック" charset="0"/>
              </a:rPr>
              <a:t>Local hydrological uplift or subsidence can be either signal or noise</a:t>
            </a:r>
          </a:p>
          <a:p>
            <a:pPr eaLnBrk="1" hangingPunct="1">
              <a:lnSpc>
                <a:spcPct val="90000"/>
              </a:lnSpc>
              <a:spcBef>
                <a:spcPts val="1038"/>
              </a:spcBef>
            </a:pPr>
            <a:r>
              <a:rPr lang="en-US" sz="1800" dirty="0">
                <a:ea typeface="ＭＳ Ｐゴシック" charset="0"/>
                <a:cs typeface="ＭＳ Ｐゴシック" charset="0"/>
              </a:rPr>
              <a:t>Changes in instrumentation are to be avoided</a:t>
            </a:r>
          </a:p>
          <a:p>
            <a:pPr marL="342900" lvl="1" indent="-342900" eaLnBrk="1" hangingPunct="1">
              <a:lnSpc>
                <a:spcPct val="90000"/>
              </a:lnSpc>
              <a:buFontTx/>
              <a:buNone/>
            </a:pPr>
            <a:endParaRPr lang="en-US" sz="1800" dirty="0">
              <a:ea typeface="ＭＳ Ｐゴシック" charset="0"/>
            </a:endParaRPr>
          </a:p>
          <a:p>
            <a:pPr marL="342900" lvl="1" indent="-342900" eaLnBrk="1" hangingPunct="1">
              <a:lnSpc>
                <a:spcPct val="90000"/>
              </a:lnSpc>
              <a:buFontTx/>
              <a:buNone/>
            </a:pPr>
            <a:endParaRPr lang="en-US" sz="1800" dirty="0">
              <a:ea typeface="ＭＳ Ｐゴシック" charset="0"/>
            </a:endParaRPr>
          </a:p>
          <a:p>
            <a:pPr marL="342900" lvl="1" indent="-342900" eaLnBrk="1" hangingPunct="1">
              <a:lnSpc>
                <a:spcPct val="90000"/>
              </a:lnSpc>
            </a:pPr>
            <a:endParaRPr lang="en-US" sz="1800" dirty="0">
              <a:ea typeface="ＭＳ Ｐゴシック" charset="0"/>
            </a:endParaRPr>
          </a:p>
          <a:p>
            <a:pPr marL="342900" lvl="1" indent="-342900" eaLnBrk="1" hangingPunct="1">
              <a:lnSpc>
                <a:spcPct val="90000"/>
              </a:lnSpc>
            </a:pPr>
            <a:endParaRPr lang="en-US" sz="2000" dirty="0">
              <a:ea typeface="ＭＳ Ｐゴシック" charset="0"/>
            </a:endParaRPr>
          </a:p>
        </p:txBody>
      </p:sp>
      <p:sp>
        <p:nvSpPr>
          <p:cNvPr id="2" name="Date Placeholder 1"/>
          <p:cNvSpPr>
            <a:spLocks noGrp="1"/>
          </p:cNvSpPr>
          <p:nvPr>
            <p:ph type="dt" sz="half" idx="10"/>
          </p:nvPr>
        </p:nvSpPr>
        <p:spPr/>
        <p:txBody>
          <a:bodyPr/>
          <a:lstStyle/>
          <a:p>
            <a:r>
              <a:rPr lang="x-none" smtClean="0"/>
              <a:t>2016/05/24</a:t>
            </a:r>
            <a:endParaRPr lang="en-US"/>
          </a:p>
        </p:txBody>
      </p:sp>
      <p:sp>
        <p:nvSpPr>
          <p:cNvPr id="3" name="Footer Placeholder 2"/>
          <p:cNvSpPr>
            <a:spLocks noGrp="1"/>
          </p:cNvSpPr>
          <p:nvPr>
            <p:ph type="ftr" sz="quarter" idx="11"/>
          </p:nvPr>
        </p:nvSpPr>
        <p:spPr/>
        <p:txBody>
          <a:bodyPr/>
          <a:lstStyle/>
          <a:p>
            <a:r>
              <a:rPr lang="en-US" smtClean="0"/>
              <a:t>Verticals: atmosphere and loading</a:t>
            </a:r>
            <a:endParaRPr lang="en-US"/>
          </a:p>
        </p:txBody>
      </p:sp>
      <p:sp>
        <p:nvSpPr>
          <p:cNvPr id="4" name="Slide Number Placeholder 3"/>
          <p:cNvSpPr>
            <a:spLocks noGrp="1"/>
          </p:cNvSpPr>
          <p:nvPr>
            <p:ph type="sldNum" sz="quarter" idx="12"/>
          </p:nvPr>
        </p:nvSpPr>
        <p:spPr/>
        <p:txBody>
          <a:bodyPr/>
          <a:lstStyle/>
          <a:p>
            <a:fld id="{13727882-E4F4-1747-9FEA-3D9D1287DFE9}" type="slidenum">
              <a:rPr lang="en-US" smtClean="0"/>
              <a:t>3</a:t>
            </a:fld>
            <a:endParaRPr lang="en-US"/>
          </a:p>
        </p:txBody>
      </p:sp>
    </p:spTree>
    <p:extLst>
      <p:ext uri="{BB962C8B-B14F-4D97-AF65-F5344CB8AC3E}">
        <p14:creationId xmlns:p14="http://schemas.microsoft.com/office/powerpoint/2010/main" val="67127602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MBB"/>
          <p:cNvPicPr>
            <a:picLocks noChangeAspect="1" noChangeArrowheads="1"/>
          </p:cNvPicPr>
          <p:nvPr/>
        </p:nvPicPr>
        <p:blipFill>
          <a:blip r:embed="rId3">
            <a:extLst>
              <a:ext uri="{28A0092B-C50C-407E-A947-70E740481C1C}">
                <a14:useLocalDpi xmlns:a14="http://schemas.microsoft.com/office/drawing/2010/main" val="0"/>
              </a:ext>
            </a:extLst>
          </a:blip>
          <a:srcRect t="58827"/>
          <a:stretch>
            <a:fillRect/>
          </a:stretch>
        </p:blipFill>
        <p:spPr bwMode="auto">
          <a:xfrm>
            <a:off x="838200" y="3505200"/>
            <a:ext cx="5048250" cy="284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3" descr="P020"/>
          <p:cNvPicPr>
            <a:picLocks noChangeAspect="1" noChangeArrowheads="1"/>
          </p:cNvPicPr>
          <p:nvPr/>
        </p:nvPicPr>
        <p:blipFill>
          <a:blip r:embed="rId4">
            <a:extLst>
              <a:ext uri="{28A0092B-C50C-407E-A947-70E740481C1C}">
                <a14:useLocalDpi xmlns:a14="http://schemas.microsoft.com/office/drawing/2010/main" val="0"/>
              </a:ext>
            </a:extLst>
          </a:blip>
          <a:srcRect t="58827"/>
          <a:stretch>
            <a:fillRect/>
          </a:stretch>
        </p:blipFill>
        <p:spPr bwMode="auto">
          <a:xfrm>
            <a:off x="838200" y="381000"/>
            <a:ext cx="5048250" cy="284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4" descr="P0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533400"/>
            <a:ext cx="216852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Text Box 5"/>
          <p:cNvSpPr txBox="1">
            <a:spLocks noChangeArrowheads="1"/>
          </p:cNvSpPr>
          <p:nvPr/>
        </p:nvSpPr>
        <p:spPr bwMode="auto">
          <a:xfrm>
            <a:off x="6172200" y="4114800"/>
            <a:ext cx="2667000"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i="1" dirty="0">
                <a:latin typeface="+mn-lt"/>
              </a:rPr>
              <a:t>Top</a:t>
            </a:r>
            <a:r>
              <a:rPr lang="en-US" sz="1600" dirty="0">
                <a:latin typeface="+mn-lt"/>
              </a:rPr>
              <a:t>: PBO station near Lind, Washington.</a:t>
            </a:r>
          </a:p>
          <a:p>
            <a:pPr eaLnBrk="1" hangingPunct="1"/>
            <a:endParaRPr lang="en-US" sz="1600" dirty="0">
              <a:latin typeface="+mn-lt"/>
            </a:endParaRPr>
          </a:p>
          <a:p>
            <a:pPr eaLnBrk="1" hangingPunct="1"/>
            <a:r>
              <a:rPr lang="en-US" sz="1600" i="1" dirty="0">
                <a:latin typeface="+mn-lt"/>
              </a:rPr>
              <a:t>Bottom:</a:t>
            </a:r>
            <a:r>
              <a:rPr lang="en-US" sz="1600" dirty="0">
                <a:latin typeface="+mn-lt"/>
              </a:rPr>
              <a:t> BARD station CMBB at Columbia College, California</a:t>
            </a:r>
          </a:p>
        </p:txBody>
      </p:sp>
      <p:sp>
        <p:nvSpPr>
          <p:cNvPr id="2" name="Date Placeholder 1"/>
          <p:cNvSpPr>
            <a:spLocks noGrp="1"/>
          </p:cNvSpPr>
          <p:nvPr>
            <p:ph type="dt" sz="half" idx="10"/>
          </p:nvPr>
        </p:nvSpPr>
        <p:spPr/>
        <p:txBody>
          <a:bodyPr/>
          <a:lstStyle/>
          <a:p>
            <a:r>
              <a:rPr lang="x-none" smtClean="0"/>
              <a:t>2016/05/24</a:t>
            </a:r>
            <a:endParaRPr lang="en-US"/>
          </a:p>
        </p:txBody>
      </p:sp>
      <p:sp>
        <p:nvSpPr>
          <p:cNvPr id="3" name="Footer Placeholder 2"/>
          <p:cNvSpPr>
            <a:spLocks noGrp="1"/>
          </p:cNvSpPr>
          <p:nvPr>
            <p:ph type="ftr" sz="quarter" idx="11"/>
          </p:nvPr>
        </p:nvSpPr>
        <p:spPr/>
        <p:txBody>
          <a:bodyPr/>
          <a:lstStyle/>
          <a:p>
            <a:r>
              <a:rPr lang="en-US" smtClean="0"/>
              <a:t>Verticals: atmosphere and loading</a:t>
            </a:r>
            <a:endParaRPr lang="en-US"/>
          </a:p>
        </p:txBody>
      </p:sp>
      <p:sp>
        <p:nvSpPr>
          <p:cNvPr id="4" name="Slide Number Placeholder 3"/>
          <p:cNvSpPr>
            <a:spLocks noGrp="1"/>
          </p:cNvSpPr>
          <p:nvPr>
            <p:ph type="sldNum" sz="quarter" idx="12"/>
          </p:nvPr>
        </p:nvSpPr>
        <p:spPr/>
        <p:txBody>
          <a:bodyPr/>
          <a:lstStyle/>
          <a:p>
            <a:fld id="{13727882-E4F4-1747-9FEA-3D9D1287DFE9}" type="slidenum">
              <a:rPr lang="en-US" smtClean="0"/>
              <a:t>30</a:t>
            </a:fld>
            <a:endParaRPr lang="en-US"/>
          </a:p>
        </p:txBody>
      </p:sp>
    </p:spTree>
    <p:extLst>
      <p:ext uri="{BB962C8B-B14F-4D97-AF65-F5344CB8AC3E}">
        <p14:creationId xmlns:p14="http://schemas.microsoft.com/office/powerpoint/2010/main" val="1264954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81000"/>
            <a:ext cx="3095625"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228600"/>
            <a:ext cx="3209925"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Text Box 4"/>
          <p:cNvSpPr txBox="1">
            <a:spLocks noChangeArrowheads="1"/>
          </p:cNvSpPr>
          <p:nvPr/>
        </p:nvSpPr>
        <p:spPr bwMode="auto">
          <a:xfrm>
            <a:off x="609600" y="3048000"/>
            <a:ext cx="28352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dirty="0">
                <a:latin typeface="+mn-lt"/>
              </a:rPr>
              <a:t>Simple geometry for incidence of a direct and reflected signal</a:t>
            </a:r>
            <a:r>
              <a:rPr lang="en-US" dirty="0">
                <a:latin typeface="+mn-lt"/>
              </a:rPr>
              <a:t> </a:t>
            </a:r>
          </a:p>
        </p:txBody>
      </p:sp>
      <p:sp>
        <p:nvSpPr>
          <p:cNvPr id="41989" name="Text Box 5"/>
          <p:cNvSpPr txBox="1">
            <a:spLocks noChangeArrowheads="1"/>
          </p:cNvSpPr>
          <p:nvPr/>
        </p:nvSpPr>
        <p:spPr bwMode="auto">
          <a:xfrm>
            <a:off x="898525" y="4994275"/>
            <a:ext cx="69500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latin typeface="+mn-lt"/>
              </a:rPr>
              <a:t>Multipath contributions to observed phase for three different antenna heights  [From </a:t>
            </a:r>
            <a:r>
              <a:rPr lang="en-US" sz="1800" i="1">
                <a:latin typeface="+mn-lt"/>
              </a:rPr>
              <a:t>Elosegui et al</a:t>
            </a:r>
            <a:r>
              <a:rPr lang="en-US" sz="1800">
                <a:latin typeface="+mn-lt"/>
              </a:rPr>
              <a:t>, 1995]</a:t>
            </a:r>
          </a:p>
        </p:txBody>
      </p:sp>
      <p:sp>
        <p:nvSpPr>
          <p:cNvPr id="41990" name="Text Box 6"/>
          <p:cNvSpPr txBox="1">
            <a:spLocks noChangeArrowheads="1"/>
          </p:cNvSpPr>
          <p:nvPr/>
        </p:nvSpPr>
        <p:spPr bwMode="auto">
          <a:xfrm>
            <a:off x="6934200" y="914400"/>
            <a:ext cx="75874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a:latin typeface="+mn-lt"/>
              </a:rPr>
              <a:t>0.15 m</a:t>
            </a:r>
            <a:endParaRPr lang="en-US">
              <a:latin typeface="+mn-lt"/>
            </a:endParaRPr>
          </a:p>
        </p:txBody>
      </p:sp>
      <p:sp>
        <p:nvSpPr>
          <p:cNvPr id="41991" name="Text Box 7"/>
          <p:cNvSpPr txBox="1">
            <a:spLocks noChangeArrowheads="1"/>
          </p:cNvSpPr>
          <p:nvPr/>
        </p:nvSpPr>
        <p:spPr bwMode="auto">
          <a:xfrm>
            <a:off x="6934200" y="228600"/>
            <a:ext cx="113885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a:latin typeface="+mn-lt"/>
              </a:rPr>
              <a:t>Antenna Ht</a:t>
            </a:r>
            <a:endParaRPr lang="en-US">
              <a:latin typeface="+mn-lt"/>
            </a:endParaRPr>
          </a:p>
        </p:txBody>
      </p:sp>
      <p:sp>
        <p:nvSpPr>
          <p:cNvPr id="41992" name="Text Box 8"/>
          <p:cNvSpPr txBox="1">
            <a:spLocks noChangeArrowheads="1"/>
          </p:cNvSpPr>
          <p:nvPr/>
        </p:nvSpPr>
        <p:spPr bwMode="auto">
          <a:xfrm>
            <a:off x="7010400" y="2362200"/>
            <a:ext cx="65474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a:latin typeface="+mn-lt"/>
              </a:rPr>
              <a:t>0.6 m</a:t>
            </a:r>
          </a:p>
        </p:txBody>
      </p:sp>
      <p:sp>
        <p:nvSpPr>
          <p:cNvPr id="41993" name="Text Box 9"/>
          <p:cNvSpPr txBox="1">
            <a:spLocks noChangeArrowheads="1"/>
          </p:cNvSpPr>
          <p:nvPr/>
        </p:nvSpPr>
        <p:spPr bwMode="auto">
          <a:xfrm>
            <a:off x="7086600" y="3581400"/>
            <a:ext cx="4953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a:latin typeface="+mn-lt"/>
              </a:rPr>
              <a:t>1 m</a:t>
            </a:r>
            <a:endParaRPr lang="en-US">
              <a:latin typeface="+mn-lt"/>
            </a:endParaRPr>
          </a:p>
        </p:txBody>
      </p:sp>
      <p:sp>
        <p:nvSpPr>
          <p:cNvPr id="2" name="Date Placeholder 1"/>
          <p:cNvSpPr>
            <a:spLocks noGrp="1"/>
          </p:cNvSpPr>
          <p:nvPr>
            <p:ph type="dt" sz="half" idx="10"/>
          </p:nvPr>
        </p:nvSpPr>
        <p:spPr/>
        <p:txBody>
          <a:bodyPr/>
          <a:lstStyle/>
          <a:p>
            <a:r>
              <a:rPr lang="x-none" smtClean="0"/>
              <a:t>2016/05/24</a:t>
            </a:r>
            <a:endParaRPr lang="en-US"/>
          </a:p>
        </p:txBody>
      </p:sp>
      <p:sp>
        <p:nvSpPr>
          <p:cNvPr id="3" name="Footer Placeholder 2"/>
          <p:cNvSpPr>
            <a:spLocks noGrp="1"/>
          </p:cNvSpPr>
          <p:nvPr>
            <p:ph type="ftr" sz="quarter" idx="11"/>
          </p:nvPr>
        </p:nvSpPr>
        <p:spPr/>
        <p:txBody>
          <a:bodyPr/>
          <a:lstStyle/>
          <a:p>
            <a:r>
              <a:rPr lang="en-US" smtClean="0"/>
              <a:t>Verticals: atmosphere and loading</a:t>
            </a:r>
            <a:endParaRPr lang="en-US"/>
          </a:p>
        </p:txBody>
      </p:sp>
      <p:sp>
        <p:nvSpPr>
          <p:cNvPr id="4" name="Slide Number Placeholder 3"/>
          <p:cNvSpPr>
            <a:spLocks noGrp="1"/>
          </p:cNvSpPr>
          <p:nvPr>
            <p:ph type="sldNum" sz="quarter" idx="12"/>
          </p:nvPr>
        </p:nvSpPr>
        <p:spPr/>
        <p:txBody>
          <a:bodyPr/>
          <a:lstStyle/>
          <a:p>
            <a:fld id="{13727882-E4F4-1747-9FEA-3D9D1287DFE9}" type="slidenum">
              <a:rPr lang="en-US" smtClean="0"/>
              <a:t>31</a:t>
            </a:fld>
            <a:endParaRPr lang="en-US"/>
          </a:p>
        </p:txBody>
      </p:sp>
    </p:spTree>
    <p:extLst>
      <p:ext uri="{BB962C8B-B14F-4D97-AF65-F5344CB8AC3E}">
        <p14:creationId xmlns:p14="http://schemas.microsoft.com/office/powerpoint/2010/main" val="2754481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GPS for surface hydrology</a:t>
            </a:r>
            <a:endParaRPr lang="en-US" dirty="0"/>
          </a:p>
        </p:txBody>
      </p:sp>
      <p:sp>
        <p:nvSpPr>
          <p:cNvPr id="3" name="Content Placeholder 2"/>
          <p:cNvSpPr>
            <a:spLocks noGrp="1"/>
          </p:cNvSpPr>
          <p:nvPr>
            <p:ph idx="1"/>
          </p:nvPr>
        </p:nvSpPr>
        <p:spPr/>
        <p:txBody>
          <a:bodyPr/>
          <a:lstStyle/>
          <a:p>
            <a:r>
              <a:rPr lang="en-US" dirty="0" smtClean="0"/>
              <a:t>Possible to use direct surface multipath signal to infer local vegetation growth and decay, soil moisture and snow depth.</a:t>
            </a:r>
          </a:p>
          <a:p>
            <a:r>
              <a:rPr lang="en-US" dirty="0">
                <a:hlinkClick r:id="rId2"/>
              </a:rPr>
              <a:t>http://xenon.colorado.edu/portal/</a:t>
            </a:r>
            <a:endParaRPr lang="en-US" dirty="0"/>
          </a:p>
          <a:p>
            <a:endParaRPr lang="en-US" dirty="0"/>
          </a:p>
          <a:p>
            <a:endParaRPr lang="en-US" dirty="0"/>
          </a:p>
        </p:txBody>
      </p:sp>
      <p:sp>
        <p:nvSpPr>
          <p:cNvPr id="4" name="Date Placeholder 3"/>
          <p:cNvSpPr>
            <a:spLocks noGrp="1"/>
          </p:cNvSpPr>
          <p:nvPr>
            <p:ph type="dt" sz="half" idx="10"/>
          </p:nvPr>
        </p:nvSpPr>
        <p:spPr/>
        <p:txBody>
          <a:bodyPr/>
          <a:lstStyle/>
          <a:p>
            <a:r>
              <a:rPr lang="x-none" smtClean="0"/>
              <a:t>2016/05/24</a:t>
            </a:r>
            <a:endParaRPr lang="en-US"/>
          </a:p>
        </p:txBody>
      </p:sp>
      <p:sp>
        <p:nvSpPr>
          <p:cNvPr id="5" name="Footer Placeholder 4"/>
          <p:cNvSpPr>
            <a:spLocks noGrp="1"/>
          </p:cNvSpPr>
          <p:nvPr>
            <p:ph type="ftr" sz="quarter" idx="11"/>
          </p:nvPr>
        </p:nvSpPr>
        <p:spPr/>
        <p:txBody>
          <a:bodyPr/>
          <a:lstStyle/>
          <a:p>
            <a:r>
              <a:rPr lang="en-US" smtClean="0"/>
              <a:t>Verticals: atmosphere and loading</a:t>
            </a:r>
            <a:endParaRPr lang="en-US"/>
          </a:p>
        </p:txBody>
      </p:sp>
      <p:sp>
        <p:nvSpPr>
          <p:cNvPr id="6" name="Slide Number Placeholder 5"/>
          <p:cNvSpPr>
            <a:spLocks noGrp="1"/>
          </p:cNvSpPr>
          <p:nvPr>
            <p:ph type="sldNum" sz="quarter" idx="12"/>
          </p:nvPr>
        </p:nvSpPr>
        <p:spPr/>
        <p:txBody>
          <a:bodyPr/>
          <a:lstStyle/>
          <a:p>
            <a:fld id="{13727882-E4F4-1747-9FEA-3D9D1287DFE9}" type="slidenum">
              <a:rPr lang="en-US" smtClean="0"/>
              <a:t>32</a:t>
            </a:fld>
            <a:endParaRPr lang="en-US"/>
          </a:p>
        </p:txBody>
      </p:sp>
    </p:spTree>
    <p:extLst>
      <p:ext uri="{BB962C8B-B14F-4D97-AF65-F5344CB8AC3E}">
        <p14:creationId xmlns:p14="http://schemas.microsoft.com/office/powerpoint/2010/main" val="180706874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3">
            <a:extLst>
              <a:ext uri="{28A0092B-C50C-407E-A947-70E740481C1C}">
                <a14:useLocalDpi xmlns:a14="http://schemas.microsoft.com/office/drawing/2010/main" val="0"/>
              </a:ext>
            </a:extLst>
          </a:blip>
          <a:srcRect b="16667"/>
          <a:stretch>
            <a:fillRect/>
          </a:stretch>
        </p:blipFill>
        <p:spPr bwMode="auto">
          <a:xfrm>
            <a:off x="381000" y="381000"/>
            <a:ext cx="3124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39" name="Picture 3"/>
          <p:cNvPicPr>
            <a:picLocks noChangeAspect="1" noChangeArrowheads="1"/>
          </p:cNvPicPr>
          <p:nvPr/>
        </p:nvPicPr>
        <p:blipFill>
          <a:blip r:embed="rId4">
            <a:extLst>
              <a:ext uri="{28A0092B-C50C-407E-A947-70E740481C1C}">
                <a14:useLocalDpi xmlns:a14="http://schemas.microsoft.com/office/drawing/2010/main" val="0"/>
              </a:ext>
            </a:extLst>
          </a:blip>
          <a:srcRect t="7143" r="46097"/>
          <a:stretch>
            <a:fillRect/>
          </a:stretch>
        </p:blipFill>
        <p:spPr bwMode="auto">
          <a:xfrm>
            <a:off x="457200" y="2514600"/>
            <a:ext cx="3157538"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0" name="Text Box 4"/>
          <p:cNvSpPr txBox="1">
            <a:spLocks noChangeArrowheads="1"/>
          </p:cNvSpPr>
          <p:nvPr/>
        </p:nvSpPr>
        <p:spPr bwMode="auto">
          <a:xfrm>
            <a:off x="4572000" y="498475"/>
            <a:ext cx="373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ndParaRPr>
          </a:p>
        </p:txBody>
      </p:sp>
      <p:sp>
        <p:nvSpPr>
          <p:cNvPr id="65541" name="Text Box 5"/>
          <p:cNvSpPr txBox="1">
            <a:spLocks noChangeArrowheads="1"/>
          </p:cNvSpPr>
          <p:nvPr/>
        </p:nvSpPr>
        <p:spPr bwMode="auto">
          <a:xfrm>
            <a:off x="6156325" y="1260475"/>
            <a:ext cx="2835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ndParaRPr>
          </a:p>
        </p:txBody>
      </p:sp>
      <p:sp>
        <p:nvSpPr>
          <p:cNvPr id="65542" name="Text Box 6"/>
          <p:cNvSpPr txBox="1">
            <a:spLocks noChangeArrowheads="1"/>
          </p:cNvSpPr>
          <p:nvPr/>
        </p:nvSpPr>
        <p:spPr bwMode="auto">
          <a:xfrm>
            <a:off x="4114800" y="914400"/>
            <a:ext cx="3444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ndParaRPr>
          </a:p>
        </p:txBody>
      </p:sp>
      <p:sp>
        <p:nvSpPr>
          <p:cNvPr id="65543" name="Text Box 7"/>
          <p:cNvSpPr txBox="1">
            <a:spLocks noChangeArrowheads="1"/>
          </p:cNvSpPr>
          <p:nvPr/>
        </p:nvSpPr>
        <p:spPr bwMode="auto">
          <a:xfrm>
            <a:off x="1660525" y="5527675"/>
            <a:ext cx="6340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ndParaRPr>
          </a:p>
        </p:txBody>
      </p:sp>
      <p:sp>
        <p:nvSpPr>
          <p:cNvPr id="65544" name="Text Box 8"/>
          <p:cNvSpPr txBox="1">
            <a:spLocks noChangeArrowheads="1"/>
          </p:cNvSpPr>
          <p:nvPr/>
        </p:nvSpPr>
        <p:spPr bwMode="auto">
          <a:xfrm>
            <a:off x="1127125" y="5299075"/>
            <a:ext cx="6721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ndParaRPr>
          </a:p>
        </p:txBody>
      </p:sp>
      <p:sp>
        <p:nvSpPr>
          <p:cNvPr id="65545" name="Text Box 9"/>
          <p:cNvSpPr txBox="1">
            <a:spLocks noChangeArrowheads="1"/>
          </p:cNvSpPr>
          <p:nvPr/>
        </p:nvSpPr>
        <p:spPr bwMode="auto">
          <a:xfrm>
            <a:off x="1127125" y="5451475"/>
            <a:ext cx="7178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ndParaRPr>
          </a:p>
        </p:txBody>
      </p:sp>
      <p:sp>
        <p:nvSpPr>
          <p:cNvPr id="65546" name="Text Box 10"/>
          <p:cNvSpPr txBox="1">
            <a:spLocks noChangeArrowheads="1"/>
          </p:cNvSpPr>
          <p:nvPr/>
        </p:nvSpPr>
        <p:spPr bwMode="auto">
          <a:xfrm>
            <a:off x="5089525" y="574675"/>
            <a:ext cx="2759075"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lnSpc>
                <a:spcPct val="130000"/>
              </a:lnSpc>
            </a:pPr>
            <a:r>
              <a:rPr lang="en-US" sz="1800">
                <a:solidFill>
                  <a:srgbClr val="000000"/>
                </a:solidFill>
              </a:rPr>
              <a:t>Spatial and temporal autocorrelation of atmospheric pressure loading</a:t>
            </a:r>
            <a:r>
              <a:rPr lang="en-US" sz="1600">
                <a:solidFill>
                  <a:srgbClr val="000000"/>
                </a:solidFill>
              </a:rPr>
              <a:t> </a:t>
            </a:r>
          </a:p>
        </p:txBody>
      </p:sp>
      <p:sp>
        <p:nvSpPr>
          <p:cNvPr id="65547" name="Text Box 11"/>
          <p:cNvSpPr txBox="1">
            <a:spLocks noChangeArrowheads="1"/>
          </p:cNvSpPr>
          <p:nvPr/>
        </p:nvSpPr>
        <p:spPr bwMode="auto">
          <a:xfrm>
            <a:off x="1066800" y="5867400"/>
            <a:ext cx="50498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a:solidFill>
                  <a:srgbClr val="000000"/>
                </a:solidFill>
              </a:rPr>
              <a:t>From Petrov and Boy, </a:t>
            </a:r>
            <a:r>
              <a:rPr lang="en-US" sz="1600" i="1">
                <a:solidFill>
                  <a:srgbClr val="000000"/>
                </a:solidFill>
              </a:rPr>
              <a:t>J. Geophys. Res.,</a:t>
            </a:r>
            <a:r>
              <a:rPr lang="en-US" sz="1600">
                <a:solidFill>
                  <a:srgbClr val="000000"/>
                </a:solidFill>
              </a:rPr>
              <a:t> </a:t>
            </a:r>
            <a:r>
              <a:rPr lang="en-US" sz="1600" i="1">
                <a:solidFill>
                  <a:srgbClr val="000000"/>
                </a:solidFill>
              </a:rPr>
              <a:t>109,</a:t>
            </a:r>
            <a:r>
              <a:rPr lang="en-US" sz="1600">
                <a:solidFill>
                  <a:srgbClr val="000000"/>
                </a:solidFill>
              </a:rPr>
              <a:t> B03405, 2004</a:t>
            </a:r>
          </a:p>
        </p:txBody>
      </p:sp>
      <p:sp>
        <p:nvSpPr>
          <p:cNvPr id="2" name="Date Placeholder 1"/>
          <p:cNvSpPr>
            <a:spLocks noGrp="1"/>
          </p:cNvSpPr>
          <p:nvPr>
            <p:ph type="dt" sz="half" idx="10"/>
          </p:nvPr>
        </p:nvSpPr>
        <p:spPr/>
        <p:txBody>
          <a:bodyPr/>
          <a:lstStyle/>
          <a:p>
            <a:r>
              <a:rPr lang="x-none" smtClean="0"/>
              <a:t>2016/05/24</a:t>
            </a:r>
            <a:endParaRPr lang="en-US"/>
          </a:p>
        </p:txBody>
      </p:sp>
      <p:sp>
        <p:nvSpPr>
          <p:cNvPr id="3" name="Footer Placeholder 2"/>
          <p:cNvSpPr>
            <a:spLocks noGrp="1"/>
          </p:cNvSpPr>
          <p:nvPr>
            <p:ph type="ftr" sz="quarter" idx="11"/>
          </p:nvPr>
        </p:nvSpPr>
        <p:spPr/>
        <p:txBody>
          <a:bodyPr/>
          <a:lstStyle/>
          <a:p>
            <a:r>
              <a:rPr lang="en-US" smtClean="0"/>
              <a:t>Verticals: atmosphere and loading</a:t>
            </a:r>
            <a:endParaRPr lang="en-US"/>
          </a:p>
        </p:txBody>
      </p:sp>
      <p:sp>
        <p:nvSpPr>
          <p:cNvPr id="4" name="Slide Number Placeholder 3"/>
          <p:cNvSpPr>
            <a:spLocks noGrp="1"/>
          </p:cNvSpPr>
          <p:nvPr>
            <p:ph type="sldNum" sz="quarter" idx="12"/>
          </p:nvPr>
        </p:nvSpPr>
        <p:spPr/>
        <p:txBody>
          <a:bodyPr/>
          <a:lstStyle/>
          <a:p>
            <a:fld id="{13727882-E4F4-1747-9FEA-3D9D1287DFE9}" type="slidenum">
              <a:rPr lang="en-US" smtClean="0"/>
              <a:t>33</a:t>
            </a:fld>
            <a:endParaRPr lang="en-US"/>
          </a:p>
        </p:txBody>
      </p:sp>
    </p:spTree>
    <p:extLst>
      <p:ext uri="{BB962C8B-B14F-4D97-AF65-F5344CB8AC3E}">
        <p14:creationId xmlns:p14="http://schemas.microsoft.com/office/powerpoint/2010/main" val="7380343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References</a:t>
            </a:r>
            <a:endParaRPr lang="en-US" dirty="0"/>
          </a:p>
        </p:txBody>
      </p:sp>
      <p:sp>
        <p:nvSpPr>
          <p:cNvPr id="7" name="Content Placeholder 6"/>
          <p:cNvSpPr>
            <a:spLocks noGrp="1"/>
          </p:cNvSpPr>
          <p:nvPr>
            <p:ph idx="1"/>
          </p:nvPr>
        </p:nvSpPr>
        <p:spPr/>
        <p:txBody>
          <a:bodyPr>
            <a:normAutofit fontScale="92500" lnSpcReduction="10000"/>
          </a:bodyPr>
          <a:lstStyle/>
          <a:p>
            <a:r>
              <a:rPr lang="en-US" sz="2000" dirty="0"/>
              <a:t>Larson, K. M., E. </a:t>
            </a:r>
            <a:r>
              <a:rPr lang="en-US" sz="2000" dirty="0" err="1"/>
              <a:t>Gutmann</a:t>
            </a:r>
            <a:r>
              <a:rPr lang="en-US" sz="2000" dirty="0"/>
              <a:t>, V. </a:t>
            </a:r>
            <a:r>
              <a:rPr lang="en-US" sz="2000" dirty="0" err="1"/>
              <a:t>Zavorotny</a:t>
            </a:r>
            <a:r>
              <a:rPr lang="en-US" sz="2000" dirty="0"/>
              <a:t>, J. Braun, M. Williams</a:t>
            </a:r>
            <a:r>
              <a:rPr lang="en-US" sz="2000" dirty="0" smtClean="0"/>
              <a:t>, and </a:t>
            </a:r>
            <a:r>
              <a:rPr lang="en-US" sz="2000" dirty="0"/>
              <a:t>F. G. </a:t>
            </a:r>
            <a:r>
              <a:rPr lang="en-US" sz="2000" dirty="0" err="1" smtClean="0"/>
              <a:t>Nievinski</a:t>
            </a:r>
            <a:r>
              <a:rPr lang="en-US" sz="2000" dirty="0" smtClean="0"/>
              <a:t> (2009), </a:t>
            </a:r>
            <a:r>
              <a:rPr lang="en-US" sz="2000" dirty="0"/>
              <a:t>Can We Measure Snow Depth with GPS Receivers?, </a:t>
            </a:r>
            <a:r>
              <a:rPr lang="en-US" sz="2000" i="1" dirty="0" err="1" smtClean="0"/>
              <a:t>Geophys</a:t>
            </a:r>
            <a:r>
              <a:rPr lang="en-US" sz="2000" i="1" dirty="0" smtClean="0"/>
              <a:t>. Res. </a:t>
            </a:r>
            <a:r>
              <a:rPr lang="en-US" sz="2000" i="1" dirty="0" err="1" smtClean="0"/>
              <a:t>Lett</a:t>
            </a:r>
            <a:r>
              <a:rPr lang="en-US" sz="2000" i="1" dirty="0" smtClean="0"/>
              <a:t>.</a:t>
            </a:r>
            <a:r>
              <a:rPr lang="en-US" sz="2000" dirty="0" smtClean="0"/>
              <a:t>, </a:t>
            </a:r>
            <a:r>
              <a:rPr lang="en-US" sz="2000" i="1" dirty="0" smtClean="0"/>
              <a:t>36</a:t>
            </a:r>
            <a:r>
              <a:rPr lang="en-US" sz="2000" dirty="0" smtClean="0"/>
              <a:t>, L17502, </a:t>
            </a:r>
            <a:r>
              <a:rPr lang="en-US" sz="2000" dirty="0">
                <a:hlinkClick r:id="rId2"/>
              </a:rPr>
              <a:t>doi:10.1029/</a:t>
            </a:r>
            <a:r>
              <a:rPr lang="en-US" sz="2000" dirty="0" smtClean="0">
                <a:hlinkClick r:id="rId2"/>
              </a:rPr>
              <a:t>2009GL039430</a:t>
            </a:r>
            <a:r>
              <a:rPr lang="en-US" sz="2000" dirty="0" smtClean="0"/>
              <a:t>.</a:t>
            </a:r>
            <a:endParaRPr lang="en-US" sz="2000" dirty="0"/>
          </a:p>
          <a:p>
            <a:r>
              <a:rPr lang="en-US" sz="2000" dirty="0"/>
              <a:t>Larson, K. M., E. E. Small, E. </a:t>
            </a:r>
            <a:r>
              <a:rPr lang="en-US" sz="2000" dirty="0" err="1"/>
              <a:t>Gutmann</a:t>
            </a:r>
            <a:r>
              <a:rPr lang="en-US" sz="2000" dirty="0"/>
              <a:t>, A. </a:t>
            </a:r>
            <a:r>
              <a:rPr lang="en-US" sz="2000" dirty="0" err="1"/>
              <a:t>Bilich</a:t>
            </a:r>
            <a:r>
              <a:rPr lang="en-US" sz="2000" dirty="0"/>
              <a:t>, P. </a:t>
            </a:r>
            <a:r>
              <a:rPr lang="en-US" sz="2000" dirty="0" err="1"/>
              <a:t>Axelrad</a:t>
            </a:r>
            <a:r>
              <a:rPr lang="en-US" sz="2000" dirty="0" smtClean="0"/>
              <a:t>, and </a:t>
            </a:r>
            <a:r>
              <a:rPr lang="en-US" sz="2000" dirty="0"/>
              <a:t>J. </a:t>
            </a:r>
            <a:r>
              <a:rPr lang="en-US" sz="2000" dirty="0" smtClean="0"/>
              <a:t>Braun (2008), </a:t>
            </a:r>
            <a:r>
              <a:rPr lang="en-US" sz="2000" dirty="0"/>
              <a:t>Using GPS multipath to measure soil moisture fluctuations: initial results, </a:t>
            </a:r>
            <a:r>
              <a:rPr lang="en-US" sz="2000" i="1" dirty="0"/>
              <a:t>GPS </a:t>
            </a:r>
            <a:r>
              <a:rPr lang="en-US" sz="2000" i="1" dirty="0" err="1" smtClean="0"/>
              <a:t>Solut</a:t>
            </a:r>
            <a:r>
              <a:rPr lang="en-US" sz="2000" i="1" dirty="0" smtClean="0"/>
              <a:t>.</a:t>
            </a:r>
            <a:r>
              <a:rPr lang="en-US" sz="2000" dirty="0" smtClean="0"/>
              <a:t>, </a:t>
            </a:r>
            <a:r>
              <a:rPr lang="en-US" sz="2000" i="1" dirty="0" smtClean="0"/>
              <a:t>12</a:t>
            </a:r>
            <a:r>
              <a:rPr lang="en-US" sz="2000" dirty="0" smtClean="0"/>
              <a:t>, </a:t>
            </a:r>
            <a:r>
              <a:rPr lang="en-US" sz="2000" dirty="0">
                <a:hlinkClick r:id="rId3"/>
              </a:rPr>
              <a:t>doi:10.1007/s10291-007-0076-</a:t>
            </a:r>
            <a:r>
              <a:rPr lang="en-US" sz="2000" dirty="0" smtClean="0">
                <a:hlinkClick r:id="rId3"/>
              </a:rPr>
              <a:t>6</a:t>
            </a:r>
            <a:r>
              <a:rPr lang="en-US" sz="2000" dirty="0" smtClean="0"/>
              <a:t>.</a:t>
            </a:r>
            <a:endParaRPr lang="en-US" sz="2000" dirty="0"/>
          </a:p>
          <a:p>
            <a:r>
              <a:rPr lang="en-US" sz="2000" dirty="0"/>
              <a:t>Larson, K. M., E. E. Small, E. </a:t>
            </a:r>
            <a:r>
              <a:rPr lang="en-US" sz="2000" dirty="0" err="1"/>
              <a:t>Gutmann</a:t>
            </a:r>
            <a:r>
              <a:rPr lang="en-US" sz="2000" dirty="0"/>
              <a:t>, A. </a:t>
            </a:r>
            <a:r>
              <a:rPr lang="en-US" sz="2000" dirty="0" err="1"/>
              <a:t>Bilich</a:t>
            </a:r>
            <a:r>
              <a:rPr lang="en-US" sz="2000" dirty="0"/>
              <a:t>, J. Braun, </a:t>
            </a:r>
            <a:r>
              <a:rPr lang="en-US" sz="2000" dirty="0" smtClean="0"/>
              <a:t>and V</a:t>
            </a:r>
            <a:r>
              <a:rPr lang="en-US" sz="2000" dirty="0"/>
              <a:t>. </a:t>
            </a:r>
            <a:r>
              <a:rPr lang="en-US" sz="2000" dirty="0" err="1" smtClean="0"/>
              <a:t>Zavorotny</a:t>
            </a:r>
            <a:r>
              <a:rPr lang="en-US" sz="2000" dirty="0" smtClean="0"/>
              <a:t> (2008), </a:t>
            </a:r>
            <a:r>
              <a:rPr lang="en-US" sz="2000" dirty="0"/>
              <a:t>Use of GPS receivers as a soil moisture network for water cycle studies, </a:t>
            </a:r>
            <a:r>
              <a:rPr lang="en-US" sz="2000" i="1" dirty="0" err="1" smtClean="0"/>
              <a:t>Geophys</a:t>
            </a:r>
            <a:r>
              <a:rPr lang="en-US" sz="2000" i="1" dirty="0" smtClean="0"/>
              <a:t>. Res. </a:t>
            </a:r>
            <a:r>
              <a:rPr lang="en-US" sz="2000" i="1" dirty="0" err="1" smtClean="0"/>
              <a:t>Lett</a:t>
            </a:r>
            <a:r>
              <a:rPr lang="en-US" sz="2000" i="1" dirty="0" smtClean="0"/>
              <a:t>.</a:t>
            </a:r>
            <a:r>
              <a:rPr lang="en-US" sz="2000" dirty="0" smtClean="0"/>
              <a:t>, </a:t>
            </a:r>
            <a:r>
              <a:rPr lang="en-US" sz="2000" i="1" dirty="0" smtClean="0"/>
              <a:t>35</a:t>
            </a:r>
            <a:r>
              <a:rPr lang="en-US" sz="2000" dirty="0" smtClean="0"/>
              <a:t>, L24405, </a:t>
            </a:r>
            <a:r>
              <a:rPr lang="en-US" sz="2000" dirty="0">
                <a:hlinkClick r:id="rId4"/>
              </a:rPr>
              <a:t>doi:10.1029/</a:t>
            </a:r>
            <a:r>
              <a:rPr lang="en-US" sz="2000" dirty="0" smtClean="0">
                <a:hlinkClick r:id="rId4"/>
              </a:rPr>
              <a:t>2008GL036013</a:t>
            </a:r>
            <a:r>
              <a:rPr lang="en-US" sz="2000" dirty="0" smtClean="0"/>
              <a:t>.</a:t>
            </a:r>
          </a:p>
          <a:p>
            <a:r>
              <a:rPr lang="en-US" sz="2000" dirty="0" err="1" smtClean="0"/>
              <a:t>Tregoning</a:t>
            </a:r>
            <a:r>
              <a:rPr lang="en-US" sz="2000" dirty="0" smtClean="0"/>
              <a:t>, P., and T. A. Herring </a:t>
            </a:r>
            <a:r>
              <a:rPr lang="en-US" sz="2000" dirty="0"/>
              <a:t>(</a:t>
            </a:r>
            <a:r>
              <a:rPr lang="en-US" sz="2000" dirty="0" smtClean="0"/>
              <a:t>2006)</a:t>
            </a:r>
            <a:r>
              <a:rPr lang="en-US" sz="2000" dirty="0"/>
              <a:t>, </a:t>
            </a:r>
            <a:r>
              <a:rPr lang="en-US" sz="2000" dirty="0" smtClean="0"/>
              <a:t>Impact of a priori zenith hydrostatic delay errors on GPS estimates of station heights and zenith total delays, </a:t>
            </a:r>
            <a:r>
              <a:rPr lang="en-US" sz="2000" i="1" dirty="0" smtClean="0"/>
              <a:t>J. </a:t>
            </a:r>
            <a:r>
              <a:rPr lang="en-US" sz="2000" i="1" dirty="0" err="1" smtClean="0"/>
              <a:t>Geophys</a:t>
            </a:r>
            <a:r>
              <a:rPr lang="en-US" sz="2000" i="1" dirty="0" smtClean="0"/>
              <a:t>. Res.</a:t>
            </a:r>
            <a:r>
              <a:rPr lang="en-US" sz="2000" dirty="0"/>
              <a:t>, </a:t>
            </a:r>
            <a:r>
              <a:rPr lang="en-US" sz="2000" i="1" dirty="0" smtClean="0"/>
              <a:t>33</a:t>
            </a:r>
            <a:r>
              <a:rPr lang="en-US" sz="2000" dirty="0" smtClean="0"/>
              <a:t>, L23303, </a:t>
            </a:r>
            <a:r>
              <a:rPr lang="en-US" sz="2000" dirty="0" smtClean="0">
                <a:hlinkClick r:id="rId5"/>
              </a:rPr>
              <a:t>doi</a:t>
            </a:r>
            <a:r>
              <a:rPr lang="en-US" sz="2000" dirty="0">
                <a:hlinkClick r:id="rId5"/>
              </a:rPr>
              <a:t>:</a:t>
            </a:r>
            <a:r>
              <a:rPr lang="en-US" sz="2000" dirty="0" smtClean="0">
                <a:hlinkClick r:id="rId5"/>
              </a:rPr>
              <a:t>10.1029/2006GL027706</a:t>
            </a:r>
            <a:r>
              <a:rPr lang="en-US" sz="2000" dirty="0" smtClean="0"/>
              <a:t>.</a:t>
            </a:r>
          </a:p>
          <a:p>
            <a:r>
              <a:rPr lang="en-US" sz="2000" dirty="0" smtClean="0"/>
              <a:t>Wolfe, D. E., and S. I. </a:t>
            </a:r>
            <a:r>
              <a:rPr lang="en-US" sz="2000" dirty="0" err="1" smtClean="0"/>
              <a:t>Gutman</a:t>
            </a:r>
            <a:r>
              <a:rPr lang="en-US" sz="2000" dirty="0"/>
              <a:t> (2000), Developing an Operational, Surface-Based, GPS, Water Vapor Observing System </a:t>
            </a:r>
            <a:r>
              <a:rPr lang="en-US" sz="2000" dirty="0" smtClean="0"/>
              <a:t>for NOAA</a:t>
            </a:r>
            <a:r>
              <a:rPr lang="en-US" sz="2000" dirty="0"/>
              <a:t>: Network Design and </a:t>
            </a:r>
            <a:r>
              <a:rPr lang="en-US" sz="2000" dirty="0" smtClean="0"/>
              <a:t>Results, </a:t>
            </a:r>
            <a:r>
              <a:rPr lang="en-US" sz="2000" i="1" dirty="0" smtClean="0"/>
              <a:t>J. Atmos. Ocean. Technol.</a:t>
            </a:r>
            <a:r>
              <a:rPr lang="en-US" sz="2000" dirty="0" smtClean="0"/>
              <a:t>, </a:t>
            </a:r>
            <a:r>
              <a:rPr lang="en-US" sz="2000" i="1" dirty="0" smtClean="0"/>
              <a:t>17</a:t>
            </a:r>
            <a:r>
              <a:rPr lang="en-US" sz="2000" dirty="0" smtClean="0"/>
              <a:t>, 426–440, </a:t>
            </a:r>
            <a:r>
              <a:rPr lang="en-US" sz="2000" dirty="0" err="1" smtClean="0">
                <a:hlinkClick r:id="rId6"/>
              </a:rPr>
              <a:t>doi</a:t>
            </a:r>
            <a:r>
              <a:rPr lang="en-US" sz="2000" dirty="0" smtClean="0">
                <a:hlinkClick r:id="rId6"/>
              </a:rPr>
              <a:t>:</a:t>
            </a:r>
            <a:r>
              <a:rPr lang="ro-RO" sz="2000" dirty="0" smtClean="0">
                <a:hlinkClick r:id="rId6"/>
              </a:rPr>
              <a:t>10.1175</a:t>
            </a:r>
            <a:r>
              <a:rPr lang="ro-RO" sz="2000" dirty="0">
                <a:hlinkClick r:id="rId6"/>
              </a:rPr>
              <a:t>/1520-0426(2000)017%3C0426:DAOSBG%3E2.0.CO;2</a:t>
            </a:r>
            <a:r>
              <a:rPr lang="en-US" sz="2000" dirty="0" smtClean="0"/>
              <a:t>.</a:t>
            </a:r>
          </a:p>
        </p:txBody>
      </p:sp>
      <p:sp>
        <p:nvSpPr>
          <p:cNvPr id="2" name="Date Placeholder 1"/>
          <p:cNvSpPr>
            <a:spLocks noGrp="1"/>
          </p:cNvSpPr>
          <p:nvPr>
            <p:ph type="dt" sz="half" idx="10"/>
          </p:nvPr>
        </p:nvSpPr>
        <p:spPr/>
        <p:txBody>
          <a:bodyPr/>
          <a:lstStyle/>
          <a:p>
            <a:r>
              <a:rPr lang="x-none" smtClean="0"/>
              <a:t>2016/05/24</a:t>
            </a:r>
            <a:endParaRPr lang="en-US"/>
          </a:p>
        </p:txBody>
      </p:sp>
      <p:sp>
        <p:nvSpPr>
          <p:cNvPr id="3" name="Footer Placeholder 2"/>
          <p:cNvSpPr>
            <a:spLocks noGrp="1"/>
          </p:cNvSpPr>
          <p:nvPr>
            <p:ph type="ftr" sz="quarter" idx="11"/>
          </p:nvPr>
        </p:nvSpPr>
        <p:spPr/>
        <p:txBody>
          <a:bodyPr/>
          <a:lstStyle/>
          <a:p>
            <a:r>
              <a:rPr lang="en-US" smtClean="0"/>
              <a:t>Verticals: atmosphere and loading</a:t>
            </a:r>
            <a:endParaRPr lang="en-US"/>
          </a:p>
        </p:txBody>
      </p:sp>
      <p:sp>
        <p:nvSpPr>
          <p:cNvPr id="4" name="Slide Number Placeholder 3"/>
          <p:cNvSpPr>
            <a:spLocks noGrp="1"/>
          </p:cNvSpPr>
          <p:nvPr>
            <p:ph type="sldNum" sz="quarter" idx="12"/>
          </p:nvPr>
        </p:nvSpPr>
        <p:spPr/>
        <p:txBody>
          <a:bodyPr/>
          <a:lstStyle/>
          <a:p>
            <a:fld id="{13727882-E4F4-1747-9FEA-3D9D1287DFE9}" type="slidenum">
              <a:rPr lang="en-US" smtClean="0"/>
              <a:t>34</a:t>
            </a:fld>
            <a:endParaRPr lang="en-US"/>
          </a:p>
        </p:txBody>
      </p:sp>
    </p:spTree>
    <p:extLst>
      <p:ext uri="{BB962C8B-B14F-4D97-AF65-F5344CB8AC3E}">
        <p14:creationId xmlns:p14="http://schemas.microsoft.com/office/powerpoint/2010/main" val="717616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Atmospheric model</a:t>
            </a:r>
            <a:endParaRPr lang="en-US" dirty="0"/>
          </a:p>
        </p:txBody>
      </p:sp>
      <p:sp>
        <p:nvSpPr>
          <p:cNvPr id="3" name="Content Placeholder 2"/>
          <p:cNvSpPr>
            <a:spLocks noGrp="1"/>
          </p:cNvSpPr>
          <p:nvPr>
            <p:ph idx="1"/>
          </p:nvPr>
        </p:nvSpPr>
        <p:spPr>
          <a:xfrm>
            <a:off x="457200" y="1417638"/>
            <a:ext cx="8229600" cy="4708525"/>
          </a:xfrm>
        </p:spPr>
        <p:txBody>
          <a:bodyPr>
            <a:normAutofit fontScale="77500" lnSpcReduction="20000"/>
          </a:bodyPr>
          <a:lstStyle/>
          <a:p>
            <a:r>
              <a:rPr lang="en-US" dirty="0" smtClean="0"/>
              <a:t>The apriori models used in GAMIT for the atmospheric delays are controlled by the </a:t>
            </a:r>
            <a:r>
              <a:rPr lang="en-US" dirty="0" err="1" smtClean="0"/>
              <a:t>sestbl</a:t>
            </a:r>
            <a:r>
              <a:rPr lang="en-US" dirty="0" smtClean="0"/>
              <a:t>. entries:</a:t>
            </a:r>
          </a:p>
          <a:p>
            <a:pPr marL="2747963" lvl="1" indent="-2290763">
              <a:buNone/>
            </a:pPr>
            <a:r>
              <a:rPr lang="en-US" sz="2500" dirty="0">
                <a:latin typeface="Courier"/>
                <a:cs typeface="Courier"/>
              </a:rPr>
              <a:t>Met </a:t>
            </a:r>
            <a:r>
              <a:rPr lang="en-US" sz="2500" dirty="0" err="1">
                <a:latin typeface="Courier"/>
                <a:cs typeface="Courier"/>
              </a:rPr>
              <a:t>obs</a:t>
            </a:r>
            <a:r>
              <a:rPr lang="en-US" sz="2500" dirty="0">
                <a:latin typeface="Courier"/>
                <a:cs typeface="Courier"/>
              </a:rPr>
              <a:t> source = </a:t>
            </a:r>
            <a:r>
              <a:rPr lang="en-US" sz="2500" dirty="0" smtClean="0">
                <a:latin typeface="Courier"/>
                <a:cs typeface="Courier"/>
              </a:rPr>
              <a:t>UFL GPT </a:t>
            </a:r>
            <a:r>
              <a:rPr lang="en-US" sz="2500" dirty="0">
                <a:latin typeface="Courier"/>
                <a:cs typeface="Courier"/>
              </a:rPr>
              <a:t>50  </a:t>
            </a:r>
            <a:r>
              <a:rPr lang="en-US" sz="2500" dirty="0" smtClean="0">
                <a:latin typeface="Courier"/>
                <a:cs typeface="Courier"/>
              </a:rPr>
              <a:t>; </a:t>
            </a:r>
            <a:r>
              <a:rPr lang="en-US" sz="2500" dirty="0">
                <a:latin typeface="Courier"/>
                <a:cs typeface="Courier"/>
              </a:rPr>
              <a:t>hierarchical list with humidity value at the end; e.g. RNX UFL GPT 50 ; default </a:t>
            </a:r>
            <a:r>
              <a:rPr lang="en-US" sz="2500" dirty="0" smtClean="0">
                <a:latin typeface="Courier"/>
                <a:cs typeface="Courier"/>
              </a:rPr>
              <a:t>GPT </a:t>
            </a:r>
            <a:r>
              <a:rPr lang="en-US" sz="2500" dirty="0">
                <a:latin typeface="Courier"/>
                <a:cs typeface="Courier"/>
              </a:rPr>
              <a:t>50 </a:t>
            </a:r>
          </a:p>
          <a:p>
            <a:pPr marL="2747963" lvl="1" indent="-2290763">
              <a:buNone/>
            </a:pPr>
            <a:r>
              <a:rPr lang="en-US" sz="2500" dirty="0" err="1" smtClean="0">
                <a:latin typeface="Courier"/>
                <a:cs typeface="Courier"/>
              </a:rPr>
              <a:t>DMap</a:t>
            </a:r>
            <a:r>
              <a:rPr lang="en-US" sz="2500" dirty="0" smtClean="0">
                <a:latin typeface="Courier"/>
                <a:cs typeface="Courier"/>
              </a:rPr>
              <a:t> </a:t>
            </a:r>
            <a:r>
              <a:rPr lang="en-US" sz="2500" dirty="0">
                <a:latin typeface="Courier"/>
                <a:cs typeface="Courier"/>
              </a:rPr>
              <a:t>= </a:t>
            </a:r>
            <a:r>
              <a:rPr lang="en-US" sz="2500" dirty="0" smtClean="0">
                <a:latin typeface="Courier"/>
                <a:cs typeface="Courier"/>
              </a:rPr>
              <a:t>VMF1              ; </a:t>
            </a:r>
            <a:r>
              <a:rPr lang="en-US" sz="2500" dirty="0">
                <a:latin typeface="Courier"/>
                <a:cs typeface="Courier"/>
              </a:rPr>
              <a:t>GMF(default)/VMF1/NMFH; GMF now invokes GPT2 if </a:t>
            </a:r>
            <a:r>
              <a:rPr lang="en-US" sz="2500" dirty="0" err="1">
                <a:latin typeface="Courier"/>
                <a:cs typeface="Courier"/>
              </a:rPr>
              <a:t>gpt.grid</a:t>
            </a:r>
            <a:r>
              <a:rPr lang="en-US" sz="2500" dirty="0">
                <a:latin typeface="Courier"/>
                <a:cs typeface="Courier"/>
              </a:rPr>
              <a:t> is available (default)</a:t>
            </a:r>
          </a:p>
          <a:p>
            <a:pPr marL="2747963" lvl="1" indent="-2290763">
              <a:buNone/>
            </a:pPr>
            <a:r>
              <a:rPr lang="en-US" sz="2500" dirty="0" err="1">
                <a:latin typeface="Courier"/>
                <a:cs typeface="Courier"/>
              </a:rPr>
              <a:t>WMap</a:t>
            </a:r>
            <a:r>
              <a:rPr lang="en-US" sz="2500" dirty="0">
                <a:latin typeface="Courier"/>
                <a:cs typeface="Courier"/>
              </a:rPr>
              <a:t> = </a:t>
            </a:r>
            <a:r>
              <a:rPr lang="en-US" sz="2500" dirty="0" smtClean="0">
                <a:latin typeface="Courier"/>
                <a:cs typeface="Courier"/>
              </a:rPr>
              <a:t>VMF1              ; </a:t>
            </a:r>
            <a:r>
              <a:rPr lang="en-US" sz="2500" dirty="0">
                <a:latin typeface="Courier"/>
                <a:cs typeface="Courier"/>
              </a:rPr>
              <a:t>GMF(default)/VMF1/</a:t>
            </a:r>
            <a:r>
              <a:rPr lang="en-US" sz="2500" dirty="0" smtClean="0">
                <a:latin typeface="Courier"/>
                <a:cs typeface="Courier"/>
              </a:rPr>
              <a:t>NMFW</a:t>
            </a:r>
          </a:p>
          <a:p>
            <a:pPr marL="2747963" lvl="1" indent="-2290763">
              <a:buNone/>
            </a:pPr>
            <a:r>
              <a:rPr lang="en-US" sz="2500" dirty="0" smtClean="0">
                <a:latin typeface="Courier"/>
                <a:cs typeface="Courier"/>
              </a:rPr>
              <a:t>Use </a:t>
            </a:r>
            <a:r>
              <a:rPr lang="en-US" sz="2500" dirty="0" err="1">
                <a:latin typeface="Courier"/>
                <a:cs typeface="Courier"/>
              </a:rPr>
              <a:t>map.list</a:t>
            </a:r>
            <a:r>
              <a:rPr lang="en-US" sz="2500" dirty="0">
                <a:latin typeface="Courier"/>
                <a:cs typeface="Courier"/>
              </a:rPr>
              <a:t> = </a:t>
            </a:r>
            <a:r>
              <a:rPr lang="en-US" sz="2500" dirty="0" smtClean="0">
                <a:latin typeface="Courier"/>
                <a:cs typeface="Courier"/>
              </a:rPr>
              <a:t>N         ; VMF1 list </a:t>
            </a:r>
            <a:r>
              <a:rPr lang="en-US" sz="2500" dirty="0">
                <a:latin typeface="Courier"/>
                <a:cs typeface="Courier"/>
              </a:rPr>
              <a:t>file with mapping functions, ZHD, ZWD, P, Pw, T, </a:t>
            </a:r>
            <a:r>
              <a:rPr lang="en-US" sz="2500" dirty="0" err="1">
                <a:latin typeface="Courier"/>
                <a:cs typeface="Courier"/>
              </a:rPr>
              <a:t>Ht</a:t>
            </a:r>
            <a:endParaRPr lang="en-US" sz="2500" dirty="0">
              <a:latin typeface="Courier"/>
              <a:cs typeface="Courier"/>
            </a:endParaRPr>
          </a:p>
          <a:p>
            <a:pPr marL="2747963" lvl="1" indent="-2290763">
              <a:buNone/>
            </a:pPr>
            <a:r>
              <a:rPr lang="en-US" sz="2500" dirty="0">
                <a:latin typeface="Courier"/>
                <a:cs typeface="Courier"/>
              </a:rPr>
              <a:t>Use </a:t>
            </a:r>
            <a:r>
              <a:rPr lang="en-US" sz="2500" dirty="0" err="1">
                <a:latin typeface="Courier"/>
                <a:cs typeface="Courier"/>
              </a:rPr>
              <a:t>map.grid</a:t>
            </a:r>
            <a:r>
              <a:rPr lang="en-US" sz="2500" dirty="0">
                <a:latin typeface="Courier"/>
                <a:cs typeface="Courier"/>
              </a:rPr>
              <a:t> = </a:t>
            </a:r>
            <a:r>
              <a:rPr lang="en-US" sz="2500" dirty="0" smtClean="0">
                <a:latin typeface="Courier"/>
                <a:cs typeface="Courier"/>
              </a:rPr>
              <a:t>Y         ; </a:t>
            </a:r>
            <a:r>
              <a:rPr lang="en-US" sz="2500" dirty="0">
                <a:latin typeface="Courier"/>
                <a:cs typeface="Courier"/>
              </a:rPr>
              <a:t>VMF1 grid file with mapping functions and </a:t>
            </a:r>
            <a:r>
              <a:rPr lang="en-US" sz="2500" dirty="0" smtClean="0">
                <a:latin typeface="Courier"/>
                <a:cs typeface="Courier"/>
              </a:rPr>
              <a:t>ZHD</a:t>
            </a:r>
          </a:p>
          <a:p>
            <a:pPr marL="341313" indent="-341313"/>
            <a:r>
              <a:rPr lang="en-US" sz="2900" dirty="0" smtClean="0">
                <a:cs typeface="Courier"/>
              </a:rPr>
              <a:t>Above would used Vienna mapping functions and met data (surface pressure) from these files.  Recommended but not default because of need for grid files.</a:t>
            </a:r>
            <a:endParaRPr lang="en-US" dirty="0" smtClean="0"/>
          </a:p>
          <a:p>
            <a:pPr marL="0" indent="0">
              <a:buNone/>
            </a:pPr>
            <a:endParaRPr lang="en-US" dirty="0"/>
          </a:p>
        </p:txBody>
      </p:sp>
      <p:sp>
        <p:nvSpPr>
          <p:cNvPr id="4" name="Date Placeholder 3"/>
          <p:cNvSpPr>
            <a:spLocks noGrp="1"/>
          </p:cNvSpPr>
          <p:nvPr>
            <p:ph type="dt" sz="half" idx="10"/>
          </p:nvPr>
        </p:nvSpPr>
        <p:spPr/>
        <p:txBody>
          <a:bodyPr/>
          <a:lstStyle/>
          <a:p>
            <a:r>
              <a:rPr lang="x-none" smtClean="0"/>
              <a:t>2016/05/24</a:t>
            </a:r>
            <a:endParaRPr lang="en-US"/>
          </a:p>
        </p:txBody>
      </p:sp>
      <p:sp>
        <p:nvSpPr>
          <p:cNvPr id="5" name="Footer Placeholder 4"/>
          <p:cNvSpPr>
            <a:spLocks noGrp="1"/>
          </p:cNvSpPr>
          <p:nvPr>
            <p:ph type="ftr" sz="quarter" idx="11"/>
          </p:nvPr>
        </p:nvSpPr>
        <p:spPr/>
        <p:txBody>
          <a:bodyPr/>
          <a:lstStyle/>
          <a:p>
            <a:r>
              <a:rPr lang="en-US" smtClean="0"/>
              <a:t>Verticals: atmosphere and loading</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4</a:t>
            </a:fld>
            <a:endParaRPr lang="en-US"/>
          </a:p>
        </p:txBody>
      </p:sp>
    </p:spTree>
    <p:extLst>
      <p:ext uri="{BB962C8B-B14F-4D97-AF65-F5344CB8AC3E}">
        <p14:creationId xmlns:p14="http://schemas.microsoft.com/office/powerpoint/2010/main" val="2635845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Setup to use VMF1</a:t>
            </a:r>
            <a:endParaRPr lang="en-US" dirty="0"/>
          </a:p>
        </p:txBody>
      </p:sp>
      <p:sp>
        <p:nvSpPr>
          <p:cNvPr id="3" name="Content Placeholder 2"/>
          <p:cNvSpPr>
            <a:spLocks noGrp="1"/>
          </p:cNvSpPr>
          <p:nvPr>
            <p:ph idx="1"/>
          </p:nvPr>
        </p:nvSpPr>
        <p:spPr/>
        <p:txBody>
          <a:bodyPr>
            <a:normAutofit lnSpcReduction="10000"/>
          </a:bodyPr>
          <a:lstStyle/>
          <a:p>
            <a:r>
              <a:rPr lang="en-US" dirty="0" smtClean="0">
                <a:cs typeface="Courier"/>
              </a:rPr>
              <a:t>To use VMF1: Met and mapping functions</a:t>
            </a:r>
          </a:p>
          <a:p>
            <a:pPr lvl="1"/>
            <a:r>
              <a:rPr lang="en-US" dirty="0" smtClean="0">
                <a:cs typeface="Courier"/>
              </a:rPr>
              <a:t>you need to download </a:t>
            </a:r>
            <a:r>
              <a:rPr lang="en-US" dirty="0">
                <a:cs typeface="Courier"/>
              </a:rPr>
              <a:t>vmf1grd.YYYY from </a:t>
            </a:r>
            <a:r>
              <a:rPr lang="en-US" dirty="0" err="1" smtClean="0">
                <a:cs typeface="Courier"/>
              </a:rPr>
              <a:t>everest.mit.edu</a:t>
            </a:r>
            <a:endParaRPr lang="en-US" dirty="0" smtClean="0">
              <a:cs typeface="Courier"/>
            </a:endParaRPr>
          </a:p>
          <a:p>
            <a:pPr lvl="1"/>
            <a:r>
              <a:rPr lang="en-US" dirty="0" smtClean="0">
                <a:cs typeface="Courier"/>
              </a:rPr>
              <a:t>Create links in ~/</a:t>
            </a:r>
            <a:r>
              <a:rPr lang="en-US" dirty="0" err="1" smtClean="0">
                <a:cs typeface="Courier"/>
              </a:rPr>
              <a:t>gg</a:t>
            </a:r>
            <a:r>
              <a:rPr lang="en-US" dirty="0" smtClean="0">
                <a:cs typeface="Courier"/>
              </a:rPr>
              <a:t>/tables between </a:t>
            </a:r>
            <a:r>
              <a:rPr lang="en-US" dirty="0" err="1" smtClean="0">
                <a:cs typeface="Courier"/>
              </a:rPr>
              <a:t>map.grid.YYYY</a:t>
            </a:r>
            <a:r>
              <a:rPr lang="en-US" dirty="0" smtClean="0">
                <a:cs typeface="Courier"/>
              </a:rPr>
              <a:t> and the </a:t>
            </a:r>
            <a:r>
              <a:rPr lang="en-US" dirty="0">
                <a:cs typeface="Courier"/>
              </a:rPr>
              <a:t>vmf1 </a:t>
            </a:r>
            <a:r>
              <a:rPr lang="en-US" dirty="0" smtClean="0">
                <a:cs typeface="Courier"/>
              </a:rPr>
              <a:t>files (due to size we assume they may stored in some other location)</a:t>
            </a:r>
          </a:p>
          <a:p>
            <a:pPr lvl="1"/>
            <a:r>
              <a:rPr lang="en-US" dirty="0" err="1" smtClean="0">
                <a:cs typeface="Courier"/>
              </a:rPr>
              <a:t>sh_gamit</a:t>
            </a:r>
            <a:r>
              <a:rPr lang="en-US" dirty="0" smtClean="0">
                <a:cs typeface="Courier"/>
              </a:rPr>
              <a:t> </a:t>
            </a:r>
            <a:r>
              <a:rPr lang="en-US" dirty="0">
                <a:cs typeface="Courier"/>
              </a:rPr>
              <a:t>will automatically link </a:t>
            </a:r>
            <a:r>
              <a:rPr lang="en-US" dirty="0" smtClean="0">
                <a:cs typeface="Courier"/>
              </a:rPr>
              <a:t>day directory files to your </a:t>
            </a:r>
            <a:r>
              <a:rPr lang="en-US" dirty="0" err="1" smtClean="0">
                <a:cs typeface="Courier"/>
              </a:rPr>
              <a:t>gg</a:t>
            </a:r>
            <a:r>
              <a:rPr lang="en-US" dirty="0">
                <a:cs typeface="Courier"/>
              </a:rPr>
              <a:t>/</a:t>
            </a:r>
            <a:r>
              <a:rPr lang="en-US" dirty="0" smtClean="0">
                <a:cs typeface="Courier"/>
              </a:rPr>
              <a:t>tables files.</a:t>
            </a:r>
          </a:p>
          <a:p>
            <a:r>
              <a:rPr lang="en-US" dirty="0" smtClean="0">
                <a:cs typeface="Courier"/>
              </a:rPr>
              <a:t>The met source is hierarchical but the mapping functions must specified.</a:t>
            </a:r>
            <a:endParaRPr lang="en-US" dirty="0">
              <a:cs typeface="Courier"/>
            </a:endParaRPr>
          </a:p>
          <a:p>
            <a:endParaRPr lang="en-US" dirty="0"/>
          </a:p>
        </p:txBody>
      </p:sp>
      <p:sp>
        <p:nvSpPr>
          <p:cNvPr id="4" name="Date Placeholder 3"/>
          <p:cNvSpPr>
            <a:spLocks noGrp="1"/>
          </p:cNvSpPr>
          <p:nvPr>
            <p:ph type="dt" sz="half" idx="10"/>
          </p:nvPr>
        </p:nvSpPr>
        <p:spPr/>
        <p:txBody>
          <a:bodyPr/>
          <a:lstStyle/>
          <a:p>
            <a:r>
              <a:rPr lang="x-none" smtClean="0"/>
              <a:t>2016/05/24</a:t>
            </a:r>
            <a:endParaRPr lang="en-US"/>
          </a:p>
        </p:txBody>
      </p:sp>
      <p:sp>
        <p:nvSpPr>
          <p:cNvPr id="5" name="Footer Placeholder 4"/>
          <p:cNvSpPr>
            <a:spLocks noGrp="1"/>
          </p:cNvSpPr>
          <p:nvPr>
            <p:ph type="ftr" sz="quarter" idx="11"/>
          </p:nvPr>
        </p:nvSpPr>
        <p:spPr/>
        <p:txBody>
          <a:bodyPr/>
          <a:lstStyle/>
          <a:p>
            <a:r>
              <a:rPr lang="en-US" smtClean="0"/>
              <a:t>Verticals: atmosphere and loading</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5</a:t>
            </a:fld>
            <a:endParaRPr lang="en-US"/>
          </a:p>
        </p:txBody>
      </p:sp>
    </p:spTree>
    <p:extLst>
      <p:ext uri="{BB962C8B-B14F-4D97-AF65-F5344CB8AC3E}">
        <p14:creationId xmlns:p14="http://schemas.microsoft.com/office/powerpoint/2010/main" val="2433990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3044" y="274638"/>
            <a:ext cx="5623755" cy="1143000"/>
          </a:xfrm>
        </p:spPr>
        <p:txBody>
          <a:bodyPr/>
          <a:lstStyle/>
          <a:p>
            <a:r>
              <a:rPr lang="en-US" dirty="0" smtClean="0"/>
              <a:t>Impact of met source</a:t>
            </a:r>
            <a:endParaRPr lang="en-US" dirty="0"/>
          </a:p>
        </p:txBody>
      </p:sp>
      <p:sp>
        <p:nvSpPr>
          <p:cNvPr id="3" name="Content Placeholder 2"/>
          <p:cNvSpPr>
            <a:spLocks noGrp="1"/>
          </p:cNvSpPr>
          <p:nvPr>
            <p:ph idx="1"/>
          </p:nvPr>
        </p:nvSpPr>
        <p:spPr>
          <a:xfrm>
            <a:off x="3843982" y="1600200"/>
            <a:ext cx="5158383" cy="4525963"/>
          </a:xfrm>
        </p:spPr>
        <p:txBody>
          <a:bodyPr>
            <a:normAutofit fontScale="70000" lnSpcReduction="20000"/>
          </a:bodyPr>
          <a:lstStyle/>
          <a:p>
            <a:r>
              <a:rPr lang="en-US" dirty="0"/>
              <a:t>Difference between </a:t>
            </a:r>
            <a:br>
              <a:rPr lang="en-US" dirty="0"/>
            </a:br>
            <a:r>
              <a:rPr lang="en-US" dirty="0" smtClean="0"/>
              <a:t>a</a:t>
            </a:r>
            <a:r>
              <a:rPr lang="en-US" dirty="0"/>
              <a:t>) surface pressure derived from </a:t>
            </a:r>
            <a:r>
              <a:rPr lang="ja-JP" altLang="en-US" dirty="0">
                <a:latin typeface="Arial"/>
              </a:rPr>
              <a:t>“</a:t>
            </a:r>
            <a:r>
              <a:rPr lang="en-US" dirty="0"/>
              <a:t>standard</a:t>
            </a:r>
            <a:r>
              <a:rPr lang="ja-JP" altLang="en-US" dirty="0">
                <a:latin typeface="Arial"/>
              </a:rPr>
              <a:t>”</a:t>
            </a:r>
            <a:r>
              <a:rPr lang="en-US" dirty="0"/>
              <a:t> sea level pressure and the mean surface pressure derived from the GPT model. </a:t>
            </a:r>
            <a:br>
              <a:rPr lang="en-US" dirty="0"/>
            </a:br>
            <a:r>
              <a:rPr lang="en-US" dirty="0"/>
              <a:t/>
            </a:r>
            <a:br>
              <a:rPr lang="en-US" dirty="0"/>
            </a:br>
            <a:r>
              <a:rPr lang="en-US" dirty="0"/>
              <a:t>b) station heights </a:t>
            </a:r>
            <a:r>
              <a:rPr lang="en-US" dirty="0" smtClean="0"/>
              <a:t>differences using </a:t>
            </a:r>
            <a:r>
              <a:rPr lang="en-US" dirty="0"/>
              <a:t>the two sources of a priori pressure.</a:t>
            </a:r>
            <a:br>
              <a:rPr lang="en-US" dirty="0"/>
            </a:br>
            <a:r>
              <a:rPr lang="en-US" dirty="0"/>
              <a:t> </a:t>
            </a:r>
            <a:br>
              <a:rPr lang="en-US" dirty="0"/>
            </a:br>
            <a:r>
              <a:rPr lang="en-US" dirty="0"/>
              <a:t>c) Relation between a priori pressure differences</a:t>
            </a:r>
            <a:br>
              <a:rPr lang="en-US" dirty="0"/>
            </a:br>
            <a:r>
              <a:rPr lang="en-US" dirty="0"/>
              <a:t>and height differences. Elevation-dependent weighting was used in the GPS analysis with a minimum elevation angle of 7 deg.</a:t>
            </a:r>
          </a:p>
        </p:txBody>
      </p:sp>
      <p:pic>
        <p:nvPicPr>
          <p:cNvPr id="4" name="Picture 3" descr="Tregoning &amp; Herring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418" y="902182"/>
            <a:ext cx="3038142" cy="59567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 uri="{FAA26D3D-D897-4be2-8F04-BA451C77F1D7}">
              <ma14:placeholderFlag xmlns:ma14="http://schemas.microsoft.com/office/mac/drawingml/2011/main" val="1"/>
            </a:ext>
          </a:extLst>
        </p:spPr>
      </p:pic>
      <p:sp>
        <p:nvSpPr>
          <p:cNvPr id="5" name="Date Placeholder 4"/>
          <p:cNvSpPr>
            <a:spLocks noGrp="1"/>
          </p:cNvSpPr>
          <p:nvPr>
            <p:ph type="dt" sz="half" idx="10"/>
          </p:nvPr>
        </p:nvSpPr>
        <p:spPr/>
        <p:txBody>
          <a:bodyPr/>
          <a:lstStyle/>
          <a:p>
            <a:r>
              <a:rPr lang="x-none" smtClean="0"/>
              <a:t>2016/05/24</a:t>
            </a:r>
            <a:endParaRPr lang="en-US"/>
          </a:p>
        </p:txBody>
      </p:sp>
      <p:sp>
        <p:nvSpPr>
          <p:cNvPr id="6" name="Footer Placeholder 5"/>
          <p:cNvSpPr>
            <a:spLocks noGrp="1"/>
          </p:cNvSpPr>
          <p:nvPr>
            <p:ph type="ftr" sz="quarter" idx="11"/>
          </p:nvPr>
        </p:nvSpPr>
        <p:spPr/>
        <p:txBody>
          <a:bodyPr/>
          <a:lstStyle/>
          <a:p>
            <a:r>
              <a:rPr lang="en-US" smtClean="0"/>
              <a:t>Verticals: atmosphere and loading</a:t>
            </a:r>
            <a:endParaRPr lang="en-US"/>
          </a:p>
        </p:txBody>
      </p:sp>
      <p:sp>
        <p:nvSpPr>
          <p:cNvPr id="7" name="Slide Number Placeholder 6"/>
          <p:cNvSpPr>
            <a:spLocks noGrp="1"/>
          </p:cNvSpPr>
          <p:nvPr>
            <p:ph type="sldNum" sz="quarter" idx="12"/>
          </p:nvPr>
        </p:nvSpPr>
        <p:spPr/>
        <p:txBody>
          <a:bodyPr/>
          <a:lstStyle/>
          <a:p>
            <a:fld id="{B5AA1FA8-B090-4D48-B0EE-5DA1BF2BA795}" type="slidenum">
              <a:rPr lang="en-US" smtClean="0"/>
              <a:t>6</a:t>
            </a:fld>
            <a:endParaRPr lang="en-US"/>
          </a:p>
        </p:txBody>
      </p:sp>
    </p:spTree>
    <p:extLst>
      <p:ext uri="{BB962C8B-B14F-4D97-AF65-F5344CB8AC3E}">
        <p14:creationId xmlns:p14="http://schemas.microsoft.com/office/powerpoint/2010/main" val="1703931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267200" y="2057400"/>
            <a:ext cx="3733800" cy="3429000"/>
          </a:xfrm>
        </p:spPr>
        <p:txBody>
          <a:bodyPr/>
          <a:lstStyle/>
          <a:p>
            <a:pPr algn="l" eaLnBrk="1" hangingPunct="1">
              <a:lnSpc>
                <a:spcPct val="130000"/>
              </a:lnSpc>
            </a:pPr>
            <a:r>
              <a:rPr lang="en-US" sz="1800" dirty="0">
                <a:latin typeface="Times New Roman" charset="0"/>
                <a:ea typeface="ＭＳ Ｐゴシック" charset="0"/>
                <a:cs typeface="ＭＳ Ｐゴシック" charset="0"/>
              </a:rPr>
              <a:t>Differences in GPS estimates of ZTD at Algonquin, </a:t>
            </a:r>
            <a:r>
              <a:rPr lang="en-US" sz="1800" dirty="0" err="1">
                <a:latin typeface="Times New Roman" charset="0"/>
                <a:ea typeface="ＭＳ Ｐゴシック" charset="0"/>
                <a:cs typeface="ＭＳ Ｐゴシック" charset="0"/>
              </a:rPr>
              <a:t>Ny</a:t>
            </a:r>
            <a:r>
              <a:rPr lang="en-US" sz="1800" dirty="0">
                <a:latin typeface="Times New Roman" charset="0"/>
                <a:ea typeface="ＭＳ Ｐゴシック" charset="0"/>
                <a:cs typeface="ＭＳ Ｐゴシック" charset="0"/>
              </a:rPr>
              <a:t> </a:t>
            </a:r>
            <a:r>
              <a:rPr lang="en-US" sz="1800" dirty="0" err="1">
                <a:latin typeface="Times New Roman" charset="0"/>
                <a:ea typeface="ＭＳ Ｐゴシック" charset="0"/>
                <a:cs typeface="ＭＳ Ｐゴシック" charset="0"/>
              </a:rPr>
              <a:t>Alessund</a:t>
            </a:r>
            <a:r>
              <a:rPr lang="en-US" sz="1800" dirty="0">
                <a:latin typeface="Times New Roman" charset="0"/>
                <a:ea typeface="ＭＳ Ｐゴシック" charset="0"/>
                <a:cs typeface="ＭＳ Ｐゴシック" charset="0"/>
              </a:rPr>
              <a:t>, </a:t>
            </a:r>
            <a:r>
              <a:rPr lang="en-US" sz="1800" dirty="0" err="1">
                <a:latin typeface="Times New Roman" charset="0"/>
                <a:ea typeface="ＭＳ Ｐゴシック" charset="0"/>
                <a:cs typeface="ＭＳ Ｐゴシック" charset="0"/>
              </a:rPr>
              <a:t>Wettzell</a:t>
            </a:r>
            <a:r>
              <a:rPr lang="en-US" sz="1800" dirty="0">
                <a:latin typeface="Times New Roman" charset="0"/>
                <a:ea typeface="ＭＳ Ｐゴシック" charset="0"/>
                <a:cs typeface="ＭＳ Ｐゴシック" charset="0"/>
              </a:rPr>
              <a:t> and Westford computed using static or observed surface pressure to derive the a priori.  Height differences will be about twice as large.  (Elevation-dependent weighting used). </a:t>
            </a:r>
            <a:br>
              <a:rPr lang="en-US" sz="1800" dirty="0">
                <a:latin typeface="Times New Roman" charset="0"/>
                <a:ea typeface="ＭＳ Ｐゴシック" charset="0"/>
                <a:cs typeface="ＭＳ Ｐゴシック" charset="0"/>
              </a:rPr>
            </a:br>
            <a:endParaRPr lang="en-US" sz="1800" dirty="0">
              <a:latin typeface="Times New Roman" charset="0"/>
              <a:ea typeface="ＭＳ Ｐゴシック" charset="0"/>
              <a:cs typeface="ＭＳ Ｐゴシック" charset="0"/>
            </a:endParaRPr>
          </a:p>
        </p:txBody>
      </p:sp>
      <p:pic>
        <p:nvPicPr>
          <p:cNvPr id="57347" name="Picture 3" descr="Tregoning &amp; Herring 20"/>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838200" y="1676400"/>
            <a:ext cx="2979738" cy="4114800"/>
          </a:xfrm>
        </p:spPr>
      </p:pic>
      <p:sp>
        <p:nvSpPr>
          <p:cNvPr id="57348" name="TextBox 4"/>
          <p:cNvSpPr txBox="1">
            <a:spLocks noChangeArrowheads="1"/>
          </p:cNvSpPr>
          <p:nvPr/>
        </p:nvSpPr>
        <p:spPr bwMode="auto">
          <a:xfrm>
            <a:off x="533400" y="609600"/>
            <a:ext cx="8310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dirty="0" smtClean="0"/>
              <a:t>Short</a:t>
            </a:r>
            <a:r>
              <a:rPr lang="en-US" dirty="0"/>
              <a:t>-period Variations in Surface Pressure not Modeled by GPT </a:t>
            </a:r>
          </a:p>
        </p:txBody>
      </p:sp>
      <p:sp>
        <p:nvSpPr>
          <p:cNvPr id="2" name="Date Placeholder 1"/>
          <p:cNvSpPr>
            <a:spLocks noGrp="1"/>
          </p:cNvSpPr>
          <p:nvPr>
            <p:ph type="dt" sz="half" idx="10"/>
          </p:nvPr>
        </p:nvSpPr>
        <p:spPr/>
        <p:txBody>
          <a:bodyPr/>
          <a:lstStyle/>
          <a:p>
            <a:r>
              <a:rPr lang="x-none" smtClean="0"/>
              <a:t>2016/05/24</a:t>
            </a:r>
            <a:endParaRPr lang="en-US"/>
          </a:p>
        </p:txBody>
      </p:sp>
      <p:sp>
        <p:nvSpPr>
          <p:cNvPr id="3" name="Footer Placeholder 2"/>
          <p:cNvSpPr>
            <a:spLocks noGrp="1"/>
          </p:cNvSpPr>
          <p:nvPr>
            <p:ph type="ftr" sz="quarter" idx="11"/>
          </p:nvPr>
        </p:nvSpPr>
        <p:spPr/>
        <p:txBody>
          <a:bodyPr/>
          <a:lstStyle/>
          <a:p>
            <a:r>
              <a:rPr lang="en-US" smtClean="0"/>
              <a:t>Verticals: atmosphere and loading</a:t>
            </a:r>
            <a:endParaRPr lang="en-US"/>
          </a:p>
        </p:txBody>
      </p:sp>
      <p:sp>
        <p:nvSpPr>
          <p:cNvPr id="4" name="Slide Number Placeholder 3"/>
          <p:cNvSpPr>
            <a:spLocks noGrp="1"/>
          </p:cNvSpPr>
          <p:nvPr>
            <p:ph type="sldNum" sz="quarter" idx="12"/>
          </p:nvPr>
        </p:nvSpPr>
        <p:spPr/>
        <p:txBody>
          <a:bodyPr/>
          <a:lstStyle/>
          <a:p>
            <a:fld id="{13727882-E4F4-1747-9FEA-3D9D1287DFE9}" type="slidenum">
              <a:rPr lang="en-US" smtClean="0"/>
              <a:t>7</a:t>
            </a:fld>
            <a:endParaRPr lang="en-US"/>
          </a:p>
        </p:txBody>
      </p:sp>
    </p:spTree>
    <p:extLst>
      <p:ext uri="{BB962C8B-B14F-4D97-AF65-F5344CB8AC3E}">
        <p14:creationId xmlns:p14="http://schemas.microsoft.com/office/powerpoint/2010/main" val="380029599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Loading Effects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Invoking in GAMIT; </a:t>
            </a:r>
            <a:r>
              <a:rPr lang="en-US" dirty="0" err="1" smtClean="0"/>
              <a:t>sestbl</a:t>
            </a:r>
            <a:r>
              <a:rPr lang="en-US" dirty="0" smtClean="0"/>
              <a:t>. Entries</a:t>
            </a:r>
          </a:p>
          <a:p>
            <a:pPr marL="2863850" lvl="1" indent="-2406650">
              <a:buNone/>
            </a:pPr>
            <a:r>
              <a:rPr lang="en-US" sz="2500" dirty="0">
                <a:latin typeface="Courier"/>
                <a:cs typeface="Courier"/>
              </a:rPr>
              <a:t>Tides applied = 31 </a:t>
            </a:r>
            <a:r>
              <a:rPr lang="en-US" sz="2500" dirty="0" smtClean="0">
                <a:latin typeface="Courier"/>
                <a:cs typeface="Courier"/>
              </a:rPr>
              <a:t>; </a:t>
            </a:r>
            <a:r>
              <a:rPr lang="en-US" sz="2500" dirty="0">
                <a:latin typeface="Courier"/>
                <a:cs typeface="Courier"/>
              </a:rPr>
              <a:t>Binary coded: 1 earth  2 </a:t>
            </a:r>
            <a:r>
              <a:rPr lang="en-US" sz="2500" dirty="0" err="1">
                <a:latin typeface="Courier"/>
                <a:cs typeface="Courier"/>
              </a:rPr>
              <a:t>freq-dep</a:t>
            </a:r>
            <a:r>
              <a:rPr lang="en-US" sz="2500" dirty="0">
                <a:latin typeface="Courier"/>
                <a:cs typeface="Courier"/>
              </a:rPr>
              <a:t>  4 pole  8 ocean  16 remove mean for pole tide  </a:t>
            </a:r>
          </a:p>
          <a:p>
            <a:pPr marL="2863850" lvl="1" indent="-2406650">
              <a:buNone/>
            </a:pPr>
            <a:r>
              <a:rPr lang="en-US" sz="2500" dirty="0">
                <a:latin typeface="Courier"/>
                <a:cs typeface="Courier"/>
              </a:rPr>
              <a:t>                   </a:t>
            </a:r>
            <a:r>
              <a:rPr lang="en-US" sz="2500" dirty="0" smtClean="0">
                <a:latin typeface="Courier"/>
                <a:cs typeface="Courier"/>
              </a:rPr>
              <a:t>; </a:t>
            </a:r>
            <a:r>
              <a:rPr lang="en-US" sz="2500" dirty="0">
                <a:latin typeface="Courier"/>
                <a:cs typeface="Courier"/>
              </a:rPr>
              <a:t>32 atmosphere ;  default = 31</a:t>
            </a:r>
          </a:p>
          <a:p>
            <a:pPr marL="2863850" lvl="1" indent="-2406650">
              <a:buNone/>
            </a:pPr>
            <a:r>
              <a:rPr lang="en-US" sz="2500" dirty="0">
                <a:latin typeface="Courier"/>
                <a:cs typeface="Courier"/>
              </a:rPr>
              <a:t>Use </a:t>
            </a:r>
            <a:r>
              <a:rPr lang="en-US" sz="2500" dirty="0" err="1">
                <a:latin typeface="Courier"/>
                <a:cs typeface="Courier"/>
              </a:rPr>
              <a:t>otl.list</a:t>
            </a:r>
            <a:r>
              <a:rPr lang="en-US" sz="2500" dirty="0">
                <a:latin typeface="Courier"/>
                <a:cs typeface="Courier"/>
              </a:rPr>
              <a:t> = N   </a:t>
            </a:r>
            <a:r>
              <a:rPr lang="en-US" sz="2500" dirty="0" smtClean="0">
                <a:latin typeface="Courier"/>
                <a:cs typeface="Courier"/>
              </a:rPr>
              <a:t>; </a:t>
            </a:r>
            <a:r>
              <a:rPr lang="en-US" sz="2500" dirty="0">
                <a:latin typeface="Courier"/>
                <a:cs typeface="Courier"/>
              </a:rPr>
              <a:t>Ocean tidal loading list file from OSO</a:t>
            </a:r>
          </a:p>
          <a:p>
            <a:pPr marL="2863850" lvl="1" indent="-2406650">
              <a:buNone/>
            </a:pPr>
            <a:r>
              <a:rPr lang="en-US" sz="2500" dirty="0">
                <a:latin typeface="Courier"/>
                <a:cs typeface="Courier"/>
              </a:rPr>
              <a:t>Use </a:t>
            </a:r>
            <a:r>
              <a:rPr lang="en-US" sz="2500" dirty="0" err="1">
                <a:latin typeface="Courier"/>
                <a:cs typeface="Courier"/>
              </a:rPr>
              <a:t>otl.grid</a:t>
            </a:r>
            <a:r>
              <a:rPr lang="en-US" sz="2500" dirty="0">
                <a:latin typeface="Courier"/>
                <a:cs typeface="Courier"/>
              </a:rPr>
              <a:t> = Y   </a:t>
            </a:r>
            <a:r>
              <a:rPr lang="en-US" sz="2500" dirty="0" smtClean="0">
                <a:latin typeface="Courier"/>
                <a:cs typeface="Courier"/>
              </a:rPr>
              <a:t>; </a:t>
            </a:r>
            <a:r>
              <a:rPr lang="en-US" sz="2500" dirty="0">
                <a:latin typeface="Courier"/>
                <a:cs typeface="Courier"/>
              </a:rPr>
              <a:t>Ocean tidal loading grid file, GAMIT-format converted from </a:t>
            </a:r>
            <a:r>
              <a:rPr lang="en-US" sz="2500" dirty="0" smtClean="0">
                <a:latin typeface="Courier"/>
                <a:cs typeface="Courier"/>
              </a:rPr>
              <a:t>OSO</a:t>
            </a:r>
          </a:p>
          <a:p>
            <a:pPr marL="2863850" lvl="1" indent="-2406650">
              <a:buNone/>
            </a:pPr>
            <a:r>
              <a:rPr lang="en-US" sz="2500" dirty="0">
                <a:latin typeface="Courier"/>
                <a:cs typeface="Courier"/>
              </a:rPr>
              <a:t>Apply </a:t>
            </a:r>
            <a:r>
              <a:rPr lang="en-US" sz="2500" dirty="0" err="1">
                <a:latin typeface="Courier"/>
                <a:cs typeface="Courier"/>
              </a:rPr>
              <a:t>atm</a:t>
            </a:r>
            <a:r>
              <a:rPr lang="en-US" sz="2500" dirty="0">
                <a:latin typeface="Courier"/>
                <a:cs typeface="Courier"/>
              </a:rPr>
              <a:t> loading = N  </a:t>
            </a:r>
            <a:r>
              <a:rPr lang="en-US" sz="2500" dirty="0" smtClean="0">
                <a:latin typeface="Courier"/>
                <a:cs typeface="Courier"/>
              </a:rPr>
              <a:t>; </a:t>
            </a:r>
            <a:r>
              <a:rPr lang="en-US" sz="2500" dirty="0">
                <a:latin typeface="Courier"/>
                <a:cs typeface="Courier"/>
              </a:rPr>
              <a:t>Y/N for atmospheric loading  </a:t>
            </a:r>
          </a:p>
          <a:p>
            <a:pPr marL="2863850" lvl="1" indent="-2406650">
              <a:buNone/>
            </a:pPr>
            <a:r>
              <a:rPr lang="en-US" sz="2500" dirty="0">
                <a:latin typeface="Courier"/>
                <a:cs typeface="Courier"/>
              </a:rPr>
              <a:t>Use </a:t>
            </a:r>
            <a:r>
              <a:rPr lang="en-US" sz="2500" dirty="0" err="1">
                <a:latin typeface="Courier"/>
                <a:cs typeface="Courier"/>
              </a:rPr>
              <a:t>atml.list</a:t>
            </a:r>
            <a:r>
              <a:rPr lang="en-US" sz="2500" dirty="0">
                <a:latin typeface="Courier"/>
                <a:cs typeface="Courier"/>
              </a:rPr>
              <a:t> = N      </a:t>
            </a:r>
            <a:r>
              <a:rPr lang="en-US" sz="2500" dirty="0" smtClean="0">
                <a:latin typeface="Courier"/>
                <a:cs typeface="Courier"/>
              </a:rPr>
              <a:t>; </a:t>
            </a:r>
            <a:r>
              <a:rPr lang="en-US" sz="2500" dirty="0">
                <a:latin typeface="Courier"/>
                <a:cs typeface="Courier"/>
              </a:rPr>
              <a:t>Atmospheric (non-tidal) loading list file from LU </a:t>
            </a:r>
          </a:p>
          <a:p>
            <a:pPr marL="2863850" lvl="1" indent="-2406650">
              <a:buNone/>
            </a:pPr>
            <a:r>
              <a:rPr lang="en-US" sz="2500" dirty="0">
                <a:latin typeface="Courier"/>
                <a:cs typeface="Courier"/>
              </a:rPr>
              <a:t>Use </a:t>
            </a:r>
            <a:r>
              <a:rPr lang="en-US" sz="2500" dirty="0" err="1">
                <a:latin typeface="Courier"/>
                <a:cs typeface="Courier"/>
              </a:rPr>
              <a:t>atml.grid</a:t>
            </a:r>
            <a:r>
              <a:rPr lang="en-US" sz="2500" dirty="0">
                <a:latin typeface="Courier"/>
                <a:cs typeface="Courier"/>
              </a:rPr>
              <a:t> = N      </a:t>
            </a:r>
            <a:r>
              <a:rPr lang="en-US" sz="2500" dirty="0" smtClean="0">
                <a:latin typeface="Courier"/>
                <a:cs typeface="Courier"/>
              </a:rPr>
              <a:t>; </a:t>
            </a:r>
            <a:r>
              <a:rPr lang="en-US" sz="2500" dirty="0">
                <a:latin typeface="Courier"/>
                <a:cs typeface="Courier"/>
              </a:rPr>
              <a:t>Atmospheric (non-tidal) loading grid file from LU, converted to GAMIT format</a:t>
            </a:r>
          </a:p>
          <a:p>
            <a:pPr marL="2863850" lvl="1" indent="-2406650">
              <a:buNone/>
            </a:pPr>
            <a:r>
              <a:rPr lang="en-US" sz="2500" dirty="0">
                <a:latin typeface="Courier"/>
                <a:cs typeface="Courier"/>
              </a:rPr>
              <a:t>Use </a:t>
            </a:r>
            <a:r>
              <a:rPr lang="en-US" sz="2500" dirty="0" err="1">
                <a:latin typeface="Courier"/>
                <a:cs typeface="Courier"/>
              </a:rPr>
              <a:t>atl.list</a:t>
            </a:r>
            <a:r>
              <a:rPr lang="en-US" sz="2500" dirty="0">
                <a:latin typeface="Courier"/>
                <a:cs typeface="Courier"/>
              </a:rPr>
              <a:t> = N       </a:t>
            </a:r>
            <a:r>
              <a:rPr lang="en-US" sz="2500" dirty="0" smtClean="0">
                <a:latin typeface="Courier"/>
                <a:cs typeface="Courier"/>
              </a:rPr>
              <a:t>; </a:t>
            </a:r>
            <a:r>
              <a:rPr lang="en-US" sz="2500" dirty="0">
                <a:latin typeface="Courier"/>
                <a:cs typeface="Courier"/>
              </a:rPr>
              <a:t>Atmospheric tides, list file, not yet available</a:t>
            </a:r>
          </a:p>
          <a:p>
            <a:pPr marL="2863850" lvl="1" indent="-2406650">
              <a:buNone/>
            </a:pPr>
            <a:r>
              <a:rPr lang="en-US" sz="2500" dirty="0">
                <a:latin typeface="Courier"/>
                <a:cs typeface="Courier"/>
              </a:rPr>
              <a:t>Use </a:t>
            </a:r>
            <a:r>
              <a:rPr lang="en-US" sz="2500" dirty="0" err="1">
                <a:latin typeface="Courier"/>
                <a:cs typeface="Courier"/>
              </a:rPr>
              <a:t>atl.grid</a:t>
            </a:r>
            <a:r>
              <a:rPr lang="en-US" sz="2500" dirty="0">
                <a:latin typeface="Courier"/>
                <a:cs typeface="Courier"/>
              </a:rPr>
              <a:t> = N       </a:t>
            </a:r>
            <a:r>
              <a:rPr lang="en-US" sz="2500" dirty="0" smtClean="0">
                <a:latin typeface="Courier"/>
                <a:cs typeface="Courier"/>
              </a:rPr>
              <a:t>; </a:t>
            </a:r>
            <a:r>
              <a:rPr lang="en-US" sz="2500" dirty="0">
                <a:latin typeface="Courier"/>
                <a:cs typeface="Courier"/>
              </a:rPr>
              <a:t>Atmospheric tides, grid file</a:t>
            </a:r>
          </a:p>
          <a:p>
            <a:r>
              <a:rPr lang="en-US" dirty="0" smtClean="0"/>
              <a:t>Default settings.  Consistent with IGS ITRF2014 contribution (i.e., no non-tidal loading applied).</a:t>
            </a:r>
            <a:endParaRPr lang="en-US" dirty="0"/>
          </a:p>
          <a:p>
            <a:pPr lvl="1"/>
            <a:endParaRPr lang="en-US" dirty="0"/>
          </a:p>
        </p:txBody>
      </p:sp>
      <p:sp>
        <p:nvSpPr>
          <p:cNvPr id="4" name="Date Placeholder 3"/>
          <p:cNvSpPr>
            <a:spLocks noGrp="1"/>
          </p:cNvSpPr>
          <p:nvPr>
            <p:ph type="dt" sz="half" idx="10"/>
          </p:nvPr>
        </p:nvSpPr>
        <p:spPr/>
        <p:txBody>
          <a:bodyPr/>
          <a:lstStyle/>
          <a:p>
            <a:r>
              <a:rPr lang="x-none" smtClean="0"/>
              <a:t>2016/05/24</a:t>
            </a:r>
            <a:endParaRPr lang="en-US"/>
          </a:p>
        </p:txBody>
      </p:sp>
      <p:sp>
        <p:nvSpPr>
          <p:cNvPr id="5" name="Footer Placeholder 4"/>
          <p:cNvSpPr>
            <a:spLocks noGrp="1"/>
          </p:cNvSpPr>
          <p:nvPr>
            <p:ph type="ftr" sz="quarter" idx="11"/>
          </p:nvPr>
        </p:nvSpPr>
        <p:spPr/>
        <p:txBody>
          <a:bodyPr/>
          <a:lstStyle/>
          <a:p>
            <a:r>
              <a:rPr lang="en-US" smtClean="0"/>
              <a:t>Verticals: atmosphere and loading</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8</a:t>
            </a:fld>
            <a:endParaRPr lang="en-US"/>
          </a:p>
        </p:txBody>
      </p:sp>
    </p:spTree>
    <p:extLst>
      <p:ext uri="{BB962C8B-B14F-4D97-AF65-F5344CB8AC3E}">
        <p14:creationId xmlns:p14="http://schemas.microsoft.com/office/powerpoint/2010/main" val="2844925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apply “Tidal” loading</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Ocean tidal loading is needed.  Link </a:t>
            </a:r>
            <a:r>
              <a:rPr lang="en-US" dirty="0" err="1" smtClean="0"/>
              <a:t>otl.grid</a:t>
            </a:r>
            <a:r>
              <a:rPr lang="en-US" dirty="0" smtClean="0"/>
              <a:t> in </a:t>
            </a:r>
            <a:r>
              <a:rPr lang="en-US" dirty="0" err="1" smtClean="0"/>
              <a:t>gg</a:t>
            </a:r>
            <a:r>
              <a:rPr lang="en-US" dirty="0" smtClean="0"/>
              <a:t>/tables to otl_FES2004.grid (download from </a:t>
            </a:r>
            <a:r>
              <a:rPr lang="en-US" dirty="0" err="1" smtClean="0"/>
              <a:t>everest.mit.edu</a:t>
            </a:r>
            <a:r>
              <a:rPr lang="en-US" dirty="0" smtClean="0"/>
              <a:t>; not included in standard tar files due to size).  Close to the coast in complicated regions, list values specific to a location might be better.  Be careful that nearby sites don’t from different sources.</a:t>
            </a:r>
          </a:p>
          <a:p>
            <a:r>
              <a:rPr lang="en-US" dirty="0" smtClean="0"/>
              <a:t>“Tidal” atmospheric pressure loading </a:t>
            </a:r>
            <a:r>
              <a:rPr lang="en-US" dirty="0" err="1" smtClean="0"/>
              <a:t>atl.grid</a:t>
            </a:r>
            <a:r>
              <a:rPr lang="en-US" dirty="0" smtClean="0"/>
              <a:t> has diurnal and semidiurnal S1 and S2 load.  Nominally removed from 6hr tabular atmospheric loading values before interpolation (usefulness of this model is not clear --- mostly harmless).</a:t>
            </a:r>
            <a:endParaRPr lang="en-US" dirty="0"/>
          </a:p>
        </p:txBody>
      </p:sp>
      <p:sp>
        <p:nvSpPr>
          <p:cNvPr id="4" name="Date Placeholder 3"/>
          <p:cNvSpPr>
            <a:spLocks noGrp="1"/>
          </p:cNvSpPr>
          <p:nvPr>
            <p:ph type="dt" sz="half" idx="10"/>
          </p:nvPr>
        </p:nvSpPr>
        <p:spPr/>
        <p:txBody>
          <a:bodyPr/>
          <a:lstStyle/>
          <a:p>
            <a:r>
              <a:rPr lang="x-none" smtClean="0"/>
              <a:t>2016/05/24</a:t>
            </a:r>
            <a:endParaRPr lang="en-US"/>
          </a:p>
        </p:txBody>
      </p:sp>
      <p:sp>
        <p:nvSpPr>
          <p:cNvPr id="5" name="Footer Placeholder 4"/>
          <p:cNvSpPr>
            <a:spLocks noGrp="1"/>
          </p:cNvSpPr>
          <p:nvPr>
            <p:ph type="ftr" sz="quarter" idx="11"/>
          </p:nvPr>
        </p:nvSpPr>
        <p:spPr/>
        <p:txBody>
          <a:bodyPr/>
          <a:lstStyle/>
          <a:p>
            <a:r>
              <a:rPr lang="en-US" smtClean="0"/>
              <a:t>Verticals: atmosphere and loading</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9</a:t>
            </a:fld>
            <a:endParaRPr lang="en-US"/>
          </a:p>
        </p:txBody>
      </p:sp>
    </p:spTree>
    <p:extLst>
      <p:ext uri="{BB962C8B-B14F-4D97-AF65-F5344CB8AC3E}">
        <p14:creationId xmlns:p14="http://schemas.microsoft.com/office/powerpoint/2010/main" val="32038316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663</TotalTime>
  <Words>4136</Words>
  <Application>Microsoft Macintosh PowerPoint</Application>
  <PresentationFormat>On-screen Show (4:3)</PresentationFormat>
  <Paragraphs>393</Paragraphs>
  <Slides>34</Slides>
  <Notes>22</Notes>
  <HiddenSlides>3</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Vertical loading and atmospheric parameters</vt:lpstr>
      <vt:lpstr>OVERVIEW</vt:lpstr>
      <vt:lpstr>Challenges and Opportunities in GPS Vertical Measurements </vt:lpstr>
      <vt:lpstr>Atmospheric model</vt:lpstr>
      <vt:lpstr>Setup to use VMF1</vt:lpstr>
      <vt:lpstr>Impact of met source</vt:lpstr>
      <vt:lpstr>Differences in GPS estimates of ZTD at Algonquin, Ny Alessund, Wettzell and Westford computed using static or observed surface pressure to derive the a priori.  Height differences will be about twice as large.  (Elevation-dependent weighting used).  </vt:lpstr>
      <vt:lpstr>Loading Effects</vt:lpstr>
      <vt:lpstr>To apply “Tidal” loading</vt:lpstr>
      <vt:lpstr>Ocean loading magnitudes</vt:lpstr>
      <vt:lpstr>To apply non-tidal loading</vt:lpstr>
      <vt:lpstr>PowerPoint Presentation</vt:lpstr>
      <vt:lpstr>PowerPoint Presentation</vt:lpstr>
      <vt:lpstr>PowerPoint Presentation</vt:lpstr>
      <vt:lpstr>PowerPoint Presentation</vt:lpstr>
      <vt:lpstr>Example: Atmospheric load</vt:lpstr>
      <vt:lpstr>Example: Atmospheric load</vt:lpstr>
      <vt:lpstr>Example: Atmospheric load</vt:lpstr>
      <vt:lpstr>Severe meteorological conditions</vt:lpstr>
      <vt:lpstr>PowerPoint Presentation</vt:lpstr>
      <vt:lpstr>PowerPoint Presentation</vt:lpstr>
      <vt:lpstr>Zenith delay from wet and dry components of the atmosphere   </vt:lpstr>
      <vt:lpstr>Example of GPS water vapor time series</vt:lpstr>
      <vt:lpstr>Water vapor as a proxy for pressure in storm prediction</vt:lpstr>
      <vt:lpstr>Percent difference (red) between hydrostatic and wet mapping functions for a high latitude (dav1) and mid-latitude site (nlib).  Blue shows percentage of observations at each elevation angle.  From Tregoning and Herring [2006].</vt:lpstr>
      <vt:lpstr>Modeling Antenna Phase-center Variations (PCVs) </vt:lpstr>
      <vt:lpstr>PowerPoint Presentation</vt:lpstr>
      <vt:lpstr>Multipath and Water Vapor Can be Seen in the Phase Residuals</vt:lpstr>
      <vt:lpstr>PowerPoint Presentation</vt:lpstr>
      <vt:lpstr>PowerPoint Presentation</vt:lpstr>
      <vt:lpstr>PowerPoint Presentation</vt:lpstr>
      <vt:lpstr>GPS for surface hydrology</vt:lpstr>
      <vt:lpstr>PowerPoint Presentation</vt:lpstr>
      <vt:lpstr>References</vt:lpstr>
    </vt:vector>
  </TitlesOfParts>
  <Manager/>
  <Company>MIT</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Extraction of atmospheric parameters</dc:title>
  <dc:subject/>
  <dc:creator>M. Floyd</dc:creator>
  <cp:keywords/>
  <dc:description/>
  <cp:lastModifiedBy>M. Floyd</cp:lastModifiedBy>
  <cp:revision>37</cp:revision>
  <dcterms:created xsi:type="dcterms:W3CDTF">2014-11-07T20:21:22Z</dcterms:created>
  <dcterms:modified xsi:type="dcterms:W3CDTF">2016-05-17T01:37:09Z</dcterms:modified>
  <cp:category/>
</cp:coreProperties>
</file>