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7" r:id="rId2"/>
    <p:sldId id="324" r:id="rId3"/>
    <p:sldId id="325" r:id="rId4"/>
    <p:sldId id="319" r:id="rId5"/>
    <p:sldId id="326" r:id="rId6"/>
    <p:sldId id="327" r:id="rId7"/>
    <p:sldId id="340" r:id="rId8"/>
    <p:sldId id="332" r:id="rId9"/>
    <p:sldId id="333" r:id="rId10"/>
    <p:sldId id="334" r:id="rId11"/>
    <p:sldId id="335" r:id="rId12"/>
    <p:sldId id="336" r:id="rId13"/>
    <p:sldId id="337" r:id="rId14"/>
    <p:sldId id="338" r:id="rId15"/>
    <p:sldId id="339" r:id="rId16"/>
    <p:sldId id="328" r:id="rId17"/>
    <p:sldId id="329" r:id="rId18"/>
    <p:sldId id="330" r:id="rId19"/>
    <p:sldId id="322" r:id="rId20"/>
    <p:sldId id="341" r:id="rId21"/>
    <p:sldId id="323" r:id="rId22"/>
    <p:sldId id="301" r:id="rId23"/>
    <p:sldId id="302" r:id="rId24"/>
    <p:sldId id="331" r:id="rId25"/>
    <p:sldId id="303" r:id="rId26"/>
    <p:sldId id="304" r:id="rId27"/>
    <p:sldId id="306" r:id="rId28"/>
    <p:sldId id="307" r:id="rId29"/>
    <p:sldId id="309" r:id="rId30"/>
    <p:sldId id="310" r:id="rId31"/>
    <p:sldId id="311" r:id="rId32"/>
    <p:sldId id="312" r:id="rId33"/>
    <p:sldId id="313" r:id="rId34"/>
    <p:sldId id="314" r:id="rId35"/>
    <p:sldId id="315" r:id="rId36"/>
    <p:sldId id="316" r:id="rId37"/>
    <p:sldId id="317" r:id="rId38"/>
    <p:sldId id="318" r:id="rId39"/>
    <p:sldId id="32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6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Basic error analysis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2016/05/25</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Basic error analysis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a:t>
            </a:r>
            <a:r>
              <a:rPr lang="en-US" dirty="0" smtClean="0"/>
              <a:t>..  </a:t>
            </a:r>
            <a:endParaRPr lang="en-US" dirty="0"/>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smtClean="0"/>
              <a:t>This figur</a:t>
            </a:r>
            <a:r>
              <a:rPr lang="en-US" baseline="0" dirty="0" smtClean="0"/>
              <a:t>e from the 2004 paper by Simon Williams and colleagues shows a power spectrum of a 10-year time series (</a:t>
            </a:r>
            <a:r>
              <a:rPr lang="en-US" dirty="0" smtClean="0"/>
              <a:t>1991</a:t>
            </a:r>
            <a:r>
              <a:rPr lang="en-US" dirty="0"/>
              <a:t>-</a:t>
            </a:r>
            <a:r>
              <a:rPr lang="en-US" dirty="0" smtClean="0"/>
              <a:t>2001) ,</a:t>
            </a:r>
            <a:r>
              <a:rPr lang="en-US" baseline="0" dirty="0" smtClean="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smtClean="0"/>
              <a:t> </a:t>
            </a:r>
            <a:r>
              <a:rPr lang="en-US" b="0" dirty="0" smtClean="0"/>
              <a:t>for</a:t>
            </a:r>
            <a:r>
              <a:rPr lang="en-US" b="0" baseline="0" dirty="0" smtClean="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smtClean="0"/>
              <a:t>  </a:t>
            </a:r>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18</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smtClean="0"/>
              <a:t>There is also the possibility</a:t>
            </a:r>
            <a:r>
              <a:rPr lang="en-US" baseline="0" dirty="0" smtClean="0"/>
              <a:t> of noise that is not stationary, that is, it changes in character as function of time. In this case, all of the </a:t>
            </a:r>
            <a:r>
              <a:rPr lang="en-US" baseline="0" dirty="0" err="1" smtClean="0"/>
              <a:t>techninques</a:t>
            </a:r>
            <a:r>
              <a:rPr lang="en-US" baseline="0" dirty="0" smtClean="0"/>
              <a:t> we mention here will be invalid.</a:t>
            </a:r>
          </a:p>
          <a:p>
            <a:pPr eaLnBrk="1" hangingPunct="1"/>
            <a:r>
              <a:rPr lang="en-US" dirty="0" smtClean="0"/>
              <a:t>.</a:t>
            </a:r>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22</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dirty="0" smtClean="0"/>
              <a:t>A second</a:t>
            </a:r>
            <a:r>
              <a:rPr lang="en-US" baseline="0" dirty="0" smtClean="0"/>
              <a:t> approximation to getting realistic uncertainties makes the assumption that the amplitude of the long-period sources of noise is proportional to the white noise.  </a:t>
            </a:r>
            <a:r>
              <a:rPr lang="en-US" dirty="0" smtClean="0"/>
              <a:t>Since </a:t>
            </a:r>
            <a:r>
              <a:rPr lang="en-US" dirty="0"/>
              <a:t>white noise can be easily computed from </a:t>
            </a:r>
            <a:r>
              <a:rPr lang="en-US" dirty="0" smtClean="0"/>
              <a:t>time </a:t>
            </a:r>
            <a:r>
              <a:rPr lang="en-US" dirty="0"/>
              <a:t>series, and flicker noise (or RW noise) not, Mao et </a:t>
            </a:r>
            <a:r>
              <a:rPr lang="en-US" dirty="0" err="1" smtClean="0"/>
              <a:t>al.performed</a:t>
            </a:r>
            <a:r>
              <a:rPr lang="en-US" dirty="0" smtClean="0"/>
              <a:t> a spectral analysis of</a:t>
            </a:r>
            <a:r>
              <a:rPr lang="en-US" baseline="0" dirty="0" smtClean="0"/>
              <a:t> times series(2 years only) for 24  IGS stations and</a:t>
            </a:r>
            <a:r>
              <a:rPr lang="en-US" dirty="0" smtClean="0"/>
              <a:t> </a:t>
            </a:r>
            <a:r>
              <a:rPr lang="en-US" dirty="0"/>
              <a:t>looked for correlations between the WN and FN components.   </a:t>
            </a:r>
            <a:r>
              <a:rPr lang="en-US" dirty="0" smtClean="0"/>
              <a:t>The figure shows their results, with N, E, an U plotted on the same As</a:t>
            </a:r>
            <a:r>
              <a:rPr lang="en-US" baseline="0" dirty="0" smtClean="0"/>
              <a:t> you can see, there is a correlation, and a straight-line fit to the points will get you within about 50% of the appropriate flicker noise component to apply for a given </a:t>
            </a:r>
            <a:r>
              <a:rPr lang="en-US" baseline="0" dirty="0" err="1" smtClean="0"/>
              <a:t>wrms</a:t>
            </a:r>
            <a:r>
              <a:rPr lang="en-US" baseline="0" dirty="0" smtClean="0"/>
              <a:t>.  See Equation 20 in their paper.</a:t>
            </a:r>
            <a:r>
              <a:rPr lang="en-US" dirty="0" smtClean="0"/>
              <a:t>.</a:t>
            </a:r>
            <a:endParaRPr lang="en-US" dirty="0"/>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23</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smtClean="0"/>
              <a:t>The</a:t>
            </a:r>
            <a:r>
              <a:rPr lang="en-US" baseline="0" dirty="0" smtClean="0"/>
              <a:t> third approach is the one we’ve taken in GLOBK.  It assume that the the noise can be represented by a Gauss-Markov process. </a:t>
            </a:r>
            <a:r>
              <a:rPr lang="en-US" dirty="0" smtClean="0"/>
              <a:t>  Loosely speaking, a Gaussian process is</a:t>
            </a:r>
            <a:r>
              <a:rPr lang="en-US" baseline="0" dirty="0" smtClean="0"/>
              <a:t> a random process that can be described by its mean and </a:t>
            </a:r>
            <a:r>
              <a:rPr lang="en-US" baseline="0" dirty="0" err="1" smtClean="0"/>
              <a:t>variiance</a:t>
            </a:r>
            <a:r>
              <a:rPr lang="en-US" baseline="0" dirty="0" smtClean="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smtClean="0"/>
              <a:t>Guassian</a:t>
            </a:r>
            <a:r>
              <a:rPr lang="en-US" baseline="0" dirty="0" smtClean="0"/>
              <a:t> </a:t>
            </a:r>
            <a:r>
              <a:rPr lang="en-US" baseline="0" dirty="0" err="1" smtClean="0"/>
              <a:t>distribuiton</a:t>
            </a:r>
            <a:r>
              <a:rPr lang="en-US" baseline="0" dirty="0" smtClean="0"/>
              <a:t>.  Viewed another way, our best hope of being to characterize </a:t>
            </a:r>
            <a:r>
              <a:rPr lang="en-US" baseline="0" dirty="0" err="1" smtClean="0"/>
              <a:t>ithe</a:t>
            </a:r>
            <a:r>
              <a:rPr lang="en-US" baseline="0" dirty="0" smtClean="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smtClean="0"/>
              <a:t>Kalman</a:t>
            </a:r>
            <a:r>
              <a:rPr lang="en-US" baseline="0" dirty="0" smtClean="0"/>
              <a:t> </a:t>
            </a:r>
            <a:r>
              <a:rPr lang="en-US" baseline="0" dirty="0" err="1" smtClean="0"/>
              <a:t>fiilter</a:t>
            </a:r>
            <a:r>
              <a:rPr lang="en-US" baseline="0" dirty="0" smtClean="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Strang</a:t>
            </a:r>
            <a:r>
              <a:rPr lang="en-US" dirty="0" smtClean="0"/>
              <a:t>, G. and K. </a:t>
            </a:r>
            <a:r>
              <a:rPr lang="en-US" dirty="0" err="1" smtClean="0"/>
              <a:t>Borre</a:t>
            </a:r>
            <a:r>
              <a:rPr lang="en-US" dirty="0" smtClean="0"/>
              <a:t> </a:t>
            </a:r>
            <a:r>
              <a:rPr lang="en-US" smtClean="0"/>
              <a:t>(1997)</a:t>
            </a:r>
            <a:r>
              <a:rPr lang="en-US" dirty="0" smtClean="0"/>
              <a:t>, Linear Algebra</a:t>
            </a:r>
            <a:r>
              <a:rPr lang="en-US" smtClean="0"/>
              <a:t>, Geodesy,</a:t>
            </a:r>
            <a:r>
              <a:rPr lang="en-US" baseline="0" smtClean="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24</a:t>
            </a:fld>
            <a:endParaRPr lang="en-US"/>
          </a:p>
        </p:txBody>
      </p:sp>
      <p:sp>
        <p:nvSpPr>
          <p:cNvPr id="5" name="Date Placeholder 4"/>
          <p:cNvSpPr>
            <a:spLocks noGrp="1"/>
          </p:cNvSpPr>
          <p:nvPr>
            <p:ph type="dt" idx="11"/>
          </p:nvPr>
        </p:nvSpPr>
        <p:spPr/>
        <p:txBody>
          <a:bodyPr/>
          <a:lstStyle/>
          <a:p>
            <a:r>
              <a:rPr lang="x-none" smtClean="0"/>
              <a:t>2016/05/25</a:t>
            </a:r>
            <a:endParaRPr lang="en-US"/>
          </a:p>
        </p:txBody>
      </p:sp>
      <p:sp>
        <p:nvSpPr>
          <p:cNvPr id="6" name="Footer Placeholder 5"/>
          <p:cNvSpPr>
            <a:spLocks noGrp="1"/>
          </p:cNvSpPr>
          <p:nvPr>
            <p:ph type="ftr" sz="quarter" idx="12"/>
          </p:nvPr>
        </p:nvSpPr>
        <p:spPr/>
        <p:txBody>
          <a:bodyPr/>
          <a:lstStyle/>
          <a:p>
            <a:r>
              <a:rPr lang="en-US" smtClean="0"/>
              <a:t>Basic error analysis</a:t>
            </a:r>
            <a:endParaRPr lang="en-US"/>
          </a:p>
        </p:txBody>
      </p:sp>
    </p:spTree>
    <p:extLst>
      <p:ext uri="{BB962C8B-B14F-4D97-AF65-F5344CB8AC3E}">
        <p14:creationId xmlns:p14="http://schemas.microsoft.com/office/powerpoint/2010/main" val="3637894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Five-year time series for a southern </a:t>
            </a:r>
            <a:r>
              <a:rPr lang="en-US" dirty="0"/>
              <a:t>California </a:t>
            </a:r>
            <a:r>
              <a:rPr lang="en-US" dirty="0" smtClean="0"/>
              <a:t>site.</a:t>
            </a:r>
            <a:r>
              <a:rPr lang="en-US" baseline="0" dirty="0" smtClean="0"/>
              <a:t> </a:t>
            </a:r>
            <a:r>
              <a:rPr lang="en-US" dirty="0" smtClean="0"/>
              <a:t>. The  </a:t>
            </a:r>
            <a:r>
              <a:rPr lang="en-US" dirty="0"/>
              <a:t>WRMS </a:t>
            </a:r>
            <a:r>
              <a:rPr lang="en-US" dirty="0" smtClean="0"/>
              <a:t>is &lt; </a:t>
            </a:r>
            <a:r>
              <a:rPr lang="en-US" dirty="0"/>
              <a:t>1 mm in horizontal, 2.5 mm in vertical.  Yellow squares are daily values, with NRMS of ~</a:t>
            </a:r>
            <a:r>
              <a:rPr lang="en-US" dirty="0" smtClean="0"/>
              <a:t>0.5 (better than a typical site).  </a:t>
            </a:r>
            <a:r>
              <a:rPr lang="en-US" dirty="0"/>
              <a:t>Blue points are 7-day averages, which you can see reduces the short-term noise considerably (as we expect, since it’s white, but not much the long-term.  Suppose we keep averaging for longer and longer periods and observe what happens to the </a:t>
            </a:r>
            <a:r>
              <a:rPr lang="en-US" dirty="0" smtClean="0"/>
              <a:t>scatter.</a:t>
            </a:r>
            <a:r>
              <a:rPr lang="en-US" baseline="0" dirty="0" smtClean="0"/>
              <a:t>  If the noise were white, </a:t>
            </a:r>
            <a:r>
              <a:rPr lang="en-US" dirty="0" smtClean="0"/>
              <a:t> </a:t>
            </a:r>
            <a:r>
              <a:rPr lang="en-US" dirty="0"/>
              <a:t>we’d expect the WRMS to go down </a:t>
            </a:r>
            <a:r>
              <a:rPr lang="en-US" dirty="0" smtClean="0"/>
              <a:t>by</a:t>
            </a:r>
            <a:r>
              <a:rPr lang="en-US" baseline="0" dirty="0" smtClean="0"/>
              <a:t> the square root of the number of points in the average </a:t>
            </a:r>
            <a:r>
              <a:rPr lang="en-US" dirty="0" smtClean="0"/>
              <a:t>and </a:t>
            </a:r>
            <a:r>
              <a:rPr lang="en-US" dirty="0"/>
              <a:t>the NRMS </a:t>
            </a:r>
            <a:r>
              <a:rPr lang="en-US" dirty="0" smtClean="0"/>
              <a:t>remain the</a:t>
            </a:r>
            <a:r>
              <a:rPr lang="en-US" baseline="0" dirty="0" smtClean="0"/>
              <a:t> same.  However, i</a:t>
            </a:r>
            <a:r>
              <a:rPr lang="en-US" dirty="0" smtClean="0"/>
              <a:t>f </a:t>
            </a:r>
            <a:r>
              <a:rPr lang="en-US" dirty="0"/>
              <a:t>the dominant frequencies of the noise are long-period, </a:t>
            </a:r>
            <a:r>
              <a:rPr lang="en-US" dirty="0" smtClean="0"/>
              <a:t>the WRMS will</a:t>
            </a:r>
            <a:r>
              <a:rPr lang="en-US" baseline="0" dirty="0" smtClean="0"/>
              <a:t> not decrease as rapidly and the NRMS will </a:t>
            </a:r>
            <a:r>
              <a:rPr lang="en-US" baseline="0" dirty="0" err="1" smtClean="0"/>
              <a:t>riise</a:t>
            </a:r>
            <a:r>
              <a:rPr lang="en-US" baseline="0" dirty="0" smtClean="0"/>
              <a:t> since the formal uncertainties are getting smaller by </a:t>
            </a:r>
            <a:r>
              <a:rPr lang="en-US" baseline="0" dirty="0" err="1" smtClean="0"/>
              <a:t>sqrt</a:t>
            </a:r>
            <a:r>
              <a:rPr lang="en-US" baseline="0" dirty="0" smtClean="0"/>
              <a:t>(n).   </a:t>
            </a:r>
            <a:r>
              <a:rPr lang="en-US" dirty="0" smtClean="0"/>
              <a:t>Let’s </a:t>
            </a:r>
            <a:r>
              <a:rPr lang="en-US" dirty="0"/>
              <a:t>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smtClean="0"/>
              <a:t>wrms</a:t>
            </a:r>
            <a:r>
              <a:rPr lang="en-US" dirty="0" smtClean="0"/>
              <a:t> </a:t>
            </a:r>
            <a:r>
              <a:rPr lang="en-US" dirty="0"/>
              <a:t>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27</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smtClean="0"/>
              <a:t>sigmas</a:t>
            </a:r>
            <a:r>
              <a:rPr lang="en-US" baseline="0" dirty="0" smtClean="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28</a:t>
            </a:fld>
            <a:endParaRPr lang="en-US"/>
          </a:p>
        </p:txBody>
      </p:sp>
      <p:sp>
        <p:nvSpPr>
          <p:cNvPr id="5" name="Date Placeholder 4"/>
          <p:cNvSpPr>
            <a:spLocks noGrp="1"/>
          </p:cNvSpPr>
          <p:nvPr>
            <p:ph type="dt" idx="11"/>
          </p:nvPr>
        </p:nvSpPr>
        <p:spPr/>
        <p:txBody>
          <a:bodyPr/>
          <a:lstStyle/>
          <a:p>
            <a:r>
              <a:rPr lang="x-none" smtClean="0"/>
              <a:t>2016/05/25</a:t>
            </a:r>
            <a:endParaRPr lang="en-US"/>
          </a:p>
        </p:txBody>
      </p:sp>
      <p:sp>
        <p:nvSpPr>
          <p:cNvPr id="6" name="Footer Placeholder 5"/>
          <p:cNvSpPr>
            <a:spLocks noGrp="1"/>
          </p:cNvSpPr>
          <p:nvPr>
            <p:ph type="ftr" sz="quarter" idx="12"/>
          </p:nvPr>
        </p:nvSpPr>
        <p:spPr/>
        <p:txBody>
          <a:bodyPr/>
          <a:lstStyle/>
          <a:p>
            <a:r>
              <a:rPr lang="en-US" smtClean="0"/>
              <a:t>Basic error analysis</a:t>
            </a:r>
            <a:endParaRPr lang="en-US"/>
          </a:p>
        </p:txBody>
      </p:sp>
    </p:spTree>
    <p:extLst>
      <p:ext uri="{BB962C8B-B14F-4D97-AF65-F5344CB8AC3E}">
        <p14:creationId xmlns:p14="http://schemas.microsoft.com/office/powerpoint/2010/main" val="1284543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29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We’ll next look at a method to validate the error model you’ve applied to the data. </a:t>
            </a:r>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3</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dirty="0" err="1" smtClean="0"/>
              <a:t>Fulll</a:t>
            </a:r>
            <a:r>
              <a:rPr lang="en-US" baseline="0" dirty="0" smtClean="0"/>
              <a:t> knowledge of the errors would require knowing the magnitude and correlations of every error at every epoch and place.</a:t>
            </a:r>
          </a:p>
          <a:p>
            <a:pPr eaLnBrk="1" hangingPunct="1"/>
            <a:endParaRPr lang="en-US" baseline="0" dirty="0" smtClean="0"/>
          </a:p>
          <a:p>
            <a:pPr eaLnBrk="1" hangingPunct="1"/>
            <a:r>
              <a:rPr lang="en-US" dirty="0" smtClean="0"/>
              <a:t>Implication </a:t>
            </a:r>
            <a:r>
              <a:rPr lang="en-US" dirty="0"/>
              <a:t>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a:t>
            </a:r>
            <a:r>
              <a:rPr lang="en-US" dirty="0" smtClean="0"/>
              <a:t>slide,</a:t>
            </a:r>
            <a:r>
              <a:rPr lang="en-US" baseline="0" dirty="0" smtClean="0"/>
              <a:t> where the velocities of the sites in central Macedonia are small and appear to be randomly distributed. </a:t>
            </a:r>
            <a:r>
              <a:rPr lang="en-US" baseline="0" dirty="0"/>
              <a:t> </a:t>
            </a:r>
            <a:r>
              <a:rPr lang="en-US" dirty="0" smtClean="0"/>
              <a:t>If </a:t>
            </a:r>
            <a:r>
              <a:rPr lang="en-US" dirty="0"/>
              <a:t>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a:t>
            </a:r>
            <a:r>
              <a:rPr lang="en-US" dirty="0" smtClean="0"/>
              <a:t>We’ll have more to say</a:t>
            </a:r>
            <a:r>
              <a:rPr lang="en-US" baseline="0" dirty="0" smtClean="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This slide shows</a:t>
            </a:r>
            <a:r>
              <a:rPr lang="en-US" baseline="0" dirty="0" smtClean="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smtClean="0"/>
              <a:t>scaiing</a:t>
            </a:r>
            <a:r>
              <a:rPr lang="en-US" baseline="0" dirty="0" smtClean="0"/>
              <a:t>, until we got the residual distribution correct.  In general, scaling is not the best way to do this, but works here since there are only two epochs.</a:t>
            </a:r>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a:t>
            </a:r>
            <a:r>
              <a:rPr lang="en-US" sz="1000" dirty="0" smtClean="0"/>
              <a:t>distribution.</a:t>
            </a:r>
            <a:r>
              <a:rPr lang="en-US" sz="1000" baseline="0" dirty="0" smtClean="0"/>
              <a:t>   </a:t>
            </a:r>
            <a:r>
              <a:rPr lang="en-US" sz="1000" dirty="0" smtClean="0"/>
              <a:t>We’ll </a:t>
            </a:r>
            <a:r>
              <a:rPr lang="en-US" sz="1000" dirty="0"/>
              <a:t>use an example from the Pacific Northwest, for which there are over 300 stations with accurate velocities determined from survey-mode and continuous observations (next slide</a:t>
            </a:r>
            <a:r>
              <a:rPr lang="en-US" sz="1000" dirty="0" smtClean="0"/>
              <a:t>)</a:t>
            </a:r>
            <a:r>
              <a:rPr lang="en-US" sz="1000" baseline="0" dirty="0" smtClean="0"/>
              <a:t> over 3 to 13 years.</a:t>
            </a:r>
            <a:r>
              <a:rPr lang="en-US" sz="1000" dirty="0" smtClean="0"/>
              <a:t>  </a:t>
            </a:r>
            <a:endParaRPr lang="en-US" sz="1000" dirty="0"/>
          </a:p>
          <a:p>
            <a:pPr eaLnBrk="1" hangingPunct="1"/>
            <a:endParaRPr lang="en-US" dirty="0"/>
          </a:p>
          <a:p>
            <a:pPr eaLnBrk="1" hangingPunct="1"/>
            <a:r>
              <a:rPr lang="en-US" dirty="0"/>
              <a:t>Here’s a tectonic model of the </a:t>
            </a:r>
            <a:r>
              <a:rPr lang="en-US" dirty="0" smtClean="0"/>
              <a:t>region, generated by the DEFNODE</a:t>
            </a:r>
            <a:r>
              <a:rPr lang="en-US" baseline="0" dirty="0" smtClean="0"/>
              <a:t> elastic block-model program developed by Rob McCaffrey,</a:t>
            </a:r>
            <a:r>
              <a:rPr lang="en-US" dirty="0" smtClean="0"/>
              <a:t>, </a:t>
            </a:r>
            <a:r>
              <a:rPr lang="en-US" dirty="0"/>
              <a:t>color coded by the level of strain and with velocities shown relative to North </a:t>
            </a:r>
            <a:r>
              <a:rPr lang="en-US" dirty="0" smtClean="0"/>
              <a:t>America (red is freely slipping at depth, blue is locked near the surface).  </a:t>
            </a:r>
            <a:r>
              <a:rPr lang="en-US" dirty="0"/>
              <a:t>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a:t>
            </a:r>
            <a:r>
              <a:rPr lang="en-US" dirty="0" smtClean="0"/>
              <a:t>velocities with their error 70%</a:t>
            </a:r>
            <a:r>
              <a:rPr lang="en-US" baseline="0" dirty="0" smtClean="0"/>
              <a:t> error ellipses.  Near the coast, where the fault is locked in a complicated manner, we cannot model the velocities without making some assumptions about the </a:t>
            </a:r>
            <a:r>
              <a:rPr lang="en-US" baseline="0" dirty="0" err="1" smtClean="0"/>
              <a:t>compllexity</a:t>
            </a:r>
            <a:r>
              <a:rPr lang="en-US" baseline="0" dirty="0" smtClean="0"/>
              <a:t> of the locking; that is, the problem of assessing errors gets mixed up with the geophysical modeling, something we’re try to avoid. However, east of about 238E, the residual velocities are insensitive to the details of the </a:t>
            </a:r>
            <a:r>
              <a:rPr lang="en-US" baseline="0" dirty="0" err="1" smtClean="0"/>
              <a:t>subduction</a:t>
            </a:r>
            <a:r>
              <a:rPr lang="en-US" baseline="0" dirty="0" smtClean="0"/>
              <a:t> model and we can use a deformation model in which we have as much confidence as the no-deformation assumption we used for central Macedonia.  </a:t>
            </a:r>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This plot shows just the slowly</a:t>
            </a:r>
            <a:r>
              <a:rPr lang="en-US" baseline="0" dirty="0" smtClean="0"/>
              <a:t> deforming test area of </a:t>
            </a:r>
            <a:r>
              <a:rPr lang="en-US" dirty="0" smtClean="0"/>
              <a:t> </a:t>
            </a:r>
            <a:r>
              <a:rPr lang="en-US" dirty="0"/>
              <a:t>eastern Oregon </a:t>
            </a:r>
            <a:r>
              <a:rPr lang="en-US" dirty="0" smtClean="0"/>
              <a:t>There </a:t>
            </a:r>
            <a:r>
              <a:rPr lang="en-US" dirty="0"/>
              <a:t>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a:t>
            </a:r>
            <a:r>
              <a:rPr lang="en-US" dirty="0" smtClean="0"/>
              <a:t>two large </a:t>
            </a:r>
            <a:r>
              <a:rPr lang="en-US" dirty="0"/>
              <a:t>outliers, which </a:t>
            </a:r>
            <a:r>
              <a:rPr lang="en-US" dirty="0" smtClean="0"/>
              <a:t>value</a:t>
            </a:r>
            <a:r>
              <a:rPr lang="en-US" baseline="0" dirty="0" smtClean="0"/>
              <a:t> well outside a normal distribution and can be omitted from the sample.</a:t>
            </a:r>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a:t>
            </a:r>
            <a:r>
              <a:rPr lang="en-US" dirty="0" smtClean="0"/>
              <a:t>chi distribution (</a:t>
            </a:r>
            <a:r>
              <a:rPr lang="en-US" dirty="0" err="1" smtClean="0"/>
              <a:t>sh_velhist</a:t>
            </a:r>
            <a:r>
              <a:rPr lang="en-US" dirty="0" smtClean="0"/>
              <a:t>).  The horizontal</a:t>
            </a:r>
            <a:r>
              <a:rPr lang="en-US" baseline="0" dirty="0" smtClean="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smtClean="0"/>
              <a:t>You can see that for the error model adopted, the cumulative histogram</a:t>
            </a:r>
            <a:r>
              <a:rPr lang="en-US" baseline="0" dirty="0" smtClean="0"/>
              <a:t> follows the theoretical distribution at most levels of probability within about 15%.  </a:t>
            </a:r>
            <a:r>
              <a:rPr lang="en-US" dirty="0" smtClean="0"/>
              <a:t>  We established  the error model by adding to the position estimates at each epoch a white noise (WN)</a:t>
            </a:r>
            <a:r>
              <a:rPr lang="en-US" baseline="0" dirty="0" smtClean="0"/>
              <a:t>  (</a:t>
            </a:r>
            <a:r>
              <a:rPr lang="en-US" baseline="0" dirty="0" err="1" smtClean="0"/>
              <a:t>sig_neu</a:t>
            </a:r>
            <a:r>
              <a:rPr lang="en-US" baseline="0" dirty="0" smtClean="0"/>
              <a:t>) and random-walk noise (RW) (</a:t>
            </a:r>
            <a:r>
              <a:rPr lang="en-US" baseline="0" dirty="0" err="1" smtClean="0"/>
              <a:t>mar_neu</a:t>
            </a:r>
            <a:r>
              <a:rPr lang="en-US" baseline="0" dirty="0" smtClean="0"/>
              <a:t>) component., in this case 0.5 mm of WN and 1.0 mm/</a:t>
            </a:r>
            <a:r>
              <a:rPr lang="en-US" baseline="0" dirty="0" err="1" smtClean="0"/>
              <a:t>sqrt</a:t>
            </a:r>
            <a:r>
              <a:rPr lang="en-US" baseline="0" dirty="0" smtClean="0"/>
              <a:t>(</a:t>
            </a:r>
            <a:r>
              <a:rPr lang="en-US" baseline="0" dirty="0" err="1" smtClean="0"/>
              <a:t>yr</a:t>
            </a:r>
            <a:r>
              <a:rPr lang="en-US" baseline="0" dirty="0" smtClean="0"/>
              <a:t>) RW. We got these values by trial and error, using the cumulative velocity histogram as a guide. </a:t>
            </a:r>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If we decrease</a:t>
            </a:r>
            <a:r>
              <a:rPr lang="en-US" baseline="0" dirty="0" smtClean="0"/>
              <a:t> the RW from 1.0 mm/</a:t>
            </a:r>
            <a:r>
              <a:rPr lang="en-US" baseline="0" dirty="0" err="1" smtClean="0"/>
              <a:t>sqrt</a:t>
            </a:r>
            <a:r>
              <a:rPr lang="en-US" baseline="0" dirty="0" smtClean="0"/>
              <a:t>(</a:t>
            </a:r>
            <a:r>
              <a:rPr lang="en-US" baseline="0" dirty="0" err="1" smtClean="0"/>
              <a:t>yr</a:t>
            </a:r>
            <a:r>
              <a:rPr lang="en-US" baseline="0" dirty="0" smtClean="0"/>
              <a:t>) to 0.5 mm/</a:t>
            </a:r>
            <a:r>
              <a:rPr lang="en-US" baseline="0" dirty="0" err="1" smtClean="0"/>
              <a:t>sqrt</a:t>
            </a:r>
            <a:r>
              <a:rPr lang="en-US" baseline="0" dirty="0" smtClean="0"/>
              <a:t>(</a:t>
            </a:r>
            <a:r>
              <a:rPr lang="en-US" baseline="0" dirty="0" err="1" smtClean="0"/>
              <a:t>yr</a:t>
            </a:r>
            <a:r>
              <a:rPr lang="en-US" baseline="0" dirty="0" smtClean="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Conversely</a:t>
            </a:r>
            <a:r>
              <a:rPr lang="en-US" baseline="0" dirty="0" smtClean="0"/>
              <a:t> if we</a:t>
            </a:r>
            <a:r>
              <a:rPr lang="en-US" dirty="0" smtClean="0"/>
              <a:t> increase </a:t>
            </a:r>
            <a:r>
              <a:rPr lang="en-US" dirty="0"/>
              <a:t>the </a:t>
            </a:r>
            <a:r>
              <a:rPr lang="en-US" dirty="0" smtClean="0"/>
              <a:t>RW</a:t>
            </a:r>
            <a:r>
              <a:rPr lang="en-US" baseline="0" dirty="0" smtClean="0"/>
              <a:t> </a:t>
            </a:r>
            <a:r>
              <a:rPr lang="en-US" dirty="0" smtClean="0"/>
              <a:t>to </a:t>
            </a:r>
            <a:r>
              <a:rPr lang="en-US" dirty="0"/>
              <a:t>1.5 mm/</a:t>
            </a:r>
            <a:r>
              <a:rPr lang="en-US" dirty="0" err="1"/>
              <a:t>sqrt</a:t>
            </a:r>
            <a:r>
              <a:rPr lang="en-US" dirty="0"/>
              <a:t>(</a:t>
            </a:r>
            <a:r>
              <a:rPr lang="en-US" dirty="0" err="1"/>
              <a:t>yr</a:t>
            </a:r>
            <a:r>
              <a:rPr lang="en-US" dirty="0"/>
              <a:t>) and also the </a:t>
            </a:r>
            <a:r>
              <a:rPr lang="en-US" dirty="0" smtClean="0"/>
              <a:t>WN </a:t>
            </a:r>
            <a:r>
              <a:rPr lang="en-US" dirty="0"/>
              <a:t>to 2 mm at each </a:t>
            </a:r>
            <a:r>
              <a:rPr lang="en-US" dirty="0" smtClean="0"/>
              <a:t>epoch</a:t>
            </a:r>
            <a:r>
              <a:rPr lang="en-US" baseline="0" dirty="0" smtClean="0"/>
              <a:t> there is a misfit in the other direction, indicating that the velocity uncertainties are too large for the actual scatter. </a:t>
            </a:r>
            <a:r>
              <a:rPr lang="en-US" dirty="0" smtClean="0"/>
              <a:t> Put</a:t>
            </a:r>
            <a:r>
              <a:rPr lang="en-US" baseline="0" dirty="0" smtClean="0"/>
              <a:t> another way, if this were our noise model and we published results suggesting that a pattern of deformation was too small to be detected by the data at, e.g. 90% confidence, we would be doing a disservice to our measurements.  </a:t>
            </a:r>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5</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dirty="0"/>
              <a:t>The three </a:t>
            </a:r>
            <a:r>
              <a:rPr lang="en-US" dirty="0" smtClean="0"/>
              <a:t>categories  </a:t>
            </a:r>
            <a:r>
              <a:rPr lang="en-US" dirty="0"/>
              <a:t>listed here </a:t>
            </a:r>
            <a:r>
              <a:rPr lang="en-US" dirty="0" smtClean="0"/>
              <a:t>provide </a:t>
            </a:r>
            <a:r>
              <a:rPr lang="en-US" dirty="0"/>
              <a:t>a useful way to think about errors in GPS measurements.  For studying global phenomena they are all potentially important, but </a:t>
            </a:r>
            <a:r>
              <a:rPr lang="en-US" dirty="0" smtClean="0"/>
              <a:t>we’ll concentrate  </a:t>
            </a:r>
            <a:r>
              <a:rPr lang="en-US" dirty="0"/>
              <a:t>on measurements </a:t>
            </a:r>
            <a:r>
              <a:rPr lang="en-US" dirty="0" smtClean="0"/>
              <a:t>at </a:t>
            </a:r>
            <a:r>
              <a:rPr lang="en-US" dirty="0"/>
              <a:t>continental and regional </a:t>
            </a:r>
            <a:r>
              <a:rPr lang="en-US" dirty="0" smtClean="0"/>
              <a:t>scales.  </a:t>
            </a:r>
            <a:r>
              <a:rPr lang="en-US" dirty="0"/>
              <a:t>For these </a:t>
            </a:r>
            <a:r>
              <a:rPr lang="en-US" dirty="0" smtClean="0"/>
              <a:t>inter-site </a:t>
            </a:r>
            <a:r>
              <a:rPr lang="en-US" dirty="0"/>
              <a:t>distances, we now know the orbits of the satellites well enough that their contribution is usually small.   So we’ll look at effects in signal </a:t>
            </a:r>
            <a:r>
              <a:rPr lang="en-US" dirty="0" smtClean="0"/>
              <a:t>propagation </a:t>
            </a:r>
            <a:r>
              <a:rPr lang="en-US" dirty="0"/>
              <a:t>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a:t>
            </a:r>
            <a:r>
              <a:rPr lang="en-US" dirty="0" smtClean="0"/>
              <a:t>.  These two sources of error are examined in more detail in the</a:t>
            </a:r>
            <a:r>
              <a:rPr lang="en-US" baseline="0" dirty="0" smtClean="0"/>
              <a:t> ‘Concept in GPS Analysis lecture from Monday. </a:t>
            </a:r>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a:t>
            </a:r>
            <a:r>
              <a:rPr lang="en-US" baseline="0" dirty="0" smtClean="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smtClean="0"/>
              <a:t>veloicity</a:t>
            </a:r>
            <a:r>
              <a:rPr lang="en-US" baseline="0" dirty="0" smtClean="0"/>
              <a:t> error (sketch a cosine on the back of an envelope to convince yourself of this).  Geoff Blewit and David </a:t>
            </a:r>
            <a:r>
              <a:rPr lang="en-US" baseline="0" dirty="0" err="1" smtClean="0"/>
              <a:t>Lavallee</a:t>
            </a:r>
            <a:r>
              <a:rPr lang="en-US" baseline="0" dirty="0" smtClean="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15</a:t>
            </a:fld>
            <a:endParaRPr lang="en-US"/>
          </a:p>
        </p:txBody>
      </p:sp>
      <p:sp>
        <p:nvSpPr>
          <p:cNvPr id="5" name="Date Placeholder 4"/>
          <p:cNvSpPr>
            <a:spLocks noGrp="1"/>
          </p:cNvSpPr>
          <p:nvPr>
            <p:ph type="dt" idx="11"/>
          </p:nvPr>
        </p:nvSpPr>
        <p:spPr/>
        <p:txBody>
          <a:bodyPr/>
          <a:lstStyle/>
          <a:p>
            <a:r>
              <a:rPr lang="x-none" smtClean="0"/>
              <a:t>2016/05/25</a:t>
            </a:r>
            <a:endParaRPr lang="en-US"/>
          </a:p>
        </p:txBody>
      </p:sp>
      <p:sp>
        <p:nvSpPr>
          <p:cNvPr id="6" name="Footer Placeholder 5"/>
          <p:cNvSpPr>
            <a:spLocks noGrp="1"/>
          </p:cNvSpPr>
          <p:nvPr>
            <p:ph type="ftr" sz="quarter" idx="12"/>
          </p:nvPr>
        </p:nvSpPr>
        <p:spPr/>
        <p:txBody>
          <a:bodyPr/>
          <a:lstStyle/>
          <a:p>
            <a:r>
              <a:rPr lang="en-US" smtClean="0"/>
              <a:t>Basic error analysis</a:t>
            </a:r>
            <a:endParaRPr lang="en-US"/>
          </a:p>
        </p:txBody>
      </p:sp>
    </p:spTree>
    <p:extLst>
      <p:ext uri="{BB962C8B-B14F-4D97-AF65-F5344CB8AC3E}">
        <p14:creationId xmlns:p14="http://schemas.microsoft.com/office/powerpoint/2010/main" val="227840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a:t>
            </a:r>
            <a:r>
              <a:rPr lang="en-US" dirty="0" smtClean="0"/>
              <a:t>The formal </a:t>
            </a:r>
            <a:r>
              <a:rPr lang="en-US" dirty="0"/>
              <a:t>error </a:t>
            </a:r>
            <a:r>
              <a:rPr lang="en-US" dirty="0" smtClean="0"/>
              <a:t>under</a:t>
            </a:r>
            <a:r>
              <a:rPr lang="en-US" baseline="0" dirty="0" smtClean="0"/>
              <a:t> a </a:t>
            </a:r>
            <a:r>
              <a:rPr lang="en-US" dirty="0" smtClean="0"/>
              <a:t>white </a:t>
            </a:r>
            <a:r>
              <a:rPr lang="en-US" dirty="0"/>
              <a:t>noise assumption after scaling </a:t>
            </a:r>
            <a:r>
              <a:rPr lang="en-US" dirty="0" smtClean="0"/>
              <a:t>by the </a:t>
            </a:r>
            <a:r>
              <a:rPr lang="en-US" dirty="0" err="1"/>
              <a:t>nrms</a:t>
            </a:r>
            <a:r>
              <a:rPr lang="en-US" dirty="0"/>
              <a:t> </a:t>
            </a:r>
            <a:r>
              <a:rPr lang="en-US" b="0" dirty="0"/>
              <a:t>is </a:t>
            </a:r>
            <a:r>
              <a:rPr lang="en-US" b="0" dirty="0" smtClean="0"/>
              <a:t>0.03 </a:t>
            </a:r>
            <a:r>
              <a:rPr lang="en-US" b="0" dirty="0"/>
              <a:t>mm/</a:t>
            </a:r>
            <a:r>
              <a:rPr lang="en-US" b="0" dirty="0" err="1"/>
              <a:t>yr</a:t>
            </a:r>
            <a:r>
              <a:rPr lang="en-US" b="0" dirty="0"/>
              <a:t> </a:t>
            </a:r>
            <a:r>
              <a:rPr lang="en-US" b="0" dirty="0" smtClean="0"/>
              <a:t>horizontal, 0.1 </a:t>
            </a:r>
            <a:r>
              <a:rPr lang="en-US" b="0" dirty="0"/>
              <a:t>mm/</a:t>
            </a:r>
            <a:r>
              <a:rPr lang="en-US" b="0" dirty="0" err="1"/>
              <a:t>yr</a:t>
            </a:r>
            <a:r>
              <a:rPr lang="en-US" b="0" dirty="0"/>
              <a:t> vertical.   </a:t>
            </a:r>
            <a:r>
              <a:rPr lang="en-US" dirty="0"/>
              <a:t>But </a:t>
            </a:r>
            <a:r>
              <a:rPr lang="en-US" dirty="0" smtClean="0"/>
              <a:t>the correlation </a:t>
            </a:r>
            <a:r>
              <a:rPr lang="en-US" dirty="0"/>
              <a:t>time for independent observations is </a:t>
            </a:r>
            <a:r>
              <a:rPr lang="en-US" b="0" dirty="0"/>
              <a:t>~100 days</a:t>
            </a:r>
            <a:r>
              <a:rPr lang="en-US" dirty="0"/>
              <a:t>, so </a:t>
            </a:r>
            <a:r>
              <a:rPr lang="en-US" dirty="0" smtClean="0"/>
              <a:t>if</a:t>
            </a:r>
            <a:r>
              <a:rPr lang="en-US" baseline="0" dirty="0" smtClean="0"/>
              <a:t> we again</a:t>
            </a:r>
            <a:r>
              <a:rPr lang="en-US" dirty="0" smtClean="0"/>
              <a:t> </a:t>
            </a:r>
            <a:r>
              <a:rPr lang="en-US" dirty="0"/>
              <a:t>apply our rule-of-</a:t>
            </a:r>
            <a:r>
              <a:rPr lang="en-US" dirty="0" smtClean="0"/>
              <a:t>thumb,</a:t>
            </a:r>
            <a:r>
              <a:rPr lang="en-US" baseline="0" dirty="0" smtClean="0"/>
              <a:t> and take only every 100</a:t>
            </a:r>
            <a:r>
              <a:rPr lang="en-US" baseline="30000" dirty="0" smtClean="0"/>
              <a:t>th</a:t>
            </a:r>
            <a:r>
              <a:rPr lang="en-US" baseline="0" dirty="0" smtClean="0"/>
              <a:t> point as independent, </a:t>
            </a:r>
            <a:r>
              <a:rPr lang="en-US" dirty="0" smtClean="0"/>
              <a:t>we </a:t>
            </a:r>
            <a:r>
              <a:rPr lang="en-US" dirty="0"/>
              <a:t>would scale the velocity uncertainties by a factor of 10, </a:t>
            </a:r>
            <a:r>
              <a:rPr lang="en-US" dirty="0" smtClean="0"/>
              <a:t>to get </a:t>
            </a:r>
            <a:r>
              <a:rPr lang="en-US" dirty="0"/>
              <a:t>0.3 mm/</a:t>
            </a:r>
            <a:r>
              <a:rPr lang="en-US" dirty="0" err="1"/>
              <a:t>yr</a:t>
            </a:r>
            <a:r>
              <a:rPr lang="en-US" dirty="0"/>
              <a:t> horizontal and 1 mm/</a:t>
            </a:r>
            <a:r>
              <a:rPr lang="en-US" dirty="0" err="1"/>
              <a:t>yr</a:t>
            </a:r>
            <a:r>
              <a:rPr lang="en-US" dirty="0"/>
              <a:t> vertical </a:t>
            </a:r>
            <a:r>
              <a:rPr lang="en-US" dirty="0" err="1" smtClean="0"/>
              <a:t>tuncertainties</a:t>
            </a:r>
            <a:r>
              <a:rPr lang="en-US" baseline="0" dirty="0" smtClean="0"/>
              <a:t> for the velocity estimates. </a:t>
            </a:r>
            <a:r>
              <a:rPr lang="en-US" dirty="0" smtClean="0"/>
              <a:t>. </a:t>
            </a:r>
            <a:r>
              <a:rPr lang="en-US" baseline="0" dirty="0"/>
              <a:t> </a:t>
            </a:r>
            <a:r>
              <a:rPr lang="en-US" dirty="0" smtClean="0"/>
              <a:t>This “eye</a:t>
            </a:r>
            <a:r>
              <a:rPr lang="en-US" dirty="0"/>
              <a:t>-</a:t>
            </a:r>
            <a:r>
              <a:rPr lang="en-US" dirty="0" smtClean="0"/>
              <a:t>balling” </a:t>
            </a:r>
            <a:r>
              <a:rPr lang="en-US" dirty="0"/>
              <a:t>of correlation times will usually get you within a factor of two of </a:t>
            </a:r>
            <a:r>
              <a:rPr lang="en-US" dirty="0" smtClean="0"/>
              <a:t>a more rigorous estimate</a:t>
            </a:r>
            <a:r>
              <a:rPr lang="en-US" baseline="0" dirty="0" smtClean="0"/>
              <a:t> of the true</a:t>
            </a:r>
            <a:r>
              <a:rPr lang="en-US" dirty="0" smtClean="0"/>
              <a:t> uncertainty,</a:t>
            </a:r>
            <a:r>
              <a:rPr lang="en-US" baseline="0" dirty="0" smtClean="0"/>
              <a:t> as we will see shortly.  </a:t>
            </a:r>
            <a:r>
              <a:rPr lang="en-US" dirty="0" smtClean="0"/>
              <a:t>  </a:t>
            </a:r>
            <a:r>
              <a:rPr lang="en-US" dirty="0"/>
              <a:t>Let’s look at </a:t>
            </a:r>
            <a:r>
              <a:rPr lang="en-US" dirty="0" smtClean="0"/>
              <a:t>three </a:t>
            </a:r>
            <a:r>
              <a:rPr lang="en-US" dirty="0"/>
              <a:t>ways of doing this a bit more rigorously.  One uses </a:t>
            </a:r>
            <a:r>
              <a:rPr lang="en-US" dirty="0" smtClean="0"/>
              <a:t>a formal spectral analysis, another relates empirically the white-noise</a:t>
            </a:r>
            <a:r>
              <a:rPr lang="en-US" baseline="0" dirty="0" smtClean="0"/>
              <a:t> and correlated noise components, and a the third performs a more rigorous estimate</a:t>
            </a:r>
            <a:r>
              <a:rPr lang="en-US" dirty="0" smtClean="0"/>
              <a:t> the correlation </a:t>
            </a:r>
            <a:r>
              <a:rPr lang="en-US" dirty="0"/>
              <a:t>times. </a:t>
            </a:r>
          </a:p>
          <a:p>
            <a:pPr eaLnBrk="1" hangingPunct="1">
              <a:lnSpc>
                <a:spcPct val="90000"/>
              </a:lnSpc>
            </a:pPr>
            <a:endParaRPr lang="en-US" dirty="0"/>
          </a:p>
          <a:p>
            <a:pPr eaLnBrk="1" hangingPunct="1">
              <a:lnSpc>
                <a:spcPct val="90000"/>
              </a:lnSpc>
            </a:pPr>
            <a:r>
              <a:rPr lang="en-US" dirty="0" smtClean="0"/>
              <a:t> </a:t>
            </a:r>
            <a:endParaRPr lang="en-US" dirty="0"/>
          </a:p>
          <a:p>
            <a:pPr eaLnBrk="1" hangingPunct="1">
              <a:lnSpc>
                <a:spcPct val="90000"/>
              </a:lnSpc>
            </a:pPr>
            <a:endParaRPr lang="en-US" dirty="0"/>
          </a:p>
        </p:txBody>
      </p:sp>
      <p:sp>
        <p:nvSpPr>
          <p:cNvPr id="2" name="Date Placeholder 1"/>
          <p:cNvSpPr>
            <a:spLocks noGrp="1"/>
          </p:cNvSpPr>
          <p:nvPr>
            <p:ph type="dt"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x-none" smtClean="0"/>
              <a:t>2016/05/25</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2016/05/25</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2016/05/25</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p:spPr>
        <p:txBody>
          <a:bodyPr lIns="0" tIns="0" rIns="0" bIns="0" anchor="b"/>
          <a:lstStyle>
            <a:lvl1pPr marL="0" marR="0" defTabSz="410751">
              <a:defRPr sz="5900">
                <a:uFillTx/>
                <a:latin typeface="+mj-lt"/>
                <a:ea typeface="+mj-ea"/>
                <a:cs typeface="+mj-cs"/>
                <a:sym typeface="Gill Sans"/>
              </a:defRPr>
            </a:lvl1pPr>
          </a:lstStyle>
          <a:p>
            <a:pPr lvl="0">
              <a:defRPr sz="1800"/>
            </a:pPr>
            <a:r>
              <a:rPr sz="5900"/>
              <a:t>Title Text</a:t>
            </a:r>
          </a:p>
        </p:txBody>
      </p:sp>
      <p:sp>
        <p:nvSpPr>
          <p:cNvPr id="7" name="Shape 7"/>
          <p:cNvSpPr>
            <a:spLocks noGrp="1"/>
          </p:cNvSpPr>
          <p:nvPr>
            <p:ph type="body" idx="1"/>
          </p:nvPr>
        </p:nvSpPr>
        <p:spPr>
          <a:xfrm>
            <a:off x="892969" y="3536156"/>
            <a:ext cx="7358063" cy="794742"/>
          </a:xfrm>
          <a:prstGeom prst="rect">
            <a:avLst/>
          </a:prstGeom>
        </p:spPr>
        <p:txBody>
          <a:bodyPr/>
          <a:lstStyle>
            <a:lvl1pPr marL="0" marR="0" indent="0" algn="ctr" defTabSz="410751">
              <a:spcBef>
                <a:spcPts val="0"/>
              </a:spcBef>
              <a:buSzTx/>
              <a:buNone/>
              <a:defRPr sz="2500">
                <a:uFillTx/>
                <a:latin typeface="+mj-lt"/>
                <a:ea typeface="+mj-ea"/>
                <a:cs typeface="+mj-cs"/>
                <a:sym typeface="Gill Sans"/>
              </a:defRPr>
            </a:lvl1pPr>
            <a:lvl2pPr marL="0" marR="0" indent="0" algn="ctr" defTabSz="410751">
              <a:spcBef>
                <a:spcPts val="0"/>
              </a:spcBef>
              <a:buSzTx/>
              <a:buNone/>
              <a:defRPr sz="2500">
                <a:uFillTx/>
                <a:latin typeface="+mj-lt"/>
                <a:ea typeface="+mj-ea"/>
                <a:cs typeface="+mj-cs"/>
                <a:sym typeface="Gill Sans"/>
              </a:defRPr>
            </a:lvl2pPr>
            <a:lvl3pPr marL="0" marR="0" indent="0" algn="ctr" defTabSz="410751">
              <a:spcBef>
                <a:spcPts val="0"/>
              </a:spcBef>
              <a:buSzTx/>
              <a:buNone/>
              <a:defRPr sz="2500">
                <a:uFillTx/>
                <a:latin typeface="+mj-lt"/>
                <a:ea typeface="+mj-ea"/>
                <a:cs typeface="+mj-cs"/>
                <a:sym typeface="Gill Sans"/>
              </a:defRPr>
            </a:lvl3pPr>
            <a:lvl4pPr marL="0" marR="0" indent="0" algn="ctr" defTabSz="410751">
              <a:spcBef>
                <a:spcPts val="0"/>
              </a:spcBef>
              <a:buSzTx/>
              <a:buNone/>
              <a:defRPr sz="2500">
                <a:uFillTx/>
                <a:latin typeface="+mj-lt"/>
                <a:ea typeface="+mj-ea"/>
                <a:cs typeface="+mj-cs"/>
                <a:sym typeface="Gill Sans"/>
              </a:defRPr>
            </a:lvl4pPr>
            <a:lvl5pPr marL="0" marR="0" indent="0" algn="ctr" defTabSz="410751">
              <a:spcBef>
                <a:spcPts val="0"/>
              </a:spcBef>
              <a:buSzTx/>
              <a:buNone/>
              <a:defRPr sz="2500">
                <a:uFillTx/>
                <a:latin typeface="+mj-lt"/>
                <a:ea typeface="+mj-ea"/>
                <a:cs typeface="+mj-cs"/>
                <a:sym typeface="Gill Sans"/>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3266774945"/>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a:lstStyle>
            <a:lvl1pPr marL="0" marR="0" defTabSz="410751">
              <a:defRPr sz="5900">
                <a:uFillTx/>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1091317801"/>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2016/05/25</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x-none" smtClean="0"/>
              <a:t>2016/05/25</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x-none" smtClean="0"/>
              <a:t>2016/05/25</a:t>
            </a:r>
            <a:endParaRPr lang="en-US"/>
          </a:p>
        </p:txBody>
      </p:sp>
      <p:sp>
        <p:nvSpPr>
          <p:cNvPr id="6" name="Footer Placeholder 5"/>
          <p:cNvSpPr>
            <a:spLocks noGrp="1"/>
          </p:cNvSpPr>
          <p:nvPr>
            <p:ph type="ftr" sz="quarter" idx="11"/>
          </p:nvPr>
        </p:nvSpPr>
        <p:spPr/>
        <p:txBody>
          <a:bodyPr/>
          <a:lstStyle/>
          <a:p>
            <a:r>
              <a:rPr lang="en-US" smtClean="0"/>
              <a:t>Basic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x-none" smtClean="0"/>
              <a:t>2016/05/25</a:t>
            </a:r>
            <a:endParaRPr lang="en-US"/>
          </a:p>
        </p:txBody>
      </p:sp>
      <p:sp>
        <p:nvSpPr>
          <p:cNvPr id="8" name="Footer Placeholder 7"/>
          <p:cNvSpPr>
            <a:spLocks noGrp="1"/>
          </p:cNvSpPr>
          <p:nvPr>
            <p:ph type="ftr" sz="quarter" idx="11"/>
          </p:nvPr>
        </p:nvSpPr>
        <p:spPr/>
        <p:txBody>
          <a:bodyPr/>
          <a:lstStyle/>
          <a:p>
            <a:r>
              <a:rPr lang="en-US" smtClean="0"/>
              <a:t>Basic error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x-none" smtClean="0"/>
              <a:t>2016/05/25</a:t>
            </a:r>
            <a:endParaRPr lang="en-US"/>
          </a:p>
        </p:txBody>
      </p:sp>
      <p:sp>
        <p:nvSpPr>
          <p:cNvPr id="4" name="Footer Placeholder 3"/>
          <p:cNvSpPr>
            <a:spLocks noGrp="1"/>
          </p:cNvSpPr>
          <p:nvPr>
            <p:ph type="ftr" sz="quarter" idx="11"/>
          </p:nvPr>
        </p:nvSpPr>
        <p:spPr/>
        <p:txBody>
          <a:bodyPr/>
          <a:lstStyle/>
          <a:p>
            <a:r>
              <a:rPr lang="en-US" smtClean="0"/>
              <a:t>Basic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x-none" smtClean="0"/>
              <a:t>2016/05/25</a:t>
            </a:r>
            <a:endParaRPr lang="en-US"/>
          </a:p>
        </p:txBody>
      </p:sp>
      <p:sp>
        <p:nvSpPr>
          <p:cNvPr id="6" name="Footer Placeholder 5"/>
          <p:cNvSpPr>
            <a:spLocks noGrp="1"/>
          </p:cNvSpPr>
          <p:nvPr>
            <p:ph type="ftr" sz="quarter" idx="11"/>
          </p:nvPr>
        </p:nvSpPr>
        <p:spPr/>
        <p:txBody>
          <a:bodyPr/>
          <a:lstStyle/>
          <a:p>
            <a:r>
              <a:rPr lang="en-US" smtClean="0"/>
              <a:t>Basic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x-none" smtClean="0"/>
              <a:t>2016/05/25</a:t>
            </a:r>
            <a:endParaRPr lang="en-US"/>
          </a:p>
        </p:txBody>
      </p:sp>
      <p:sp>
        <p:nvSpPr>
          <p:cNvPr id="6" name="Footer Placeholder 5"/>
          <p:cNvSpPr>
            <a:spLocks noGrp="1"/>
          </p:cNvSpPr>
          <p:nvPr>
            <p:ph type="ftr" sz="quarter" idx="11"/>
          </p:nvPr>
        </p:nvSpPr>
        <p:spPr/>
        <p:txBody>
          <a:bodyPr/>
          <a:lstStyle/>
          <a:p>
            <a:r>
              <a:rPr lang="en-US" smtClean="0"/>
              <a:t>Basic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x-none" smtClean="0"/>
              <a:t>2016/05/25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Basic error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hyperlink" Target="http://pbo.unavco.org/instruments/gps/monumentation"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Error analysis </a:t>
            </a:r>
            <a:endParaRPr lang="en-US" dirty="0"/>
          </a:p>
        </p:txBody>
      </p:sp>
      <p:pic>
        <p:nvPicPr>
          <p:cNvPr id="6" name="Picture 5"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sp>
        <p:nvSpPr>
          <p:cNvPr id="7"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a:t>T. A. </a:t>
            </a:r>
            <a:r>
              <a:rPr lang="en-US" sz="2600" smtClean="0"/>
              <a:t>Herring          M</a:t>
            </a:r>
            <a:r>
              <a:rPr lang="en-US" sz="2600" dirty="0"/>
              <a:t>. A. </a:t>
            </a:r>
            <a:r>
              <a:rPr lang="en-US" sz="2600" dirty="0" smtClean="0"/>
              <a:t>Floyd</a:t>
            </a:r>
            <a:endParaRPr lang="en-US" sz="2600" dirty="0"/>
          </a:p>
          <a:p>
            <a:r>
              <a:rPr lang="en-US" sz="1700" i="1" dirty="0" smtClean="0"/>
              <a:t>Massachusetts Institute of Technology</a:t>
            </a:r>
          </a:p>
          <a:p>
            <a:endParaRPr lang="en-US" sz="1400" dirty="0" smtClean="0"/>
          </a:p>
          <a:p>
            <a:r>
              <a:rPr lang="en-US" sz="2100" dirty="0"/>
              <a:t>GAMIT/GLOBK/TRACK </a:t>
            </a:r>
            <a:r>
              <a:rPr lang="en-US" sz="2100" dirty="0" smtClean="0"/>
              <a:t>Short Course </a:t>
            </a:r>
            <a:r>
              <a:rPr lang="en-US" sz="2100" dirty="0"/>
              <a:t>for GPS </a:t>
            </a:r>
            <a:r>
              <a:rPr lang="en-US" sz="2100" dirty="0" smtClean="0"/>
              <a:t>Data Analysis</a:t>
            </a:r>
            <a:endParaRPr lang="en-US" sz="2100" dirty="0"/>
          </a:p>
          <a:p>
            <a:r>
              <a:rPr lang="en-US" sz="2100" dirty="0" smtClean="0"/>
              <a:t>Korea Institute of Geoscience and Mineral Resources (KIGAM)</a:t>
            </a:r>
            <a:br>
              <a:rPr lang="en-US" sz="2100" dirty="0" smtClean="0"/>
            </a:br>
            <a:r>
              <a:rPr lang="en-US" sz="2100" dirty="0" err="1" smtClean="0"/>
              <a:t>Daejeon</a:t>
            </a:r>
            <a:r>
              <a:rPr lang="en-US" sz="2100" dirty="0" smtClean="0"/>
              <a:t>, Republic of Korea</a:t>
            </a:r>
            <a:endParaRPr lang="en-US" sz="2100" dirty="0"/>
          </a:p>
          <a:p>
            <a:r>
              <a:rPr lang="en-US" sz="2100" dirty="0" smtClean="0"/>
              <a:t>23–27 May 2016</a:t>
            </a:r>
          </a:p>
          <a:p>
            <a:endParaRPr lang="en-US" sz="1800" dirty="0" smtClean="0"/>
          </a:p>
          <a:p>
            <a:r>
              <a:rPr lang="en-US" sz="1400" dirty="0"/>
              <a:t>Material from T. A. Herring, R. W. King, M. A. Floyd (MIT) and S. C. </a:t>
            </a:r>
            <a:r>
              <a:rPr lang="en-US" sz="1400" dirty="0" err="1"/>
              <a:t>McClusky</a:t>
            </a:r>
            <a:r>
              <a:rPr lang="en-US" sz="1400" dirty="0"/>
              <a:t> (now ANU)</a:t>
            </a:r>
          </a:p>
        </p:txBody>
      </p:sp>
      <p:pic>
        <p:nvPicPr>
          <p:cNvPr id="8" name="Picture 7"/>
          <p:cNvPicPr>
            <a:picLocks noChangeAspect="1"/>
          </p:cNvPicPr>
          <p:nvPr/>
        </p:nvPicPr>
        <p:blipFill>
          <a:blip r:embed="rId3"/>
          <a:stretch>
            <a:fillRect/>
          </a:stretch>
        </p:blipFill>
        <p:spPr>
          <a:xfrm>
            <a:off x="5715000" y="91308"/>
            <a:ext cx="3365500" cy="495300"/>
          </a:xfrm>
          <a:prstGeom prst="rect">
            <a:avLst/>
          </a:prstGeom>
        </p:spPr>
      </p:pic>
    </p:spTree>
    <p:extLst>
      <p:ext uri="{BB962C8B-B14F-4D97-AF65-F5344CB8AC3E}">
        <p14:creationId xmlns:p14="http://schemas.microsoft.com/office/powerpoint/2010/main" val="17884014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extLst/>
          </a:blip>
          <a:srcRect l="6665" t="19958" r="6665" b="19958"/>
          <a:stretch>
            <a:fillRect/>
          </a:stretch>
        </p:blipFill>
        <p:spPr>
          <a:xfrm>
            <a:off x="1070659" y="4100315"/>
            <a:ext cx="7021514" cy="2439988"/>
          </a:xfrm>
          <a:prstGeom prst="rect">
            <a:avLst/>
          </a:prstGeom>
          <a:ln w="12700">
            <a:miter lim="400000"/>
          </a:ln>
        </p:spPr>
      </p:pic>
      <p:pic>
        <p:nvPicPr>
          <p:cNvPr id="286" name="image.pdf"/>
          <p:cNvPicPr/>
          <p:nvPr/>
        </p:nvPicPr>
        <p:blipFill>
          <a:blip r:embed="rId4">
            <a:extLst/>
          </a:blip>
          <a:stretch>
            <a:fillRect/>
          </a:stretch>
        </p:blipFill>
        <p:spPr>
          <a:xfrm>
            <a:off x="2171105" y="2091531"/>
            <a:ext cx="3902274" cy="771526"/>
          </a:xfrm>
          <a:prstGeom prst="rect">
            <a:avLst/>
          </a:prstGeom>
          <a:ln w="12700">
            <a:miter lim="400000"/>
          </a:ln>
        </p:spPr>
      </p:pic>
      <p:sp>
        <p:nvSpPr>
          <p:cNvPr id="287" name="Shape 28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88" name="Shape 28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289" name="Shape 28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annual period</a:t>
            </a:r>
          </a:p>
          <a:p>
            <a:pPr algn="ctr" defTabSz="410751">
              <a:buClr>
                <a:srgbClr val="000000"/>
              </a:buClr>
              <a:buFont typeface="Times New Roman"/>
              <a:defRPr sz="1800"/>
            </a:pPr>
            <a:r>
              <a:rPr sz="1700">
                <a:solidFill>
                  <a:srgbClr val="000000"/>
                </a:solidFill>
                <a:latin typeface="+mj-lt"/>
                <a:ea typeface="+mj-ea"/>
                <a:cs typeface="+mj-cs"/>
                <a:sym typeface="Gill Sans"/>
              </a:rPr>
              <a:t>sinusoid</a:t>
            </a:r>
          </a:p>
        </p:txBody>
      </p:sp>
      <p:sp>
        <p:nvSpPr>
          <p:cNvPr id="291" name="Shape 291"/>
          <p:cNvSpPr/>
          <p:nvPr/>
        </p:nvSpPr>
        <p:spPr>
          <a:xfrm>
            <a:off x="2272457"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92" name="Shape 292"/>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94" name="Shape 294"/>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5" name="Title 4"/>
          <p:cNvSpPr>
            <a:spLocks noGrp="1"/>
          </p:cNvSpPr>
          <p:nvPr>
            <p:ph type="title"/>
          </p:nvPr>
        </p:nvSpPr>
        <p:spPr/>
        <p:txBody>
          <a:bodyPr/>
          <a:lstStyle/>
          <a:p>
            <a:r>
              <a:rPr lang="en-US" dirty="0" smtClean="0"/>
              <a:t>Time series components</a:t>
            </a:r>
            <a:endParaRPr lang="en-US"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149221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extLst/>
          </a:blip>
          <a:srcRect l="6665" t="19958" r="6665" b="19958"/>
          <a:stretch>
            <a:fillRect/>
          </a:stretch>
        </p:blipFill>
        <p:spPr>
          <a:xfrm>
            <a:off x="1063029" y="4092971"/>
            <a:ext cx="7021514" cy="2439989"/>
          </a:xfrm>
          <a:prstGeom prst="rect">
            <a:avLst/>
          </a:prstGeom>
          <a:ln w="12700">
            <a:miter lim="400000"/>
          </a:ln>
        </p:spPr>
      </p:pic>
      <p:pic>
        <p:nvPicPr>
          <p:cNvPr id="305" name="image.pdf"/>
          <p:cNvPicPr/>
          <p:nvPr/>
        </p:nvPicPr>
        <p:blipFill>
          <a:blip r:embed="rId3">
            <a:extLst/>
          </a:blip>
          <a:stretch>
            <a:fillRect/>
          </a:stretch>
        </p:blipFill>
        <p:spPr>
          <a:xfrm>
            <a:off x="2166342" y="2080617"/>
            <a:ext cx="6130926" cy="771525"/>
          </a:xfrm>
          <a:prstGeom prst="rect">
            <a:avLst/>
          </a:prstGeom>
          <a:ln w="12700">
            <a:miter lim="400000"/>
          </a:ln>
        </p:spPr>
      </p:pic>
      <p:sp>
        <p:nvSpPr>
          <p:cNvPr id="306" name="Shape 306"/>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observed</a:t>
            </a:r>
          </a:p>
          <a:p>
            <a:pPr algn="ctr" defTabSz="410751">
              <a:buClr>
                <a:srgbClr val="000000"/>
              </a:buClr>
              <a:buFont typeface="Times New Roman"/>
              <a:defRPr sz="1800"/>
            </a:pPr>
            <a:r>
              <a:rPr sz="1700">
                <a:latin typeface="+mj-lt"/>
                <a:ea typeface="+mj-ea"/>
                <a:cs typeface="+mj-cs"/>
                <a:sym typeface="Gill Sans"/>
              </a:rPr>
              <a:t>position</a:t>
            </a:r>
          </a:p>
        </p:txBody>
      </p:sp>
      <p:sp>
        <p:nvSpPr>
          <p:cNvPr id="307" name="Shape 307"/>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(linear)</a:t>
            </a:r>
          </a:p>
          <a:p>
            <a:pPr algn="ctr" defTabSz="410751">
              <a:buClr>
                <a:srgbClr val="000000"/>
              </a:buClr>
              <a:buFont typeface="Times New Roman"/>
              <a:defRPr sz="1800"/>
            </a:pPr>
            <a:r>
              <a:rPr sz="1700">
                <a:latin typeface="+mj-lt"/>
                <a:ea typeface="+mj-ea"/>
                <a:cs typeface="+mj-cs"/>
                <a:sym typeface="Gill Sans"/>
              </a:rPr>
              <a:t>velocity term</a:t>
            </a:r>
          </a:p>
        </p:txBody>
      </p:sp>
      <p:sp>
        <p:nvSpPr>
          <p:cNvPr id="308" name="Shape 308"/>
          <p:cNvSpPr/>
          <p:nvPr/>
        </p:nvSpPr>
        <p:spPr>
          <a:xfrm>
            <a:off x="2277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0" name="Shape 31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annual period</a:t>
            </a:r>
          </a:p>
          <a:p>
            <a:pPr algn="ctr" defTabSz="410751">
              <a:buClr>
                <a:srgbClr val="000000"/>
              </a:buClr>
              <a:buFont typeface="Times New Roman"/>
              <a:defRPr sz="1800"/>
            </a:pPr>
            <a:r>
              <a:rPr sz="1700">
                <a:latin typeface="+mj-lt"/>
                <a:ea typeface="+mj-ea"/>
                <a:cs typeface="+mj-cs"/>
                <a:sym typeface="Gill Sans"/>
              </a:rPr>
              <a:t>sinusoid</a:t>
            </a:r>
          </a:p>
        </p:txBody>
      </p:sp>
      <p:sp>
        <p:nvSpPr>
          <p:cNvPr id="311" name="Shape 311"/>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semi-annual</a:t>
            </a:r>
          </a:p>
          <a:p>
            <a:pPr algn="ctr" defTabSz="410751">
              <a:buClr>
                <a:srgbClr val="000000"/>
              </a:buClr>
              <a:buFont typeface="Times New Roman"/>
              <a:defRPr sz="1800"/>
            </a:pPr>
            <a:r>
              <a:rPr sz="1700">
                <a:latin typeface="+mj-lt"/>
                <a:ea typeface="+mj-ea"/>
                <a:cs typeface="+mj-cs"/>
                <a:sym typeface="Gill Sans"/>
              </a:rPr>
              <a:t>period sinusoid</a:t>
            </a:r>
          </a:p>
        </p:txBody>
      </p:sp>
      <p:sp>
        <p:nvSpPr>
          <p:cNvPr id="312" name="Shape 312"/>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initial</a:t>
            </a:r>
          </a:p>
          <a:p>
            <a:pPr algn="ctr" defTabSz="410751">
              <a:buClr>
                <a:srgbClr val="000000"/>
              </a:buClr>
              <a:buFont typeface="Times New Roman"/>
              <a:defRPr sz="1800"/>
            </a:pPr>
            <a:r>
              <a:rPr sz="1700">
                <a:latin typeface="+mj-lt"/>
                <a:ea typeface="+mj-ea"/>
                <a:cs typeface="+mj-cs"/>
                <a:sym typeface="Gill Sans"/>
              </a:rPr>
              <a:t>position</a:t>
            </a:r>
          </a:p>
        </p:txBody>
      </p:sp>
      <p:sp>
        <p:nvSpPr>
          <p:cNvPr id="313" name="Shape 313"/>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5" name="Shape 315"/>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6" name="Shape 316"/>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7" name="Shape 317"/>
          <p:cNvSpPr/>
          <p:nvPr/>
        </p:nvSpPr>
        <p:spPr>
          <a:xfrm>
            <a:off x="5516496" y="3888002"/>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rPr>
              <a:t>seasonal term</a:t>
            </a:r>
          </a:p>
        </p:txBody>
      </p:sp>
      <p:sp>
        <p:nvSpPr>
          <p:cNvPr id="5" name="Title 4"/>
          <p:cNvSpPr>
            <a:spLocks noGrp="1"/>
          </p:cNvSpPr>
          <p:nvPr>
            <p:ph type="title"/>
          </p:nvPr>
        </p:nvSpPr>
        <p:spPr/>
        <p:txBody>
          <a:bodyPr/>
          <a:lstStyle/>
          <a:p>
            <a:r>
              <a:rPr lang="en-US" dirty="0" smtClean="0"/>
              <a:t>Time series components</a:t>
            </a:r>
            <a:endParaRPr lang="en-US"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05639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extLst/>
          </a:blip>
          <a:srcRect l="6665" t="19958" r="6665" b="19973"/>
          <a:stretch>
            <a:fillRect/>
          </a:stretch>
        </p:blipFill>
        <p:spPr>
          <a:xfrm>
            <a:off x="1063029" y="4094560"/>
            <a:ext cx="7021514" cy="2437805"/>
          </a:xfrm>
          <a:prstGeom prst="rect">
            <a:avLst/>
          </a:prstGeom>
          <a:ln w="12700">
            <a:miter lim="400000"/>
          </a:ln>
        </p:spPr>
      </p:pic>
      <p:pic>
        <p:nvPicPr>
          <p:cNvPr id="326" name="image.pdf"/>
          <p:cNvPicPr/>
          <p:nvPr/>
        </p:nvPicPr>
        <p:blipFill>
          <a:blip r:embed="rId3">
            <a:extLst/>
          </a:blip>
          <a:stretch>
            <a:fillRect/>
          </a:stretch>
        </p:blipFill>
        <p:spPr>
          <a:xfrm>
            <a:off x="2164755" y="2091531"/>
            <a:ext cx="6453188" cy="771526"/>
          </a:xfrm>
          <a:prstGeom prst="rect">
            <a:avLst/>
          </a:prstGeom>
          <a:ln w="12700">
            <a:miter lim="400000"/>
          </a:ln>
        </p:spPr>
      </p:pic>
      <p:sp>
        <p:nvSpPr>
          <p:cNvPr id="327" name="Shape 32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328" name="Shape 32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329" name="Shape 32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1" name="Shape 331"/>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annual period</a:t>
            </a:r>
          </a:p>
          <a:p>
            <a:pPr algn="ctr" defTabSz="410751">
              <a:buClr>
                <a:srgbClr val="000000"/>
              </a:buClr>
              <a:buFont typeface="Times New Roman"/>
              <a:defRPr sz="1800"/>
            </a:pPr>
            <a:r>
              <a:rPr sz="1700">
                <a:solidFill>
                  <a:srgbClr val="000000"/>
                </a:solidFill>
                <a:latin typeface="+mj-lt"/>
                <a:ea typeface="+mj-ea"/>
                <a:cs typeface="+mj-cs"/>
                <a:sym typeface="Gill Sans"/>
              </a:rPr>
              <a:t>sinusoid</a:t>
            </a:r>
          </a:p>
        </p:txBody>
      </p:sp>
      <p:sp>
        <p:nvSpPr>
          <p:cNvPr id="332" name="Shape 332"/>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semi-annual</a:t>
            </a:r>
          </a:p>
          <a:p>
            <a:pPr algn="ctr" defTabSz="410751">
              <a:buClr>
                <a:srgbClr val="000000"/>
              </a:buClr>
              <a:buFont typeface="Times New Roman"/>
              <a:defRPr sz="1800"/>
            </a:pPr>
            <a:r>
              <a:rPr sz="1700">
                <a:solidFill>
                  <a:srgbClr val="000000"/>
                </a:solidFill>
                <a:latin typeface="+mj-lt"/>
                <a:ea typeface="+mj-ea"/>
                <a:cs typeface="+mj-cs"/>
                <a:sym typeface="Gill Sans"/>
              </a:rPr>
              <a:t>period sinusoid</a:t>
            </a:r>
          </a:p>
        </p:txBody>
      </p:sp>
      <p:sp>
        <p:nvSpPr>
          <p:cNvPr id="333" name="Shape 333"/>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334" name="Shape 334"/>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6" name="Shape 336"/>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7" name="Shape 337"/>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8" name="Shape 338"/>
          <p:cNvSpPr/>
          <p:nvPr/>
        </p:nvSpPr>
        <p:spPr>
          <a:xfrm>
            <a:off x="5346832" y="3914791"/>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seasonal term</a:t>
            </a:r>
          </a:p>
        </p:txBody>
      </p:sp>
      <p:sp>
        <p:nvSpPr>
          <p:cNvPr id="339" name="Shape 339"/>
          <p:cNvSpPr/>
          <p:nvPr/>
        </p:nvSpPr>
        <p:spPr>
          <a:xfrm>
            <a:off x="1562094" y="4300339"/>
            <a:ext cx="1426004" cy="258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rPr>
              <a:t>ε = 3 mm white noise</a:t>
            </a:r>
          </a:p>
        </p:txBody>
      </p:sp>
      <p:sp>
        <p:nvSpPr>
          <p:cNvPr id="2" name="Title 1"/>
          <p:cNvSpPr>
            <a:spLocks noGrp="1"/>
          </p:cNvSpPr>
          <p:nvPr>
            <p:ph type="title"/>
          </p:nvPr>
        </p:nvSpPr>
        <p:spPr/>
        <p:txBody>
          <a:bodyPr/>
          <a:lstStyle/>
          <a:p>
            <a:pPr lvl="0"/>
            <a:r>
              <a:rPr lang="en-US" dirty="0" smtClean="0">
                <a:solidFill>
                  <a:srgbClr val="000000"/>
                </a:solidFill>
              </a:rPr>
              <a:t>Time series components</a:t>
            </a:r>
            <a:endParaRPr lang="en-US" dirty="0">
              <a:solidFill>
                <a:srgbClr val="000000"/>
              </a:solidFill>
            </a:endParaRPr>
          </a:p>
        </p:txBody>
      </p:sp>
      <p:sp>
        <p:nvSpPr>
          <p:cNvPr id="3" name="Date Placeholder 2"/>
          <p:cNvSpPr>
            <a:spLocks noGrp="1"/>
          </p:cNvSpPr>
          <p:nvPr>
            <p:ph type="dt" sz="half" idx="10"/>
          </p:nvPr>
        </p:nvSpPr>
        <p:spPr/>
        <p:txBody>
          <a:bodyPr/>
          <a:lstStyle/>
          <a:p>
            <a:r>
              <a:rPr lang="x-none" smtClean="0"/>
              <a:t>2016/05/25</a:t>
            </a:r>
            <a:endParaRPr lang="en-US" dirty="0"/>
          </a:p>
        </p:txBody>
      </p:sp>
      <p:sp>
        <p:nvSpPr>
          <p:cNvPr id="4" name="Footer Placeholder 3"/>
          <p:cNvSpPr>
            <a:spLocks noGrp="1"/>
          </p:cNvSpPr>
          <p:nvPr>
            <p:ph type="ftr" sz="quarter" idx="11"/>
          </p:nvPr>
        </p:nvSpPr>
        <p:spPr/>
        <p:txBody>
          <a:bodyPr/>
          <a:lstStyle/>
          <a:p>
            <a:r>
              <a:rPr lang="en-US" smtClean="0"/>
              <a:t>Basic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322739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2">
            <a:extLst/>
          </a:blip>
          <a:stretch>
            <a:fillRect/>
          </a:stretch>
        </p:blipFill>
        <p:spPr>
          <a:xfrm>
            <a:off x="5834914" y="4161235"/>
            <a:ext cx="3510643" cy="1535906"/>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“White” noise</a:t>
            </a:r>
            <a:endParaRPr lang="en-US" dirty="0">
              <a:solidFill>
                <a:srgbClr val="000000"/>
              </a:solidFill>
            </a:endParaRPr>
          </a:p>
        </p:txBody>
      </p:sp>
      <p:sp>
        <p:nvSpPr>
          <p:cNvPr id="411" name="Shape 411"/>
          <p:cNvSpPr>
            <a:spLocks noGrp="1"/>
          </p:cNvSpPr>
          <p:nvPr>
            <p:ph idx="1"/>
          </p:nvPr>
        </p:nvSpPr>
        <p:spPr/>
        <p:txBody>
          <a:bodyPr>
            <a:normAutofit/>
          </a:bodyPr>
          <a:lstStyle/>
          <a:p>
            <a:pPr lvl="0"/>
            <a:r>
              <a:rPr lang="en-US" sz="2400" dirty="0" smtClean="0">
                <a:solidFill>
                  <a:srgbClr val="000000"/>
                </a:solidFill>
              </a:rPr>
              <a:t>Time-independent (uncorrelated)</a:t>
            </a:r>
          </a:p>
          <a:p>
            <a:pPr lvl="0"/>
            <a:r>
              <a:rPr lang="en-US" sz="2400" dirty="0" smtClean="0">
                <a:solidFill>
                  <a:srgbClr val="000000"/>
                </a:solidFill>
              </a:rPr>
              <a:t>Magnitude has continuous probability function, e.g. Gaussian distribution</a:t>
            </a:r>
          </a:p>
          <a:p>
            <a:pPr lvl="0"/>
            <a:r>
              <a:rPr lang="en-US" sz="2400" dirty="0" smtClean="0">
                <a:solidFill>
                  <a:srgbClr val="000000"/>
                </a:solidFill>
              </a:rPr>
              <a:t>Direction is uniformly random</a:t>
            </a:r>
            <a:endParaRPr lang="en-US" sz="2400" dirty="0">
              <a:solidFill>
                <a:srgbClr val="000000"/>
              </a:solidFill>
            </a:endParaRPr>
          </a:p>
        </p:txBody>
      </p:sp>
      <p:sp>
        <p:nvSpPr>
          <p:cNvPr id="412" name="Shape 412"/>
          <p:cNvSpPr/>
          <p:nvPr/>
        </p:nvSpPr>
        <p:spPr>
          <a:xfrm flipH="1">
            <a:off x="1401961" y="578643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2169914" y="545603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2937867" y="512564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3705821" y="479524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4473774" y="4464844"/>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5241727" y="413444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6009680" y="378618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6777633" y="345578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7545586" y="312539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1857375" y="553640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2920008" y="544711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3687961" y="4625578"/>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4438055" y="479524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5241727" y="444698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6009679" y="4125516"/>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6777633" y="370582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7250906" y="340221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8268891" y="2839641"/>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3553472" y="5899133"/>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4360107" y="5731188"/>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“True” displacement per time step</a:t>
            </a:r>
          </a:p>
        </p:txBody>
      </p:sp>
      <p:sp>
        <p:nvSpPr>
          <p:cNvPr id="432" name="Shape 432"/>
          <p:cNvSpPr/>
          <p:nvPr/>
        </p:nvSpPr>
        <p:spPr>
          <a:xfrm flipH="1">
            <a:off x="3571825" y="6157019"/>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4374690" y="5990149"/>
            <a:ext cx="3101895"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Independent (“white”) noise error</a:t>
            </a:r>
          </a:p>
        </p:txBody>
      </p:sp>
      <p:sp>
        <p:nvSpPr>
          <p:cNvPr id="434" name="Shape 434"/>
          <p:cNvSpPr/>
          <p:nvPr/>
        </p:nvSpPr>
        <p:spPr>
          <a:xfrm>
            <a:off x="4369191" y="6231251"/>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Observed displacement after time step t (v = d/t)</a:t>
            </a:r>
          </a:p>
        </p:txBody>
      </p:sp>
      <p:sp>
        <p:nvSpPr>
          <p:cNvPr id="435" name="Shape 435"/>
          <p:cNvSpPr/>
          <p:nvPr/>
        </p:nvSpPr>
        <p:spPr>
          <a:xfrm flipH="1">
            <a:off x="1402207" y="5536407"/>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1401961" y="5515237"/>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1401961" y="4625578"/>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1401961" y="5072063"/>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1393030" y="4750594"/>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1400752" y="434875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1392808" y="370582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1402319" y="340221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1402556" y="2848570"/>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3557502" y="6402171"/>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3">
            <a:extLst/>
          </a:blip>
          <a:stretch>
            <a:fillRect/>
          </a:stretch>
        </p:blipFill>
        <p:spPr>
          <a:xfrm>
            <a:off x="1473398" y="4205883"/>
            <a:ext cx="1357313" cy="741164"/>
          </a:xfrm>
          <a:prstGeom prst="rect">
            <a:avLst/>
          </a:prstGeom>
          <a:ln w="12700">
            <a:miter lim="400000"/>
          </a:ln>
        </p:spPr>
      </p:pic>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47905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“Colored” noise</a:t>
            </a:r>
            <a:endParaRPr lang="en-US" dirty="0">
              <a:solidFill>
                <a:srgbClr val="000000"/>
              </a:solidFill>
            </a:endParaRPr>
          </a:p>
        </p:txBody>
      </p:sp>
      <p:sp>
        <p:nvSpPr>
          <p:cNvPr id="453" name="Shape 453"/>
          <p:cNvSpPr>
            <a:spLocks noGrp="1"/>
          </p:cNvSpPr>
          <p:nvPr>
            <p:ph idx="1"/>
          </p:nvPr>
        </p:nvSpPr>
        <p:spPr/>
        <p:txBody>
          <a:bodyPr>
            <a:normAutofit/>
          </a:bodyPr>
          <a:lstStyle/>
          <a:p>
            <a:r>
              <a:rPr lang="en-US" sz="2400" dirty="0" smtClean="0"/>
              <a:t>Time-dependent (correlated): power-law, first-order Gauss-Markov, </a:t>
            </a:r>
            <a:r>
              <a:rPr lang="en-US" sz="2400" dirty="0" err="1" smtClean="0"/>
              <a:t>etc</a:t>
            </a:r>
            <a:endParaRPr lang="en-US" sz="2400" dirty="0" smtClean="0"/>
          </a:p>
          <a:p>
            <a:r>
              <a:rPr lang="en-US" sz="2400" dirty="0" smtClean="0"/>
              <a:t>Convergence to “true” velocity is slower than with white noise, i.e. velocity uncertainty is larger</a:t>
            </a:r>
            <a:endParaRPr lang="en-US" sz="2400" dirty="0"/>
          </a:p>
        </p:txBody>
      </p:sp>
      <p:sp>
        <p:nvSpPr>
          <p:cNvPr id="454" name="Shape 454"/>
          <p:cNvSpPr/>
          <p:nvPr/>
        </p:nvSpPr>
        <p:spPr>
          <a:xfrm flipH="1">
            <a:off x="1401961" y="578643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2169914" y="545603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2937867" y="512564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3705821" y="479524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4473774" y="4464844"/>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5241727" y="413444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6009680" y="378618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6777633" y="345578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7545586" y="312539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1857375" y="553640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3553472" y="5899133"/>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4360107" y="5731188"/>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“True” displacement per time step</a:t>
            </a:r>
          </a:p>
        </p:txBody>
      </p:sp>
      <p:sp>
        <p:nvSpPr>
          <p:cNvPr id="466" name="Shape 466"/>
          <p:cNvSpPr/>
          <p:nvPr/>
        </p:nvSpPr>
        <p:spPr>
          <a:xfrm flipH="1">
            <a:off x="3571825" y="6157019"/>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4406422" y="5990149"/>
            <a:ext cx="3181306"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Correlated (“colored”) noise error*</a:t>
            </a:r>
          </a:p>
        </p:txBody>
      </p:sp>
      <p:sp>
        <p:nvSpPr>
          <p:cNvPr id="468" name="Shape 468"/>
          <p:cNvSpPr/>
          <p:nvPr/>
        </p:nvSpPr>
        <p:spPr>
          <a:xfrm>
            <a:off x="4369191" y="6231251"/>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Observed displacement after time step t (v = d/t)</a:t>
            </a:r>
          </a:p>
        </p:txBody>
      </p:sp>
      <p:sp>
        <p:nvSpPr>
          <p:cNvPr id="469" name="Shape 469"/>
          <p:cNvSpPr/>
          <p:nvPr/>
        </p:nvSpPr>
        <p:spPr>
          <a:xfrm flipH="1">
            <a:off x="1402207" y="5536407"/>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3557502" y="6402171"/>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2625328" y="519707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3384352" y="4420195"/>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4170164" y="4098727"/>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4947047" y="3750469"/>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5706070" y="342900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7233047" y="275927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7992070" y="242887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4385128" y="6517760"/>
            <a:ext cx="4302807"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t>* example is “random walk” (time-integrated white noise)</a:t>
            </a:r>
          </a:p>
        </p:txBody>
      </p:sp>
      <p:sp>
        <p:nvSpPr>
          <p:cNvPr id="516" name="Shape 516"/>
          <p:cNvSpPr/>
          <p:nvPr/>
        </p:nvSpPr>
        <p:spPr>
          <a:xfrm flipH="1">
            <a:off x="1397633" y="5250656"/>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1396873" y="4420195"/>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1394550" y="4420196"/>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1400595" y="3875484"/>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6474024" y="308967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1392374" y="4389250"/>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1391388" y="4304110"/>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1392303" y="347364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1393091" y="285750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5662846" y="4459107"/>
            <a:ext cx="3429000" cy="138410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lvl="0">
              <a:defRPr sz="1800">
                <a:solidFill>
                  <a:srgbClr val="000000"/>
                </a:solidFill>
              </a:defRPr>
            </a:pPr>
            <a:r>
              <a:rPr sz="1400" dirty="0"/>
              <a:t>Must be taken into account to produce more “realistic” </a:t>
            </a:r>
            <a:r>
              <a:rPr sz="1400" dirty="0" smtClean="0"/>
              <a:t>velocities</a:t>
            </a:r>
            <a:r>
              <a:rPr lang="en-GB" sz="1400" dirty="0" smtClean="0"/>
              <a:t/>
            </a:r>
            <a:br>
              <a:rPr lang="en-GB" sz="1400" dirty="0" smtClean="0"/>
            </a:br>
            <a:r>
              <a:rPr lang="en-GB" sz="1400" dirty="0" smtClean="0"/>
              <a:t/>
            </a:r>
            <a:br>
              <a:rPr lang="en-GB" sz="1400" dirty="0" smtClean="0"/>
            </a:br>
            <a:r>
              <a:rPr sz="1400" dirty="0" smtClean="0"/>
              <a:t>This </a:t>
            </a:r>
            <a:r>
              <a:rPr sz="1400" dirty="0"/>
              <a:t>is statistical and still does not account for all other (unmodeled) errors elsewhere in the GPS system</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spTree>
    <p:extLst>
      <p:ext uri="{BB962C8B-B14F-4D97-AF65-F5344CB8AC3E}">
        <p14:creationId xmlns:p14="http://schemas.microsoft.com/office/powerpoint/2010/main" val="117289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ormAutofit/>
          </a:bodyPr>
          <a:lstStyle/>
          <a:p>
            <a:r>
              <a:rPr lang="en-US" sz="2400" dirty="0" smtClean="0">
                <a:solidFill>
                  <a:srgbClr val="000000"/>
                </a:solidFill>
              </a:rPr>
              <a:t>Velocity Errors due to Seasonal Signals in Continuous Time Series</a:t>
            </a:r>
            <a:br>
              <a:rPr lang="en-US" sz="2400" dirty="0" smtClean="0">
                <a:solidFill>
                  <a:srgbClr val="000000"/>
                </a:solidFill>
              </a:rPr>
            </a:br>
            <a:endParaRPr lang="en-US" sz="2400" dirty="0"/>
          </a:p>
        </p:txBody>
      </p:sp>
      <p:sp>
        <p:nvSpPr>
          <p:cNvPr id="13" name="Content Placeholder 12"/>
          <p:cNvSpPr>
            <a:spLocks noGrp="1"/>
          </p:cNvSpPr>
          <p:nvPr>
            <p:ph idx="1"/>
          </p:nvPr>
        </p:nvSpPr>
        <p:spPr>
          <a:xfrm>
            <a:off x="3475037" y="1562100"/>
            <a:ext cx="5089525" cy="4525963"/>
          </a:xfrm>
        </p:spPr>
        <p:txBody>
          <a:bodyPr>
            <a:normAutofit fontScale="77500" lnSpcReduction="20000"/>
          </a:bodyPr>
          <a:lstStyle/>
          <a:p>
            <a:pPr>
              <a:buNone/>
            </a:pPr>
            <a:r>
              <a:rPr lang="en-US" sz="2600" dirty="0" smtClean="0">
                <a:solidFill>
                  <a:srgbClr val="000000"/>
                </a:solidFill>
              </a:rPr>
              <a:t>Theoretical analysis of a continuous time series by </a:t>
            </a:r>
            <a:r>
              <a:rPr lang="en-US" sz="2600" i="1" dirty="0" err="1" smtClean="0">
                <a:solidFill>
                  <a:srgbClr val="000000"/>
                </a:solidFill>
              </a:rPr>
              <a:t>Blewitt</a:t>
            </a:r>
            <a:r>
              <a:rPr lang="en-US" sz="2600" i="1" dirty="0" smtClean="0">
                <a:solidFill>
                  <a:srgbClr val="000000"/>
                </a:solidFill>
              </a:rPr>
              <a:t> and </a:t>
            </a:r>
            <a:r>
              <a:rPr lang="en-US" sz="2600" i="1" dirty="0" err="1" smtClean="0">
                <a:solidFill>
                  <a:srgbClr val="000000"/>
                </a:solidFill>
              </a:rPr>
              <a:t>Lavallee</a:t>
            </a:r>
            <a:r>
              <a:rPr lang="en-US" sz="2600" i="1" dirty="0" smtClean="0">
                <a:solidFill>
                  <a:srgbClr val="000000"/>
                </a:solidFill>
              </a:rPr>
              <a:t> [2002, 2003]</a:t>
            </a:r>
          </a:p>
          <a:p>
            <a:pPr>
              <a:buNone/>
            </a:pPr>
            <a:endParaRPr lang="en-US" sz="2600" i="1" dirty="0" smtClean="0">
              <a:solidFill>
                <a:srgbClr val="000000"/>
              </a:solidFill>
            </a:endParaRPr>
          </a:p>
          <a:p>
            <a:pPr>
              <a:buNone/>
            </a:pPr>
            <a:r>
              <a:rPr lang="en-US" sz="2600" i="1" dirty="0" smtClean="0">
                <a:solidFill>
                  <a:srgbClr val="000000"/>
                </a:solidFill>
              </a:rPr>
              <a:t>Top: </a:t>
            </a:r>
            <a:r>
              <a:rPr lang="en-US" sz="2600" dirty="0" smtClean="0">
                <a:solidFill>
                  <a:srgbClr val="000000"/>
                </a:solidFill>
              </a:rPr>
              <a:t> Bias in velocity from a 1mm sinusoidal signal in-phase and  with a 90-degree lag with respect to the start of the data span</a:t>
            </a:r>
          </a:p>
          <a:p>
            <a:pPr>
              <a:buNone/>
            </a:pPr>
            <a:endParaRPr lang="en-US" sz="2600" i="1" dirty="0" smtClean="0">
              <a:solidFill>
                <a:srgbClr val="000000"/>
              </a:solidFill>
            </a:endParaRPr>
          </a:p>
          <a:p>
            <a:pPr>
              <a:buNone/>
            </a:pPr>
            <a:endParaRPr lang="en-US" sz="2600" i="1" dirty="0">
              <a:solidFill>
                <a:srgbClr val="000000"/>
              </a:solidFill>
            </a:endParaRPr>
          </a:p>
          <a:p>
            <a:pPr>
              <a:buNone/>
            </a:pPr>
            <a:endParaRPr lang="en-US" sz="2600" i="1" dirty="0" smtClean="0">
              <a:solidFill>
                <a:srgbClr val="000000"/>
              </a:solidFill>
            </a:endParaRPr>
          </a:p>
          <a:p>
            <a:pPr>
              <a:buNone/>
            </a:pPr>
            <a:r>
              <a:rPr lang="en-US" sz="2600" i="1" dirty="0" smtClean="0">
                <a:solidFill>
                  <a:srgbClr val="000000"/>
                </a:solidFill>
              </a:rPr>
              <a:t>Bottom</a:t>
            </a:r>
            <a:r>
              <a:rPr lang="en-US" sz="2600" dirty="0" smtClean="0">
                <a:solidFill>
                  <a:srgbClr val="000000"/>
                </a:solidFill>
              </a:rPr>
              <a:t>:  Maximum and </a:t>
            </a:r>
            <a:r>
              <a:rPr lang="en-US" sz="2600" dirty="0" err="1" smtClean="0">
                <a:solidFill>
                  <a:srgbClr val="000000"/>
                </a:solidFill>
              </a:rPr>
              <a:t>rms</a:t>
            </a:r>
            <a:r>
              <a:rPr lang="en-US" sz="2600" dirty="0" smtClean="0">
                <a:solidFill>
                  <a:srgbClr val="000000"/>
                </a:solidFill>
              </a:rPr>
              <a:t> velocity  bias over all phase angles</a:t>
            </a:r>
          </a:p>
          <a:p>
            <a:pPr lvl="1"/>
            <a:r>
              <a:rPr lang="en-US" sz="2600" dirty="0" smtClean="0">
                <a:solidFill>
                  <a:srgbClr val="000000"/>
                </a:solidFill>
              </a:rPr>
              <a:t>The minimum bias is NOT obtained with continuous data spanning an even number of years </a:t>
            </a:r>
          </a:p>
          <a:p>
            <a:pPr lvl="1"/>
            <a:r>
              <a:rPr lang="en-US" sz="2600" dirty="0" smtClean="0">
                <a:solidFill>
                  <a:srgbClr val="000000"/>
                </a:solidFill>
              </a:rPr>
              <a:t>The bias becomes small after 3.5 years of  observation</a:t>
            </a:r>
          </a:p>
          <a:p>
            <a:endParaRPr lang="en-US" dirty="0" smtClean="0">
              <a:solidFill>
                <a:srgbClr val="000000"/>
              </a:solidFill>
            </a:endParaRPr>
          </a:p>
          <a:p>
            <a:endParaRPr lang="en-US"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15</a:t>
            </a:fld>
            <a:endParaRPr lang="en-US"/>
          </a:p>
        </p:txBody>
      </p:sp>
    </p:spTree>
    <p:extLst>
      <p:ext uri="{BB962C8B-B14F-4D97-AF65-F5344CB8AC3E}">
        <p14:creationId xmlns:p14="http://schemas.microsoft.com/office/powerpoint/2010/main" val="6760505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0" y="0"/>
            <a:ext cx="5299075" cy="6858000"/>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the Noise in Daily Position Estimates  </a:t>
            </a: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30-100 days and seasonal terms</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16</a:t>
            </a:fld>
            <a:endParaRPr lang="en-US"/>
          </a:p>
        </p:txBody>
      </p:sp>
    </p:spTree>
    <p:extLst>
      <p:ext uri="{BB962C8B-B14F-4D97-AF65-F5344CB8AC3E}">
        <p14:creationId xmlns:p14="http://schemas.microsoft.com/office/powerpoint/2010/main" val="30881409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361950"/>
            <a:ext cx="3230563" cy="6019800"/>
          </a:xfrm>
          <a:noFill/>
        </p:spPr>
      </p:pic>
      <p:sp>
        <p:nvSpPr>
          <p:cNvPr id="39939" name="Text Box 8"/>
          <p:cNvSpPr txBox="1">
            <a:spLocks noChangeArrowheads="1"/>
          </p:cNvSpPr>
          <p:nvPr/>
        </p:nvSpPr>
        <p:spPr bwMode="auto">
          <a:xfrm>
            <a:off x="3886200" y="2247900"/>
            <a:ext cx="5016500" cy="2077492"/>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Figure 5 from </a:t>
            </a:r>
            <a:r>
              <a:rPr lang="en-US" i="1" dirty="0">
                <a:solidFill>
                  <a:srgbClr val="000000"/>
                </a:solidFill>
              </a:rPr>
              <a:t>Williams et al</a:t>
            </a:r>
            <a:r>
              <a:rPr lang="en-US" dirty="0">
                <a:solidFill>
                  <a:srgbClr val="000000"/>
                </a:solidFill>
              </a:rPr>
              <a:t> [2004]:  Power spectrum for common-mode error in the SOPAC regional SCIGN analysis.  Lines are best-fit WN + FN models (solid=mean </a:t>
            </a:r>
            <a:r>
              <a:rPr lang="en-US" dirty="0" err="1">
                <a:solidFill>
                  <a:srgbClr val="000000"/>
                </a:solidFill>
              </a:rPr>
              <a:t>ampl</a:t>
            </a:r>
            <a:r>
              <a:rPr lang="en-US" dirty="0">
                <a:solidFill>
                  <a:srgbClr val="000000"/>
                </a:solidFill>
              </a:rPr>
              <a:t>; dashed=MLE)</a:t>
            </a:r>
          </a:p>
          <a:p>
            <a:pPr>
              <a:lnSpc>
                <a:spcPct val="120000"/>
              </a:lnSpc>
            </a:pPr>
            <a:endParaRPr lang="en-US" dirty="0">
              <a:solidFill>
                <a:srgbClr val="000000"/>
              </a:solidFill>
            </a:endParaRPr>
          </a:p>
          <a:p>
            <a:pPr>
              <a:lnSpc>
                <a:spcPct val="120000"/>
              </a:lnSpc>
            </a:pPr>
            <a:r>
              <a:rPr lang="en-US" dirty="0">
                <a:solidFill>
                  <a:srgbClr val="000000"/>
                </a:solidFill>
              </a:rPr>
              <a:t>Note lack of taper and misfit for periods &gt; 1 yr</a:t>
            </a:r>
          </a:p>
        </p:txBody>
      </p:sp>
      <p:sp>
        <p:nvSpPr>
          <p:cNvPr id="39940" name="Text Box 9"/>
          <p:cNvSpPr txBox="1">
            <a:spLocks noChangeArrowheads="1"/>
          </p:cNvSpPr>
          <p:nvPr/>
        </p:nvSpPr>
        <p:spPr bwMode="auto">
          <a:xfrm>
            <a:off x="4343400" y="838200"/>
            <a:ext cx="3962400" cy="707886"/>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Spectral Analysis of the Time Series to Estimate an Error Model</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Tree>
    <p:extLst>
      <p:ext uri="{BB962C8B-B14F-4D97-AF65-F5344CB8AC3E}">
        <p14:creationId xmlns:p14="http://schemas.microsoft.com/office/powerpoint/2010/main" val="27157872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457200" y="147638"/>
            <a:ext cx="8229600" cy="1143000"/>
          </a:xfrm>
        </p:spPr>
        <p:txBody>
          <a:bodyPr>
            <a:normAutofit/>
          </a:bodyPr>
          <a:lstStyle/>
          <a:p>
            <a:r>
              <a:rPr lang="en-US" sz="2400" dirty="0" smtClean="0"/>
              <a:t>Summary of </a:t>
            </a:r>
            <a:r>
              <a:rPr lang="en-US" sz="2400" dirty="0"/>
              <a:t>S</a:t>
            </a:r>
            <a:r>
              <a:rPr lang="en-US" sz="2400" dirty="0" smtClean="0"/>
              <a:t>pectral </a:t>
            </a:r>
            <a:r>
              <a:rPr lang="en-US" sz="2400" dirty="0"/>
              <a:t>A</a:t>
            </a:r>
            <a:r>
              <a:rPr lang="en-US" sz="2400" dirty="0" smtClean="0"/>
              <a:t>nalysis </a:t>
            </a:r>
            <a:r>
              <a:rPr lang="en-US" sz="2400" dirty="0"/>
              <a:t>A</a:t>
            </a:r>
            <a:r>
              <a:rPr lang="en-US" sz="2400" dirty="0" smtClean="0"/>
              <a:t>pproach </a:t>
            </a:r>
            <a:endParaRPr lang="en-US" sz="2400" dirty="0"/>
          </a:p>
        </p:txBody>
      </p:sp>
      <p:sp>
        <p:nvSpPr>
          <p:cNvPr id="41987" name="Rectangle 1027"/>
          <p:cNvSpPr>
            <a:spLocks noGrp="1" noChangeArrowheads="1"/>
          </p:cNvSpPr>
          <p:nvPr>
            <p:ph type="body" idx="1"/>
          </p:nvPr>
        </p:nvSpPr>
        <p:spPr>
          <a:xfrm>
            <a:off x="457200" y="1316038"/>
            <a:ext cx="8229600" cy="4525963"/>
          </a:xfrm>
        </p:spPr>
        <p:txBody>
          <a:bodyPr>
            <a:normAutofit/>
          </a:bodyPr>
          <a:lstStyle/>
          <a:p>
            <a:r>
              <a:rPr lang="en-US" sz="2000" dirty="0" smtClean="0"/>
              <a:t>Power law: slope of line fit to spectrum</a:t>
            </a:r>
          </a:p>
          <a:p>
            <a:pPr lvl="1"/>
            <a:r>
              <a:rPr lang="en-US" sz="2000" dirty="0" smtClean="0"/>
              <a:t>  0 = white noise</a:t>
            </a:r>
          </a:p>
          <a:p>
            <a:pPr lvl="1"/>
            <a:r>
              <a:rPr lang="en-US" sz="2000" dirty="0" smtClean="0"/>
              <a:t>-1 = flicker noise</a:t>
            </a:r>
          </a:p>
          <a:p>
            <a:pPr lvl="1"/>
            <a:r>
              <a:rPr lang="en-US" sz="2000" dirty="0" smtClean="0"/>
              <a:t>-2 = random walk </a:t>
            </a:r>
            <a:endParaRPr lang="en-US" sz="2000" dirty="0"/>
          </a:p>
          <a:p>
            <a:pPr lvl="1"/>
            <a:endParaRPr lang="en-US" sz="2000" dirty="0" smtClean="0"/>
          </a:p>
          <a:p>
            <a:r>
              <a:rPr lang="en-US" sz="2000" dirty="0" smtClean="0"/>
              <a:t>Non-integer spectral index (e.g. “fraction white noise” </a:t>
            </a:r>
            <a:r>
              <a:rPr lang="en-US" sz="2000" dirty="0" smtClean="0">
                <a:sym typeface="Wingdings" charset="2"/>
              </a:rPr>
              <a:t> 1 &gt; k &gt; -1 )</a:t>
            </a:r>
          </a:p>
          <a:p>
            <a:endParaRPr lang="en-US" sz="2000" dirty="0" smtClean="0">
              <a:sym typeface="Wingdings" charset="2"/>
            </a:endParaRPr>
          </a:p>
          <a:p>
            <a:r>
              <a:rPr lang="en-US" sz="2000" dirty="0" smtClean="0"/>
              <a:t>Good discussion in Williams [2003]</a:t>
            </a:r>
          </a:p>
          <a:p>
            <a:endParaRPr lang="en-US" sz="2000" dirty="0" smtClean="0"/>
          </a:p>
          <a:p>
            <a:r>
              <a:rPr lang="en-US" sz="2000" dirty="0" smtClean="0">
                <a:sym typeface="Wingdings" charset="2"/>
              </a:rPr>
              <a:t>Problems:  </a:t>
            </a:r>
          </a:p>
          <a:p>
            <a:pPr lvl="1"/>
            <a:r>
              <a:rPr lang="en-US" sz="2000" dirty="0" smtClean="0">
                <a:sym typeface="Wingdings" charset="2"/>
              </a:rPr>
              <a:t>Computationally intensive</a:t>
            </a:r>
          </a:p>
          <a:p>
            <a:pPr lvl="1"/>
            <a:r>
              <a:rPr lang="en-US" sz="2000" dirty="0" smtClean="0">
                <a:sym typeface="Wingdings" charset="2"/>
              </a:rPr>
              <a:t>No model captures reliably the lowest-frequency part of the spectrum</a:t>
            </a:r>
            <a:endParaRPr lang="en-US" sz="2000" dirty="0">
              <a:sym typeface="Wingdings" charset="2"/>
            </a:endParaRP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24375261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CATS (Williams, 2008)</a:t>
            </a:r>
            <a:endParaRPr lang="en-US" dirty="0"/>
          </a:p>
        </p:txBody>
      </p:sp>
      <p:sp>
        <p:nvSpPr>
          <p:cNvPr id="5" name="Content Placeholder 4"/>
          <p:cNvSpPr>
            <a:spLocks noGrp="1"/>
          </p:cNvSpPr>
          <p:nvPr>
            <p:ph idx="1"/>
          </p:nvPr>
        </p:nvSpPr>
        <p:spPr/>
        <p:txBody>
          <a:bodyPr>
            <a:normAutofit lnSpcReduction="10000"/>
          </a:bodyPr>
          <a:lstStyle/>
          <a:p>
            <a:r>
              <a:rPr lang="en-US" dirty="0" smtClean="0"/>
              <a:t>Create and Analyze Time Series</a:t>
            </a:r>
          </a:p>
          <a:p>
            <a:r>
              <a:rPr lang="en-US" dirty="0" smtClean="0"/>
              <a:t>Maximum likelihood estimator for chosen model</a:t>
            </a:r>
            <a:endParaRPr lang="en-US" dirty="0"/>
          </a:p>
          <a:p>
            <a:pPr lvl="1"/>
            <a:r>
              <a:rPr lang="en-US" dirty="0" smtClean="0"/>
              <a:t>Initial position and velocity</a:t>
            </a:r>
          </a:p>
          <a:p>
            <a:pPr lvl="1"/>
            <a:r>
              <a:rPr lang="en-US" dirty="0" smtClean="0"/>
              <a:t>Seasonal cycles (sum of periodic terms) [optional]</a:t>
            </a:r>
          </a:p>
          <a:p>
            <a:pPr lvl="1"/>
            <a:r>
              <a:rPr lang="en-US" dirty="0" smtClean="0"/>
              <a:t>Exponent of power law noise model</a:t>
            </a:r>
          </a:p>
          <a:p>
            <a:r>
              <a:rPr lang="en-US" dirty="0" smtClean="0"/>
              <a:t>Requires some linear algebra libraries (BLAS and LAPACK) to be installed on computer (common nowadays, but check!)</a:t>
            </a:r>
            <a:endParaRPr lang="en-US" dirty="0"/>
          </a:p>
        </p:txBody>
      </p:sp>
      <p:sp>
        <p:nvSpPr>
          <p:cNvPr id="3" name="Date Placeholder 2"/>
          <p:cNvSpPr>
            <a:spLocks noGrp="1"/>
          </p:cNvSpPr>
          <p:nvPr>
            <p:ph type="dt" sz="half" idx="10"/>
          </p:nvPr>
        </p:nvSpPr>
        <p:spPr/>
        <p:txBody>
          <a:bodyPr/>
          <a:lstStyle/>
          <a:p>
            <a:r>
              <a:rPr lang="x-none" smtClean="0"/>
              <a:t>2016/05/25</a:t>
            </a:r>
            <a:endParaRPr lang="en-US"/>
          </a:p>
        </p:txBody>
      </p:sp>
      <p:sp>
        <p:nvSpPr>
          <p:cNvPr id="4" name="Footer Placeholder 3"/>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16402506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600" dirty="0" smtClean="0"/>
              <a:t>Issues in GPS Error Analysis</a:t>
            </a:r>
            <a:endParaRPr lang="en-US" sz="3600" dirty="0"/>
          </a:p>
        </p:txBody>
      </p:sp>
      <p:sp>
        <p:nvSpPr>
          <p:cNvPr id="27651" name="Rectangle 3"/>
          <p:cNvSpPr>
            <a:spLocks noGrp="1" noChangeArrowheads="1"/>
          </p:cNvSpPr>
          <p:nvPr>
            <p:ph type="body" idx="1"/>
          </p:nvPr>
        </p:nvSpPr>
        <p:spPr/>
        <p:txBody>
          <a:bodyPr/>
          <a:lstStyle/>
          <a:p>
            <a:pPr>
              <a:spcBef>
                <a:spcPts val="1176"/>
              </a:spcBef>
            </a:pPr>
            <a:r>
              <a:rPr lang="en-US" sz="2400" dirty="0" smtClean="0"/>
              <a:t>What are the sources of the errors ?</a:t>
            </a:r>
          </a:p>
          <a:p>
            <a:pPr>
              <a:spcBef>
                <a:spcPts val="1176"/>
              </a:spcBef>
            </a:pPr>
            <a:r>
              <a:rPr lang="en-US" sz="2400" dirty="0" smtClean="0"/>
              <a:t>How much of the error can we remove by better modeling ?</a:t>
            </a:r>
          </a:p>
          <a:p>
            <a:pPr>
              <a:spcBef>
                <a:spcPts val="1176"/>
              </a:spcBef>
            </a:pPr>
            <a:r>
              <a:rPr lang="en-US" sz="2400" dirty="0" smtClean="0"/>
              <a:t>Do we have enough information to infer the uncertainties from the data ?</a:t>
            </a:r>
          </a:p>
          <a:p>
            <a:pPr>
              <a:spcBef>
                <a:spcPts val="1176"/>
              </a:spcBef>
            </a:pPr>
            <a:r>
              <a:rPr lang="en-US" sz="2400" dirty="0" smtClean="0"/>
              <a:t>What mathematical tools can we use to represent the errors and uncertainties ? </a:t>
            </a:r>
          </a:p>
          <a:p>
            <a:pPr lvl="1"/>
            <a:endParaRPr lang="en-US"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41896293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Hector (</a:t>
            </a:r>
            <a:r>
              <a:rPr lang="en-US" dirty="0" err="1" smtClean="0"/>
              <a:t>Bos</a:t>
            </a:r>
            <a:r>
              <a:rPr lang="en-US" dirty="0" smtClean="0"/>
              <a:t> et al., 2013)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Much the same as CATS but faster algorithm</a:t>
            </a:r>
          </a:p>
          <a:p>
            <a:r>
              <a:rPr lang="en-US" dirty="0" smtClean="0"/>
              <a:t>Maximum </a:t>
            </a:r>
            <a:r>
              <a:rPr lang="en-US" dirty="0"/>
              <a:t>likelihood estimator for chosen model</a:t>
            </a:r>
          </a:p>
          <a:p>
            <a:pPr lvl="1"/>
            <a:r>
              <a:rPr lang="en-US" dirty="0"/>
              <a:t>Initial position and velocity</a:t>
            </a:r>
          </a:p>
          <a:p>
            <a:pPr lvl="1"/>
            <a:r>
              <a:rPr lang="en-US" dirty="0"/>
              <a:t>Seasonal cycles (sum of periodic terms) [optional]</a:t>
            </a:r>
          </a:p>
          <a:p>
            <a:pPr lvl="1"/>
            <a:r>
              <a:rPr lang="en-US" dirty="0"/>
              <a:t>Exponent of power law noise model</a:t>
            </a:r>
          </a:p>
          <a:p>
            <a:pPr lvl="1"/>
            <a:r>
              <a:rPr lang="en-US" dirty="0" smtClean="0"/>
              <a:t>Also </a:t>
            </a:r>
          </a:p>
          <a:p>
            <a:r>
              <a:rPr lang="en-US" dirty="0" smtClean="0"/>
              <a:t>Requires ATLAS linear algebra libraries to be installed on computer</a:t>
            </a:r>
          </a:p>
          <a:p>
            <a:r>
              <a:rPr lang="en-US" dirty="0" smtClean="0"/>
              <a:t>Linux package available but tricky to install from source due to ATLAS requirement</a:t>
            </a:r>
            <a:endParaRPr lang="en-US" dirty="0"/>
          </a:p>
        </p:txBody>
      </p:sp>
      <p:sp>
        <p:nvSpPr>
          <p:cNvPr id="4" name="Date Placeholder 3"/>
          <p:cNvSpPr>
            <a:spLocks noGrp="1"/>
          </p:cNvSpPr>
          <p:nvPr>
            <p:ph type="dt" sz="half" idx="10"/>
          </p:nvPr>
        </p:nvSpPr>
        <p:spPr/>
        <p:txBody>
          <a:bodyPr/>
          <a:lstStyle/>
          <a:p>
            <a:r>
              <a:rPr lang="x-none" smtClean="0"/>
              <a:t>2016/05/25</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382769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a:cs typeface="Courier"/>
              </a:rPr>
              <a:t>s</a:t>
            </a:r>
            <a:r>
              <a:rPr lang="en-US" dirty="0" err="1" smtClean="0">
                <a:latin typeface="Courier"/>
                <a:cs typeface="Courier"/>
              </a:rPr>
              <a:t>h_cats</a:t>
            </a:r>
            <a:r>
              <a:rPr lang="en-US" dirty="0" smtClean="0"/>
              <a:t>/</a:t>
            </a:r>
            <a:r>
              <a:rPr lang="en-US" dirty="0" err="1" smtClean="0">
                <a:latin typeface="Courier"/>
                <a:cs typeface="Courier"/>
              </a:rPr>
              <a:t>sh_hector</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dirty="0" smtClean="0"/>
              <a:t>Scripts to aid batch processing of time series with CATS or Hector</a:t>
            </a:r>
          </a:p>
          <a:p>
            <a:r>
              <a:rPr lang="en-US" dirty="0" smtClean="0"/>
              <a:t>Requires CATS and/or Hector to be pre-installed</a:t>
            </a:r>
          </a:p>
          <a:p>
            <a:r>
              <a:rPr lang="en-US" dirty="0" smtClean="0"/>
              <a:t>Outputs</a:t>
            </a:r>
          </a:p>
          <a:p>
            <a:pPr lvl="1"/>
            <a:r>
              <a:rPr lang="en-US" dirty="0" smtClean="0"/>
              <a:t>Velocities in “.</a:t>
            </a:r>
            <a:r>
              <a:rPr lang="en-US" dirty="0" err="1" smtClean="0"/>
              <a:t>vel</a:t>
            </a:r>
            <a:r>
              <a:rPr lang="en-US" dirty="0" smtClean="0"/>
              <a:t>”-file format</a:t>
            </a:r>
          </a:p>
          <a:p>
            <a:pPr lvl="1"/>
            <a:r>
              <a:rPr lang="en-US" dirty="0" smtClean="0"/>
              <a:t>Equivalent random walk magnitudes in “</a:t>
            </a:r>
            <a:r>
              <a:rPr lang="en-US" dirty="0" err="1" smtClean="0"/>
              <a:t>mar_neu</a:t>
            </a:r>
            <a:r>
              <a:rPr lang="en-US" dirty="0" smtClean="0"/>
              <a:t>” commands for sourcing in </a:t>
            </a:r>
            <a:r>
              <a:rPr lang="en-US" dirty="0" err="1" smtClean="0"/>
              <a:t>globk</a:t>
            </a:r>
            <a:r>
              <a:rPr lang="en-US" dirty="0" smtClean="0"/>
              <a:t> command file</a:t>
            </a:r>
          </a:p>
          <a:p>
            <a:r>
              <a:rPr lang="en-US" dirty="0" smtClean="0"/>
              <a:t>Can take a </a:t>
            </a:r>
            <a:r>
              <a:rPr lang="en-US" i="1" dirty="0" smtClean="0"/>
              <a:t>long</a:t>
            </a:r>
            <a:r>
              <a:rPr lang="en-US" dirty="0" smtClean="0"/>
              <a:t> time!</a:t>
            </a:r>
            <a:endParaRPr lang="en-US" dirty="0"/>
          </a:p>
        </p:txBody>
      </p:sp>
      <p:sp>
        <p:nvSpPr>
          <p:cNvPr id="4" name="Date Placeholder 3"/>
          <p:cNvSpPr>
            <a:spLocks noGrp="1"/>
          </p:cNvSpPr>
          <p:nvPr>
            <p:ph type="dt" sz="half" idx="10"/>
          </p:nvPr>
        </p:nvSpPr>
        <p:spPr/>
        <p:txBody>
          <a:bodyPr/>
          <a:lstStyle/>
          <a:p>
            <a:r>
              <a:rPr lang="x-none" smtClean="0"/>
              <a:t>2016/05/25</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39207043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ao 95 15"/>
          <p:cNvPicPr>
            <a:picLocks noChangeAspect="1" noChangeArrowheads="1"/>
          </p:cNvPicPr>
          <p:nvPr/>
        </p:nvPicPr>
        <p:blipFill>
          <a:blip r:embed="rId3"/>
          <a:srcRect/>
          <a:stretch>
            <a:fillRect/>
          </a:stretch>
        </p:blipFill>
        <p:spPr bwMode="auto">
          <a:xfrm>
            <a:off x="990600" y="1219200"/>
            <a:ext cx="6470650" cy="4116388"/>
          </a:xfrm>
          <a:prstGeom prst="rect">
            <a:avLst/>
          </a:prstGeom>
          <a:noFill/>
          <a:ln w="9525">
            <a:noFill/>
            <a:miter lim="800000"/>
            <a:headEnd/>
            <a:tailEnd/>
          </a:ln>
        </p:spPr>
      </p:pic>
      <p:sp>
        <p:nvSpPr>
          <p:cNvPr id="46083" name="Text Box 20"/>
          <p:cNvSpPr txBox="1">
            <a:spLocks noChangeArrowheads="1"/>
          </p:cNvSpPr>
          <p:nvPr/>
        </p:nvSpPr>
        <p:spPr bwMode="auto">
          <a:xfrm>
            <a:off x="1447800" y="5638800"/>
            <a:ext cx="6400800"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White noise </a:t>
            </a:r>
            <a:r>
              <a:rPr lang="en-US" sz="1800" dirty="0" err="1">
                <a:solidFill>
                  <a:srgbClr val="000000"/>
                </a:solidFill>
              </a:rPr>
              <a:t>vs</a:t>
            </a:r>
            <a:r>
              <a:rPr lang="en-US" sz="1800" dirty="0">
                <a:solidFill>
                  <a:srgbClr val="000000"/>
                </a:solidFill>
              </a:rPr>
              <a:t> flicker noise from </a:t>
            </a:r>
            <a:r>
              <a:rPr lang="en-US" sz="1800" i="1" dirty="0">
                <a:solidFill>
                  <a:srgbClr val="000000"/>
                </a:solidFill>
              </a:rPr>
              <a:t>Mao et al.</a:t>
            </a:r>
            <a:r>
              <a:rPr lang="en-US" sz="1800" dirty="0">
                <a:solidFill>
                  <a:srgbClr val="000000"/>
                </a:solidFill>
              </a:rPr>
              <a:t> [1999] spectral analysis of 23 global stations</a:t>
            </a:r>
          </a:p>
        </p:txBody>
      </p:sp>
      <p:sp>
        <p:nvSpPr>
          <p:cNvPr id="46084" name="Text Box 21"/>
          <p:cNvSpPr txBox="1">
            <a:spLocks noChangeArrowheads="1"/>
          </p:cNvSpPr>
          <p:nvPr/>
        </p:nvSpPr>
        <p:spPr bwMode="auto">
          <a:xfrm>
            <a:off x="990600" y="493931"/>
            <a:ext cx="7038606" cy="707886"/>
          </a:xfrm>
          <a:prstGeom prst="rect">
            <a:avLst/>
          </a:prstGeom>
          <a:noFill/>
          <a:ln w="9525">
            <a:noFill/>
            <a:miter lim="800000"/>
            <a:headEnd/>
            <a:tailEnd/>
          </a:ln>
        </p:spPr>
        <p:txBody>
          <a:bodyPr wrap="square">
            <a:prstTxWarp prst="textNoShape">
              <a:avLst/>
            </a:prstTxWarp>
            <a:spAutoFit/>
          </a:bodyPr>
          <a:lstStyle/>
          <a:p>
            <a:r>
              <a:rPr lang="en-US" sz="2000" dirty="0">
                <a:solidFill>
                  <a:srgbClr val="000000"/>
                </a:solidFill>
              </a:rPr>
              <a:t>Short-</a:t>
            </a:r>
            <a:r>
              <a:rPr lang="en-US" sz="2000" dirty="0" smtClean="0">
                <a:solidFill>
                  <a:srgbClr val="000000"/>
                </a:solidFill>
              </a:rPr>
              <a:t>cut (Mao et al, 1998):  </a:t>
            </a:r>
          </a:p>
          <a:p>
            <a:r>
              <a:rPr lang="en-US" sz="2000" dirty="0" smtClean="0">
                <a:solidFill>
                  <a:srgbClr val="000000"/>
                </a:solidFill>
              </a:rPr>
              <a:t>Use </a:t>
            </a:r>
            <a:r>
              <a:rPr lang="en-US" sz="2000" dirty="0">
                <a:solidFill>
                  <a:srgbClr val="000000"/>
                </a:solidFill>
              </a:rPr>
              <a:t>white noise statistics ( </a:t>
            </a:r>
            <a:r>
              <a:rPr lang="en-US" sz="2000" dirty="0" err="1">
                <a:solidFill>
                  <a:srgbClr val="000000"/>
                </a:solidFill>
              </a:rPr>
              <a:t>wrms</a:t>
            </a:r>
            <a:r>
              <a:rPr lang="en-US" sz="2000" dirty="0">
                <a:solidFill>
                  <a:srgbClr val="000000"/>
                </a:solidFill>
              </a:rPr>
              <a:t>) to predict the flicker noise</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22</a:t>
            </a:fld>
            <a:endParaRPr lang="en-US"/>
          </a:p>
        </p:txBody>
      </p:sp>
    </p:spTree>
    <p:extLst>
      <p:ext uri="{BB962C8B-B14F-4D97-AF65-F5344CB8AC3E}">
        <p14:creationId xmlns:p14="http://schemas.microsoft.com/office/powerpoint/2010/main" val="19165676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2800" dirty="0" smtClean="0"/>
              <a:t>“Realistic Sigma” Algorithm for Velocity Uncertainties</a:t>
            </a:r>
            <a:endParaRPr lang="en-US" sz="2800" dirty="0"/>
          </a:p>
        </p:txBody>
      </p:sp>
      <p:sp>
        <p:nvSpPr>
          <p:cNvPr id="48131" name="Rectangle 3"/>
          <p:cNvSpPr>
            <a:spLocks noGrp="1" noChangeArrowheads="1"/>
          </p:cNvSpPr>
          <p:nvPr>
            <p:ph type="body" idx="1"/>
          </p:nvPr>
        </p:nvSpPr>
        <p:spPr/>
        <p:txBody>
          <a:bodyPr>
            <a:normAutofit fontScale="77500" lnSpcReduction="20000"/>
          </a:bodyPr>
          <a:lstStyle/>
          <a:p>
            <a:pPr>
              <a:spcBef>
                <a:spcPts val="600"/>
              </a:spcBef>
            </a:pPr>
            <a:r>
              <a:rPr lang="en-US" sz="2600" dirty="0" smtClean="0"/>
              <a:t>Motivation: computational efficiency, handle time series with varying lengths and data gaps; obtain a model that can be used in </a:t>
            </a:r>
            <a:r>
              <a:rPr lang="en-US" sz="2600" i="1" dirty="0" err="1" smtClean="0"/>
              <a:t>globk</a:t>
            </a:r>
            <a:endParaRPr lang="en-US" sz="2600" i="1" dirty="0" smtClean="0"/>
          </a:p>
          <a:p>
            <a:pPr>
              <a:spcBef>
                <a:spcPts val="600"/>
              </a:spcBef>
            </a:pPr>
            <a:r>
              <a:rPr lang="en-US" sz="2600" dirty="0" smtClean="0"/>
              <a:t>Concept:  The departure from a white-noise (</a:t>
            </a:r>
            <a:r>
              <a:rPr lang="en-US" sz="2600" dirty="0" err="1" smtClean="0"/>
              <a:t>sqrt</a:t>
            </a:r>
            <a:r>
              <a:rPr lang="en-US" sz="2600" dirty="0" smtClean="0"/>
              <a:t> n) reduction in noise with averaging provides a measure of correlated noise.</a:t>
            </a:r>
          </a:p>
          <a:p>
            <a:pPr>
              <a:spcBef>
                <a:spcPts val="600"/>
              </a:spcBef>
            </a:pPr>
            <a:r>
              <a:rPr lang="en-US" sz="2600" dirty="0" smtClean="0"/>
              <a:t>Implementation:</a:t>
            </a:r>
          </a:p>
          <a:p>
            <a:pPr lvl="1">
              <a:spcBef>
                <a:spcPts val="600"/>
              </a:spcBef>
            </a:pPr>
            <a:r>
              <a:rPr lang="en-US" sz="2600" dirty="0" smtClean="0"/>
              <a:t>Fit the values of chi2 </a:t>
            </a:r>
            <a:r>
              <a:rPr lang="en-US" sz="2600" dirty="0" err="1" smtClean="0"/>
              <a:t>vs</a:t>
            </a:r>
            <a:r>
              <a:rPr lang="en-US" sz="2600" dirty="0" smtClean="0"/>
              <a:t> averaging time to the exponential function expected for a first-order Gauss-Markov (FOGM) process (amplitude, correlation time)</a:t>
            </a:r>
          </a:p>
          <a:p>
            <a:pPr lvl="1">
              <a:spcBef>
                <a:spcPts val="600"/>
              </a:spcBef>
            </a:pPr>
            <a:r>
              <a:rPr lang="en-US" sz="2600" dirty="0" smtClean="0"/>
              <a:t>Use the chi2 value for infinite averaging time predicted from this model to scale the white-noise sigma estimates from the original fit </a:t>
            </a:r>
          </a:p>
          <a:p>
            <a:pPr lvl="1">
              <a:spcBef>
                <a:spcPts val="600"/>
              </a:spcBef>
            </a:pPr>
            <a:r>
              <a:rPr lang="en-US" sz="2600" dirty="0" smtClean="0"/>
              <a:t>       and/or</a:t>
            </a:r>
          </a:p>
          <a:p>
            <a:pPr lvl="1">
              <a:spcBef>
                <a:spcPts val="600"/>
              </a:spcBef>
            </a:pPr>
            <a:r>
              <a:rPr lang="en-US" sz="2600" dirty="0" smtClean="0"/>
              <a:t>Fit the values to a FOGM with infinite averaging time (i.e., random walk) and use these estimates as input to </a:t>
            </a:r>
            <a:r>
              <a:rPr lang="en-US" sz="2600" i="1" dirty="0" err="1" smtClean="0"/>
              <a:t>globk</a:t>
            </a:r>
            <a:r>
              <a:rPr lang="en-US" sz="2600" i="1" dirty="0" smtClean="0"/>
              <a:t> </a:t>
            </a:r>
            <a:r>
              <a:rPr lang="en-US" sz="2600" dirty="0" smtClean="0"/>
              <a:t>(</a:t>
            </a:r>
            <a:r>
              <a:rPr lang="en-US" sz="2100" dirty="0" err="1" smtClean="0"/>
              <a:t>mar_neu</a:t>
            </a:r>
            <a:r>
              <a:rPr lang="en-US" sz="2600" dirty="0" smtClean="0"/>
              <a:t> command)</a:t>
            </a:r>
          </a:p>
          <a:p>
            <a:pPr lvl="1">
              <a:spcBef>
                <a:spcPts val="600"/>
              </a:spcBef>
            </a:pPr>
            <a:endParaRPr lang="en-US"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23</a:t>
            </a:fld>
            <a:endParaRPr lang="en-US"/>
          </a:p>
        </p:txBody>
      </p:sp>
    </p:spTree>
    <p:extLst>
      <p:ext uri="{BB962C8B-B14F-4D97-AF65-F5344CB8AC3E}">
        <p14:creationId xmlns:p14="http://schemas.microsoft.com/office/powerpoint/2010/main" val="16559388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Extrapolated variance (</a:t>
            </a:r>
            <a:r>
              <a:rPr lang="en-US" dirty="0" err="1" smtClean="0"/>
              <a:t>FOGMEx</a:t>
            </a:r>
            <a:r>
              <a:rPr lang="en-US" dirty="0" smtClean="0"/>
              <a:t>)</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For independent noise, variance ∝ 1/√</a:t>
            </a:r>
            <a:r>
              <a:rPr lang="en-US" dirty="0" err="1" smtClean="0"/>
              <a:t>N</a:t>
            </a:r>
            <a:r>
              <a:rPr lang="en-US" baseline="-25000" dirty="0" err="1" smtClean="0"/>
              <a:t>data</a:t>
            </a:r>
            <a:endParaRPr lang="en-US" baseline="30000" dirty="0" smtClean="0"/>
          </a:p>
          <a:p>
            <a:r>
              <a:rPr lang="en-US" dirty="0" smtClean="0"/>
              <a:t>For temporally correlated noise, variance (or 𝜒</a:t>
            </a:r>
            <a:r>
              <a:rPr lang="en-US" baseline="30000" dirty="0" smtClean="0"/>
              <a:t>2</a:t>
            </a:r>
            <a:r>
              <a:rPr lang="en-US" dirty="0" smtClean="0"/>
              <a:t>/</a:t>
            </a:r>
            <a:r>
              <a:rPr lang="en-US" dirty="0" err="1" smtClean="0"/>
              <a:t>d.o.f</a:t>
            </a:r>
            <a:r>
              <a:rPr lang="en-US" dirty="0" smtClean="0"/>
              <a:t>.) of data increases with increasing window size</a:t>
            </a:r>
          </a:p>
          <a:p>
            <a:r>
              <a:rPr lang="en-US" dirty="0" smtClean="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smtClean="0"/>
              <a:t>d.o.f</a:t>
            </a:r>
            <a:r>
              <a:rPr lang="en-US" dirty="0" smtClean="0"/>
              <a:t>. ∝ </a:t>
            </a:r>
            <a:r>
              <a:rPr lang="en-US" i="1" dirty="0" smtClean="0"/>
              <a:t>e</a:t>
            </a:r>
            <a:r>
              <a:rPr lang="en-US" baseline="30000" dirty="0" smtClean="0"/>
              <a:t>−𝜎𝜏</a:t>
            </a:r>
          </a:p>
          <a:p>
            <a:r>
              <a:rPr lang="en-US" dirty="0" smtClean="0"/>
              <a:t>Asymptotic value is good estimate of long-term variance factor</a:t>
            </a:r>
          </a:p>
          <a:p>
            <a:r>
              <a:rPr lang="en-US" dirty="0" smtClean="0"/>
              <a:t>Use “</a:t>
            </a:r>
            <a:r>
              <a:rPr lang="en-US" dirty="0" err="1" smtClean="0"/>
              <a:t>real_sigma</a:t>
            </a:r>
            <a:r>
              <a:rPr lang="en-US" dirty="0" smtClean="0"/>
              <a:t>” option in </a:t>
            </a:r>
            <a:r>
              <a:rPr lang="en-US" dirty="0" err="1" smtClean="0">
                <a:latin typeface="Courier"/>
                <a:cs typeface="Courier"/>
              </a:rPr>
              <a:t>tsfit</a:t>
            </a:r>
            <a:endParaRPr lang="en-US" dirty="0" smtClean="0">
              <a:latin typeface="Courier"/>
              <a:cs typeface="Courier"/>
            </a:endParaRPr>
          </a:p>
        </p:txBody>
      </p:sp>
      <p:pic>
        <p:nvPicPr>
          <p:cNvPr id="10" name="Picture 2" descr="CVHS_05_e"/>
          <p:cNvPicPr>
            <a:picLocks noGrp="1" noChangeAspect="1" noChangeArrowheads="1"/>
          </p:cNvPicPr>
          <p:nvPr>
            <p:ph sz="half" idx="2"/>
          </p:nvPr>
        </p:nvPicPr>
        <p:blipFill>
          <a:blip r:embed="rId3"/>
          <a:srcRect t="-24691" b="-24691"/>
          <a:stretch>
            <a:fillRect/>
          </a:stretch>
        </p:blipFill>
        <p:spPr bwMode="auto">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x-none" smtClean="0"/>
              <a:t>2016/05/25</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6727810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52400" y="226536"/>
            <a:ext cx="757209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Understanding the </a:t>
            </a:r>
            <a:r>
              <a:rPr lang="en-US" dirty="0" err="1" smtClean="0">
                <a:solidFill>
                  <a:srgbClr val="000000"/>
                </a:solidFill>
              </a:rPr>
              <a:t>FOGMEx</a:t>
            </a:r>
            <a:r>
              <a:rPr lang="en-US" dirty="0" smtClean="0">
                <a:solidFill>
                  <a:srgbClr val="000000"/>
                </a:solidFill>
              </a:rPr>
              <a:t> algorithm: Effect </a:t>
            </a:r>
            <a:r>
              <a:rPr lang="en-US" dirty="0">
                <a:solidFill>
                  <a:srgbClr val="000000"/>
                </a:solidFill>
              </a:rPr>
              <a:t>of </a:t>
            </a:r>
            <a:r>
              <a:rPr lang="en-US" dirty="0" smtClean="0">
                <a:solidFill>
                  <a:srgbClr val="000000"/>
                </a:solidFill>
              </a:rPr>
              <a:t>averaging </a:t>
            </a:r>
            <a:r>
              <a:rPr lang="en-US" dirty="0">
                <a:solidFill>
                  <a:srgbClr val="000000"/>
                </a:solidFill>
              </a:rPr>
              <a:t>on </a:t>
            </a:r>
            <a:r>
              <a:rPr lang="en-US" dirty="0" smtClean="0">
                <a:solidFill>
                  <a:srgbClr val="000000"/>
                </a:solidFill>
              </a:rPr>
              <a:t>time</a:t>
            </a:r>
            <a:r>
              <a:rPr lang="en-US" dirty="0">
                <a:solidFill>
                  <a:srgbClr val="000000"/>
                </a:solidFill>
              </a:rPr>
              <a:t>-series </a:t>
            </a:r>
            <a:r>
              <a:rPr lang="en-US" dirty="0" smtClean="0">
                <a:solidFill>
                  <a:srgbClr val="000000"/>
                </a:solidFill>
              </a:rPr>
              <a:t>noise</a:t>
            </a:r>
            <a:endParaRPr lang="en-US" dirty="0">
              <a:solidFill>
                <a:srgbClr val="000000"/>
              </a:solidFill>
            </a:endParaRP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11777326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a:blip r:embed="rId3"/>
          <a:srcRect l="25447" t="34547" r="1521" b="34404"/>
          <a:stretch>
            <a:fillRect/>
          </a:stretch>
        </p:blipFill>
        <p:spPr bwMode="auto">
          <a:xfrm>
            <a:off x="152400" y="990600"/>
            <a:ext cx="6858000" cy="1778000"/>
          </a:xfrm>
          <a:prstGeom prst="rect">
            <a:avLst/>
          </a:prstGeom>
          <a:noFill/>
          <a:ln w="9525">
            <a:noFill/>
            <a:miter lim="800000"/>
            <a:headEnd/>
            <a:tailEnd/>
          </a:ln>
        </p:spPr>
      </p:pic>
      <p:pic>
        <p:nvPicPr>
          <p:cNvPr id="52227" name="Picture 3" descr="CVHS_05_100"/>
          <p:cNvPicPr>
            <a:picLocks noChangeAspect="1" noChangeArrowheads="1"/>
          </p:cNvPicPr>
          <p:nvPr/>
        </p:nvPicPr>
        <p:blipFill>
          <a:blip r:embed="rId4"/>
          <a:srcRect l="25241" t="34700" r="1526" b="34451"/>
          <a:stretch>
            <a:fillRect/>
          </a:stretch>
        </p:blipFill>
        <p:spPr bwMode="auto">
          <a:xfrm>
            <a:off x="152400" y="2971800"/>
            <a:ext cx="6934200" cy="1781175"/>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39590856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2360201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a:t>
            </a:r>
            <a:r>
              <a:rPr lang="en-US" sz="2400" dirty="0" err="1" smtClean="0">
                <a:solidFill>
                  <a:srgbClr val="000000"/>
                </a:solidFill>
              </a:rPr>
              <a:t>FOGMEx</a:t>
            </a:r>
            <a:r>
              <a:rPr lang="en-US" sz="2400" dirty="0" smtClean="0">
                <a:solidFill>
                  <a:srgbClr val="000000"/>
                </a:solidFill>
              </a:rPr>
              <a:t>)</a:t>
            </a:r>
          </a:p>
        </p:txBody>
      </p:sp>
      <p:pic>
        <p:nvPicPr>
          <p:cNvPr id="58371" name="Content Placeholder 3" descr="RSvsFlicker.jpg"/>
          <p:cNvPicPr>
            <a:picLocks noGrp="1" noChangeAspect="1"/>
          </p:cNvPicPr>
          <p:nvPr>
            <p:ph idx="1"/>
          </p:nvPr>
        </p:nvPicPr>
        <p:blipFill>
          <a:blip r:embed="rId3"/>
          <a:srcRect t="-5432" b="-5432"/>
          <a:stretch>
            <a:fillRect/>
          </a:stretch>
        </p:blipFill>
        <p:spPr/>
      </p:pic>
      <p:sp>
        <p:nvSpPr>
          <p:cNvPr id="58372" name="TextBox 3"/>
          <p:cNvSpPr txBox="1">
            <a:spLocks noChangeArrowheads="1"/>
          </p:cNvSpPr>
          <p:nvPr/>
        </p:nvSpPr>
        <p:spPr bwMode="auto">
          <a:xfrm>
            <a:off x="609600" y="6018212"/>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smtClean="0">
                <a:solidFill>
                  <a:srgbClr val="000000"/>
                </a:solidFill>
              </a:rPr>
              <a:t>Calais</a:t>
            </a:r>
            <a:endParaRPr lang="en-US" sz="1600" dirty="0">
              <a:solidFill>
                <a:srgbClr val="000000"/>
              </a:solidFill>
            </a:endParaRP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28</a:t>
            </a:fld>
            <a:endParaRPr lang="en-US"/>
          </a:p>
        </p:txBody>
      </p:sp>
    </p:spTree>
    <p:extLst>
      <p:ext uri="{BB962C8B-B14F-4D97-AF65-F5344CB8AC3E}">
        <p14:creationId xmlns:p14="http://schemas.microsoft.com/office/powerpoint/2010/main" val="36047172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734300" cy="817562"/>
          </a:xfrm>
        </p:spPr>
        <p:txBody>
          <a:bodyPr>
            <a:normAutofit/>
          </a:bodyPr>
          <a:lstStyle/>
          <a:p>
            <a:r>
              <a:rPr lang="en-US" sz="2800" dirty="0" smtClean="0"/>
              <a:t>Summary of Practical Approaches</a:t>
            </a:r>
            <a:endParaRPr lang="en-US" sz="2800" dirty="0"/>
          </a:p>
        </p:txBody>
      </p:sp>
      <p:sp>
        <p:nvSpPr>
          <p:cNvPr id="60419" name="Rectangle 3"/>
          <p:cNvSpPr>
            <a:spLocks noGrp="1" noChangeArrowheads="1"/>
          </p:cNvSpPr>
          <p:nvPr>
            <p:ph type="body" idx="1"/>
          </p:nvPr>
        </p:nvSpPr>
        <p:spPr>
          <a:xfrm>
            <a:off x="596900" y="1117600"/>
            <a:ext cx="8229600" cy="4525963"/>
          </a:xfrm>
        </p:spPr>
        <p:txBody>
          <a:bodyPr>
            <a:normAutofit/>
          </a:bodyPr>
          <a:lstStyle/>
          <a:p>
            <a:r>
              <a:rPr lang="en-US" sz="1800" dirty="0" smtClean="0"/>
              <a:t>White noise + flicker noise (+ random walk) to model the spectrum [Williams et al., 2004]</a:t>
            </a:r>
          </a:p>
          <a:p>
            <a:r>
              <a:rPr lang="en-US" sz="1800" dirty="0" smtClean="0"/>
              <a:t>White noise as a proxy for flicker noise [Mao et al., 1999]</a:t>
            </a:r>
          </a:p>
          <a:p>
            <a:r>
              <a:rPr lang="en-US" sz="1800" dirty="0" smtClean="0"/>
              <a:t>Random walk to model to model an exponential spectrum [Herring “</a:t>
            </a:r>
            <a:r>
              <a:rPr lang="en-US" sz="1800" dirty="0" err="1" smtClean="0"/>
              <a:t>FOGMEx</a:t>
            </a:r>
            <a:r>
              <a:rPr lang="en-US" sz="1800" dirty="0" smtClean="0"/>
              <a:t>” algorithm for velocities]</a:t>
            </a:r>
          </a:p>
          <a:p>
            <a:r>
              <a:rPr lang="en-US" sz="1800" dirty="0" smtClean="0"/>
              <a:t>“Eyeball” white noise + random walk for non-continuous data</a:t>
            </a:r>
          </a:p>
          <a:p>
            <a:pPr>
              <a:buNone/>
            </a:pPr>
            <a:r>
              <a:rPr lang="en-US" sz="1800" dirty="0" smtClean="0"/>
              <a:t>______________________________________  </a:t>
            </a:r>
          </a:p>
          <a:p>
            <a:r>
              <a:rPr lang="en-US" sz="1800" dirty="0" smtClean="0"/>
              <a:t>Only the last two can be applied in GLOBK for velocity estimation</a:t>
            </a:r>
          </a:p>
          <a:p>
            <a:r>
              <a:rPr lang="en-US" sz="1800" dirty="0" smtClean="0"/>
              <a:t>All approaches require common sense and </a:t>
            </a:r>
            <a:r>
              <a:rPr lang="en-US" sz="1800" u="sng" dirty="0" smtClean="0"/>
              <a:t>verification </a:t>
            </a:r>
            <a:r>
              <a:rPr lang="en-US" sz="1800" dirty="0" smtClean="0"/>
              <a:t>                                                                      </a:t>
            </a:r>
            <a:endParaRPr lang="en-US" sz="1800"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29</a:t>
            </a:fld>
            <a:endParaRPr lang="en-US"/>
          </a:p>
        </p:txBody>
      </p:sp>
    </p:spTree>
    <p:extLst>
      <p:ext uri="{BB962C8B-B14F-4D97-AF65-F5344CB8AC3E}">
        <p14:creationId xmlns:p14="http://schemas.microsoft.com/office/powerpoint/2010/main" val="42390631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Autofit/>
          </a:bodyPr>
          <a:lstStyle/>
          <a:p>
            <a:r>
              <a:rPr lang="en-US" sz="3600" dirty="0" smtClean="0"/>
              <a:t>Determining the Uncertainties of GPS Parameter Estimates</a:t>
            </a:r>
            <a:endParaRPr lang="en-US" sz="3600" dirty="0"/>
          </a:p>
        </p:txBody>
      </p:sp>
      <p:sp>
        <p:nvSpPr>
          <p:cNvPr id="29699" name="Rectangle 5"/>
          <p:cNvSpPr>
            <a:spLocks noGrp="1" noChangeArrowheads="1"/>
          </p:cNvSpPr>
          <p:nvPr>
            <p:ph type="body" idx="1"/>
          </p:nvPr>
        </p:nvSpPr>
        <p:spPr>
          <a:xfrm>
            <a:off x="584200" y="1881187"/>
            <a:ext cx="7747000" cy="3617913"/>
          </a:xfrm>
        </p:spPr>
        <p:txBody>
          <a:bodyPr>
            <a:normAutofit/>
          </a:bodyPr>
          <a:lstStyle/>
          <a:p>
            <a:pPr>
              <a:spcBef>
                <a:spcPts val="1176"/>
              </a:spcBef>
            </a:pPr>
            <a:r>
              <a:rPr lang="en-US" sz="2400" dirty="0" smtClean="0"/>
              <a:t>Rigorous estimate of uncertainties requires full knowledge of the error spectrum—both temporal and spatial correlations (never possible)</a:t>
            </a:r>
          </a:p>
          <a:p>
            <a:pPr>
              <a:spcBef>
                <a:spcPts val="1176"/>
              </a:spcBef>
            </a:pPr>
            <a:r>
              <a:rPr lang="en-US" sz="2400" dirty="0" smtClean="0"/>
              <a:t>Sufficient approximations are often available by examining time series (phase and/or position) and reweighting data</a:t>
            </a:r>
          </a:p>
          <a:p>
            <a:pPr>
              <a:spcBef>
                <a:spcPts val="1176"/>
              </a:spcBef>
            </a:pPr>
            <a:r>
              <a:rPr lang="en-US" sz="2400" dirty="0" smtClean="0"/>
              <a:t>Whatever the assumed error model and tools used to implement it, external validation is important</a:t>
            </a:r>
            <a:endParaRPr lang="en-US" sz="2400"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28219915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cd70osu"/>
          <p:cNvPicPr>
            <a:picLocks noChangeAspect="1" noChangeArrowheads="1"/>
          </p:cNvPicPr>
          <p:nvPr/>
        </p:nvPicPr>
        <p:blipFill>
          <a:blip r:embed="rId3"/>
          <a:srcRect b="10933"/>
          <a:stretch>
            <a:fillRect/>
          </a:stretch>
        </p:blipFill>
        <p:spPr bwMode="auto">
          <a:xfrm>
            <a:off x="152400" y="1524000"/>
            <a:ext cx="7467600" cy="5106988"/>
          </a:xfrm>
          <a:prstGeom prst="rect">
            <a:avLst/>
          </a:prstGeom>
          <a:noFill/>
          <a:ln w="9525">
            <a:noFill/>
            <a:miter lim="800000"/>
            <a:headEnd/>
            <a:tailEnd/>
          </a:ln>
        </p:spPr>
      </p:pic>
      <p:sp>
        <p:nvSpPr>
          <p:cNvPr id="64515" name="Text Box 3"/>
          <p:cNvSpPr txBox="1">
            <a:spLocks noChangeArrowheads="1"/>
          </p:cNvSpPr>
          <p:nvPr/>
        </p:nvSpPr>
        <p:spPr bwMode="auto">
          <a:xfrm>
            <a:off x="838200" y="304800"/>
            <a:ext cx="7315200" cy="1373709"/>
          </a:xfrm>
          <a:prstGeom prst="rect">
            <a:avLst/>
          </a:prstGeom>
          <a:noFill/>
          <a:ln w="9525">
            <a:noFill/>
            <a:miter lim="800000"/>
            <a:headEnd/>
            <a:tailEnd/>
          </a:ln>
        </p:spPr>
        <p:txBody>
          <a:bodyPr>
            <a:prstTxWarp prst="textNoShape">
              <a:avLst/>
            </a:prstTxWarp>
            <a:spAutoFit/>
          </a:bodyPr>
          <a:lstStyle/>
          <a:p>
            <a:pPr>
              <a:lnSpc>
                <a:spcPct val="120000"/>
              </a:lnSpc>
            </a:pPr>
            <a:r>
              <a:rPr lang="en-US" sz="2400" dirty="0">
                <a:solidFill>
                  <a:srgbClr val="000000"/>
                </a:solidFill>
              </a:rPr>
              <a:t>External </a:t>
            </a:r>
            <a:r>
              <a:rPr lang="en-US" sz="2400" dirty="0" smtClean="0">
                <a:solidFill>
                  <a:srgbClr val="000000"/>
                </a:solidFill>
              </a:rPr>
              <a:t>validation of </a:t>
            </a:r>
            <a:r>
              <a:rPr lang="en-US" sz="2400" dirty="0">
                <a:solidFill>
                  <a:srgbClr val="000000"/>
                </a:solidFill>
              </a:rPr>
              <a:t>v</a:t>
            </a:r>
            <a:r>
              <a:rPr lang="en-US" sz="2400" dirty="0" smtClean="0">
                <a:solidFill>
                  <a:srgbClr val="000000"/>
                </a:solidFill>
              </a:rPr>
              <a:t>elocity uncertainties by comparing with a model</a:t>
            </a:r>
            <a:endParaRPr lang="en-US" sz="2400" dirty="0">
              <a:solidFill>
                <a:srgbClr val="000000"/>
              </a:solidFill>
            </a:endParaRPr>
          </a:p>
          <a:p>
            <a:pPr>
              <a:lnSpc>
                <a:spcPct val="120000"/>
              </a:lnSpc>
            </a:pPr>
            <a:r>
              <a:rPr lang="en-US" sz="2200" dirty="0">
                <a:solidFill>
                  <a:srgbClr val="000000"/>
                </a:solidFill>
              </a:rPr>
              <a:t> </a:t>
            </a:r>
            <a:r>
              <a:rPr lang="en-US" sz="2200" dirty="0" smtClean="0">
                <a:solidFill>
                  <a:srgbClr val="000000"/>
                </a:solidFill>
              </a:rPr>
              <a:t>- </a:t>
            </a:r>
            <a:r>
              <a:rPr lang="en-US" dirty="0" smtClean="0">
                <a:solidFill>
                  <a:srgbClr val="000000"/>
                </a:solidFill>
              </a:rPr>
              <a:t> Simple case: assume </a:t>
            </a:r>
            <a:r>
              <a:rPr lang="en-US" dirty="0">
                <a:solidFill>
                  <a:srgbClr val="000000"/>
                </a:solidFill>
              </a:rPr>
              <a:t>no strain within a </a:t>
            </a:r>
            <a:r>
              <a:rPr lang="en-US" dirty="0" smtClean="0">
                <a:solidFill>
                  <a:srgbClr val="000000"/>
                </a:solidFill>
              </a:rPr>
              <a:t>geologically </a:t>
            </a:r>
            <a:r>
              <a:rPr lang="en-US" dirty="0">
                <a:solidFill>
                  <a:srgbClr val="000000"/>
                </a:solidFill>
              </a:rPr>
              <a:t>rigid block</a:t>
            </a:r>
          </a:p>
        </p:txBody>
      </p:sp>
      <p:sp>
        <p:nvSpPr>
          <p:cNvPr id="64516" name="Text Box 4"/>
          <p:cNvSpPr txBox="1">
            <a:spLocks noChangeArrowheads="1"/>
          </p:cNvSpPr>
          <p:nvPr/>
        </p:nvSpPr>
        <p:spPr bwMode="auto">
          <a:xfrm>
            <a:off x="7696200" y="1676400"/>
            <a:ext cx="1447800" cy="27019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GMT plot at 70% confidence</a:t>
            </a:r>
          </a:p>
          <a:p>
            <a:pPr>
              <a:spcBef>
                <a:spcPct val="50000"/>
              </a:spcBef>
            </a:pPr>
            <a:r>
              <a:rPr lang="en-US" sz="1800" dirty="0">
                <a:solidFill>
                  <a:srgbClr val="000000"/>
                </a:solidFill>
              </a:rPr>
              <a:t>17 sites in central Macedonia: 4-5 velocities pierce error ellipses</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30</a:t>
            </a:fld>
            <a:endParaRPr lang="en-US"/>
          </a:p>
        </p:txBody>
      </p:sp>
    </p:spTree>
    <p:extLst>
      <p:ext uri="{BB962C8B-B14F-4D97-AF65-F5344CB8AC3E}">
        <p14:creationId xmlns:p14="http://schemas.microsoft.com/office/powerpoint/2010/main" val="5953833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cd95osu"/>
          <p:cNvPicPr>
            <a:picLocks noChangeAspect="1" noChangeArrowheads="1"/>
          </p:cNvPicPr>
          <p:nvPr/>
        </p:nvPicPr>
        <p:blipFill>
          <a:blip r:embed="rId3"/>
          <a:srcRect b="11412"/>
          <a:stretch>
            <a:fillRect/>
          </a:stretch>
        </p:blipFill>
        <p:spPr bwMode="auto">
          <a:xfrm>
            <a:off x="152400" y="1143000"/>
            <a:ext cx="7543800" cy="5176838"/>
          </a:xfrm>
          <a:prstGeom prst="rect">
            <a:avLst/>
          </a:prstGeom>
          <a:noFill/>
          <a:ln w="9525">
            <a:noFill/>
            <a:miter lim="800000"/>
            <a:headEnd/>
            <a:tailEnd/>
          </a:ln>
        </p:spPr>
      </p:pic>
      <p:sp>
        <p:nvSpPr>
          <p:cNvPr id="66563" name="Text Box 3"/>
          <p:cNvSpPr txBox="1">
            <a:spLocks noChangeArrowheads="1"/>
          </p:cNvSpPr>
          <p:nvPr/>
        </p:nvSpPr>
        <p:spPr bwMode="auto">
          <a:xfrm>
            <a:off x="838200" y="381000"/>
            <a:ext cx="6237893"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 same solution plotted with 95% confidence ellipses</a:t>
            </a:r>
          </a:p>
        </p:txBody>
      </p:sp>
      <p:sp>
        <p:nvSpPr>
          <p:cNvPr id="66564" name="Rectangle 4"/>
          <p:cNvSpPr>
            <a:spLocks noChangeArrowheads="1"/>
          </p:cNvSpPr>
          <p:nvPr/>
        </p:nvSpPr>
        <p:spPr bwMode="auto">
          <a:xfrm>
            <a:off x="7696200" y="1905000"/>
            <a:ext cx="1600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1-2 of 17 velocities pierce error ellipses</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23540174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lum bright="-12000" contrast="18000"/>
          </a:blip>
          <a:srcRect/>
          <a:stretch>
            <a:fillRect/>
          </a:stretch>
        </p:blipFill>
        <p:spPr bwMode="auto">
          <a:xfrm>
            <a:off x="533400" y="806450"/>
            <a:ext cx="6019800" cy="5715000"/>
          </a:xfrm>
          <a:prstGeom prst="rect">
            <a:avLst/>
          </a:prstGeom>
          <a:noFill/>
          <a:ln w="9525">
            <a:noFill/>
            <a:miter lim="800000"/>
            <a:headEnd/>
            <a:tailEnd/>
          </a:ln>
        </p:spPr>
      </p:pic>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762000" y="12700"/>
            <a:ext cx="7559675" cy="820738"/>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External validation of velocity uncertainties by comparing with a model</a:t>
            </a:r>
          </a:p>
          <a:p>
            <a:pPr>
              <a:lnSpc>
                <a:spcPct val="120000"/>
              </a:lnSpc>
            </a:pPr>
            <a:r>
              <a:rPr lang="en-US" sz="2000" dirty="0">
                <a:solidFill>
                  <a:srgbClr val="000000"/>
                </a:solidFill>
              </a:rPr>
              <a:t> </a:t>
            </a:r>
            <a:r>
              <a:rPr lang="en-US" dirty="0" smtClean="0">
                <a:solidFill>
                  <a:srgbClr val="000000"/>
                </a:solidFill>
              </a:rPr>
              <a:t>- a more complex case of a large network in the Cascadia </a:t>
            </a:r>
            <a:r>
              <a:rPr lang="en-US" dirty="0" err="1" smtClean="0">
                <a:solidFill>
                  <a:srgbClr val="000000"/>
                </a:solidFill>
              </a:rPr>
              <a:t>subduction</a:t>
            </a:r>
            <a:r>
              <a:rPr lang="en-US" dirty="0" smtClean="0">
                <a:solidFill>
                  <a:srgbClr val="000000"/>
                </a:solidFill>
              </a:rPr>
              <a:t> zone</a:t>
            </a:r>
            <a:endParaRPr lang="en-US" dirty="0">
              <a:solidFill>
                <a:srgbClr val="000000"/>
              </a:solidFill>
            </a:endParaRPr>
          </a:p>
        </p:txBody>
      </p:sp>
      <p:sp>
        <p:nvSpPr>
          <p:cNvPr id="68613" name="Text Box 5"/>
          <p:cNvSpPr txBox="1">
            <a:spLocks noChangeArrowheads="1"/>
          </p:cNvSpPr>
          <p:nvPr/>
        </p:nvSpPr>
        <p:spPr bwMode="auto">
          <a:xfrm>
            <a:off x="6553200" y="1752600"/>
            <a:ext cx="2149475" cy="3724275"/>
          </a:xfrm>
          <a:prstGeom prst="rect">
            <a:avLst/>
          </a:prstGeom>
          <a:noFill/>
          <a:ln w="9525">
            <a:noFill/>
            <a:miter lim="800000"/>
            <a:headEnd/>
            <a:tailEnd/>
          </a:ln>
        </p:spPr>
        <p:txBody>
          <a:bodyPr>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32</a:t>
            </a:fld>
            <a:endParaRPr lang="en-US"/>
          </a:p>
        </p:txBody>
      </p:sp>
    </p:spTree>
    <p:extLst>
      <p:ext uri="{BB962C8B-B14F-4D97-AF65-F5344CB8AC3E}">
        <p14:creationId xmlns:p14="http://schemas.microsoft.com/office/powerpoint/2010/main" val="183993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Test area (next slide) is east of 238E</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271072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52400" y="228600"/>
            <a:ext cx="5287963" cy="6629400"/>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a:t>
            </a:r>
            <a:r>
              <a:rPr lang="en-US" sz="2000" dirty="0" smtClean="0">
                <a:solidFill>
                  <a:srgbClr val="000000"/>
                </a:solidFill>
              </a:rPr>
              <a:t>73 </a:t>
            </a:r>
            <a:r>
              <a:rPr lang="en-US" sz="2000" dirty="0">
                <a:solidFill>
                  <a:srgbClr val="000000"/>
                </a:solidFill>
              </a:rPr>
              <a:t>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spTree>
    <p:extLst>
      <p:ext uri="{BB962C8B-B14F-4D97-AF65-F5344CB8AC3E}">
        <p14:creationId xmlns:p14="http://schemas.microsoft.com/office/powerpoint/2010/main" val="38774888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f09b_V"/>
          <p:cNvPicPr>
            <a:picLocks noChangeAspect="1" noChangeArrowheads="1"/>
          </p:cNvPicPr>
          <p:nvPr/>
        </p:nvPicPr>
        <p:blipFill>
          <a:blip r:embed="rId3"/>
          <a:srcRect l="4678" t="45370" r="52046" b="4630"/>
          <a:stretch>
            <a:fillRect/>
          </a:stretch>
        </p:blipFill>
        <p:spPr bwMode="auto">
          <a:xfrm>
            <a:off x="1905000" y="1600200"/>
            <a:ext cx="2819400" cy="4114800"/>
          </a:xfrm>
          <a:prstGeom prst="rect">
            <a:avLst/>
          </a:prstGeom>
          <a:noFill/>
          <a:ln w="9525">
            <a:noFill/>
            <a:miter lim="800000"/>
            <a:headEnd/>
            <a:tailEnd/>
          </a:ln>
        </p:spPr>
      </p:pic>
      <p:sp>
        <p:nvSpPr>
          <p:cNvPr id="93187" name="Text Box 3"/>
          <p:cNvSpPr txBox="1">
            <a:spLocks noChangeArrowheads="1"/>
          </p:cNvSpPr>
          <p:nvPr/>
        </p:nvSpPr>
        <p:spPr bwMode="auto">
          <a:xfrm>
            <a:off x="5486400" y="1905000"/>
            <a:ext cx="2743200" cy="3451225"/>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Cumulative histogram of normalized velocity residuals for Eastern Oregon &amp; Washington        ( 70 sites )</a:t>
            </a:r>
          </a:p>
          <a:p>
            <a:endParaRPr lang="en-US" sz="1800" dirty="0">
              <a:solidFill>
                <a:srgbClr val="000000"/>
              </a:solidFill>
            </a:endParaRPr>
          </a:p>
          <a:p>
            <a:r>
              <a:rPr lang="en-US" sz="1600" dirty="0">
                <a:solidFill>
                  <a:srgbClr val="000000"/>
                </a:solidFill>
              </a:rPr>
              <a:t>Noise added to position for each survey:  </a:t>
            </a:r>
          </a:p>
          <a:p>
            <a:r>
              <a:rPr lang="en-US" sz="1600" dirty="0">
                <a:solidFill>
                  <a:srgbClr val="000000"/>
                </a:solidFill>
              </a:rPr>
              <a:t>  0.5 mm random</a:t>
            </a:r>
          </a:p>
          <a:p>
            <a:r>
              <a:rPr lang="en-US" sz="1600" dirty="0">
                <a:solidFill>
                  <a:srgbClr val="000000"/>
                </a:solidFill>
              </a:rPr>
              <a:t> 1.0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Solid line is theoretical for </a:t>
            </a:r>
            <a:r>
              <a:rPr lang="en-US" sz="1600" dirty="0" smtClean="0">
                <a:solidFill>
                  <a:srgbClr val="000000"/>
                </a:solidFill>
              </a:rPr>
              <a:t>a chi </a:t>
            </a:r>
            <a:r>
              <a:rPr lang="en-US" sz="1600" dirty="0">
                <a:solidFill>
                  <a:srgbClr val="000000"/>
                </a:solidFill>
              </a:rPr>
              <a:t>distribution</a:t>
            </a:r>
          </a:p>
        </p:txBody>
      </p:sp>
      <p:sp>
        <p:nvSpPr>
          <p:cNvPr id="93188" name="Text Box 4"/>
          <p:cNvSpPr txBox="1">
            <a:spLocks noChangeArrowheads="1"/>
          </p:cNvSpPr>
          <p:nvPr/>
        </p:nvSpPr>
        <p:spPr bwMode="auto">
          <a:xfrm>
            <a:off x="1066800" y="2971800"/>
            <a:ext cx="793750" cy="738664"/>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p:txBody>
      </p:sp>
      <p:sp>
        <p:nvSpPr>
          <p:cNvPr id="93189" name="Text Box 5"/>
          <p:cNvSpPr txBox="1">
            <a:spLocks noChangeArrowheads="1"/>
          </p:cNvSpPr>
          <p:nvPr/>
        </p:nvSpPr>
        <p:spPr bwMode="auto">
          <a:xfrm>
            <a:off x="1905000" y="5791200"/>
            <a:ext cx="300859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Ratio (velocity magnitude/uncertainty)</a:t>
            </a:r>
          </a:p>
        </p:txBody>
      </p:sp>
      <p:sp>
        <p:nvSpPr>
          <p:cNvPr id="93190" name="Text Box 6"/>
          <p:cNvSpPr txBox="1">
            <a:spLocks noChangeArrowheads="1"/>
          </p:cNvSpPr>
          <p:nvPr/>
        </p:nvSpPr>
        <p:spPr bwMode="auto">
          <a:xfrm>
            <a:off x="2193925" y="5095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35</a:t>
            </a:fld>
            <a:endParaRPr lang="en-US"/>
          </a:p>
        </p:txBody>
      </p:sp>
    </p:spTree>
    <p:extLst>
      <p:ext uri="{BB962C8B-B14F-4D97-AF65-F5344CB8AC3E}">
        <p14:creationId xmlns:p14="http://schemas.microsoft.com/office/powerpoint/2010/main" val="39574709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a01a_V"/>
          <p:cNvPicPr>
            <a:picLocks noChangeAspect="1" noChangeArrowheads="1"/>
          </p:cNvPicPr>
          <p:nvPr/>
        </p:nvPicPr>
        <p:blipFill>
          <a:blip r:embed="rId3"/>
          <a:srcRect l="4678" t="43518" r="52046" b="4630"/>
          <a:stretch>
            <a:fillRect/>
          </a:stretch>
        </p:blipFill>
        <p:spPr bwMode="auto">
          <a:xfrm>
            <a:off x="1981200" y="1447800"/>
            <a:ext cx="2819400" cy="4267200"/>
          </a:xfrm>
          <a:prstGeom prst="rect">
            <a:avLst/>
          </a:prstGeom>
          <a:noFill/>
          <a:ln w="9525">
            <a:noFill/>
            <a:miter lim="800000"/>
            <a:headEnd/>
            <a:tailEnd/>
          </a:ln>
        </p:spPr>
      </p:pic>
      <p:sp>
        <p:nvSpPr>
          <p:cNvPr id="95235" name="Text Box 3"/>
          <p:cNvSpPr txBox="1">
            <a:spLocks noChangeArrowheads="1"/>
          </p:cNvSpPr>
          <p:nvPr/>
        </p:nvSpPr>
        <p:spPr bwMode="auto">
          <a:xfrm>
            <a:off x="2057400" y="5791200"/>
            <a:ext cx="3276600"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5236" name="Text Box 4"/>
          <p:cNvSpPr txBox="1">
            <a:spLocks noChangeArrowheads="1"/>
          </p:cNvSpPr>
          <p:nvPr/>
        </p:nvSpPr>
        <p:spPr bwMode="auto">
          <a:xfrm>
            <a:off x="990600" y="18288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5237" name="Text Box 5"/>
          <p:cNvSpPr txBox="1">
            <a:spLocks noChangeArrowheads="1"/>
          </p:cNvSpPr>
          <p:nvPr/>
        </p:nvSpPr>
        <p:spPr bwMode="auto">
          <a:xfrm>
            <a:off x="5410200" y="2057400"/>
            <a:ext cx="2743200" cy="348297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a smaller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0.5 mm random</a:t>
            </a:r>
          </a:p>
          <a:p>
            <a:r>
              <a:rPr lang="en-US" sz="1600" dirty="0">
                <a:solidFill>
                  <a:srgbClr val="000000"/>
                </a:solidFill>
              </a:rPr>
              <a:t>  0.5 mm/yr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greater number of  residuals in range of 1.5-2.0 sigma</a:t>
            </a:r>
          </a:p>
          <a:p>
            <a:endParaRPr lang="en-US" sz="1600" dirty="0">
              <a:solidFill>
                <a:srgbClr val="000000"/>
              </a:solidFill>
            </a:endParaRPr>
          </a:p>
        </p:txBody>
      </p:sp>
      <p:sp>
        <p:nvSpPr>
          <p:cNvPr id="95238" name="Text Box 6"/>
          <p:cNvSpPr txBox="1">
            <a:spLocks noChangeArrowheads="1"/>
          </p:cNvSpPr>
          <p:nvPr/>
        </p:nvSpPr>
        <p:spPr bwMode="auto">
          <a:xfrm>
            <a:off x="2727325" y="4333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36</a:t>
            </a:fld>
            <a:endParaRPr lang="en-US"/>
          </a:p>
        </p:txBody>
      </p:sp>
    </p:spTree>
    <p:extLst>
      <p:ext uri="{BB962C8B-B14F-4D97-AF65-F5344CB8AC3E}">
        <p14:creationId xmlns:p14="http://schemas.microsoft.com/office/powerpoint/2010/main" val="18961151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12b_V"/>
          <p:cNvPicPr>
            <a:picLocks noChangeAspect="1" noChangeArrowheads="1"/>
          </p:cNvPicPr>
          <p:nvPr/>
        </p:nvPicPr>
        <p:blipFill>
          <a:blip r:embed="rId3"/>
          <a:srcRect l="4678" t="45370" r="52046" b="3703"/>
          <a:stretch>
            <a:fillRect/>
          </a:stretch>
        </p:blipFill>
        <p:spPr bwMode="auto">
          <a:xfrm>
            <a:off x="1676400" y="1600200"/>
            <a:ext cx="2819400" cy="4191000"/>
          </a:xfrm>
          <a:prstGeom prst="rect">
            <a:avLst/>
          </a:prstGeom>
          <a:noFill/>
          <a:ln w="9525">
            <a:noFill/>
            <a:miter lim="800000"/>
            <a:headEnd/>
            <a:tailEnd/>
          </a:ln>
        </p:spPr>
      </p:pic>
      <p:sp>
        <p:nvSpPr>
          <p:cNvPr id="97283" name="Text Box 3"/>
          <p:cNvSpPr txBox="1">
            <a:spLocks noChangeArrowheads="1"/>
          </p:cNvSpPr>
          <p:nvPr/>
        </p:nvSpPr>
        <p:spPr bwMode="auto">
          <a:xfrm>
            <a:off x="914400" y="19812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7284" name="Text Box 4"/>
          <p:cNvSpPr txBox="1">
            <a:spLocks noChangeArrowheads="1"/>
          </p:cNvSpPr>
          <p:nvPr/>
        </p:nvSpPr>
        <p:spPr bwMode="auto">
          <a:xfrm>
            <a:off x="4953000" y="1828800"/>
            <a:ext cx="3429000" cy="3231654"/>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larger random and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2.0  mm white noise</a:t>
            </a:r>
          </a:p>
          <a:p>
            <a:r>
              <a:rPr lang="en-US" sz="1600" dirty="0">
                <a:solidFill>
                  <a:srgbClr val="000000"/>
                </a:solidFill>
              </a:rPr>
              <a:t>  1.5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0.5 mm WN and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smaller number of  residuals in all ranges above 0.1-sigma</a:t>
            </a:r>
          </a:p>
          <a:p>
            <a:endParaRPr lang="en-US" sz="1400"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905000" y="5791200"/>
            <a:ext cx="3292475"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7287" name="Text Box 7"/>
          <p:cNvSpPr txBox="1">
            <a:spLocks noChangeArrowheads="1"/>
          </p:cNvSpPr>
          <p:nvPr/>
        </p:nvSpPr>
        <p:spPr bwMode="auto">
          <a:xfrm>
            <a:off x="1981200" y="609600"/>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37</a:t>
            </a:fld>
            <a:endParaRPr lang="en-US"/>
          </a:p>
        </p:txBody>
      </p:sp>
    </p:spTree>
    <p:extLst>
      <p:ext uri="{BB962C8B-B14F-4D97-AF65-F5344CB8AC3E}">
        <p14:creationId xmlns:p14="http://schemas.microsoft.com/office/powerpoint/2010/main" val="258967739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en-US" sz="2800" dirty="0" smtClean="0"/>
              <a:t>Summary</a:t>
            </a:r>
            <a:endParaRPr lang="en-US" sz="2800" dirty="0"/>
          </a:p>
        </p:txBody>
      </p:sp>
      <p:sp>
        <p:nvSpPr>
          <p:cNvPr id="99331" name="Rectangle 3"/>
          <p:cNvSpPr>
            <a:spLocks noGrp="1" noChangeArrowheads="1"/>
          </p:cNvSpPr>
          <p:nvPr>
            <p:ph type="body" idx="1"/>
          </p:nvPr>
        </p:nvSpPr>
        <p:spPr/>
        <p:txBody>
          <a:bodyPr>
            <a:normAutofit/>
          </a:bodyPr>
          <a:lstStyle/>
          <a:p>
            <a:pPr>
              <a:spcBef>
                <a:spcPts val="1060"/>
              </a:spcBef>
            </a:pPr>
            <a:r>
              <a:rPr lang="en-US" sz="2400" dirty="0" smtClean="0"/>
              <a:t>All algorithms for computing estimates of standard deviations have various problems:  Fundamentally, rate standard deviations  are dependent on low frequency part of noise spectrum which is poorly determined.</a:t>
            </a:r>
          </a:p>
          <a:p>
            <a:pPr>
              <a:spcBef>
                <a:spcPts val="1060"/>
              </a:spcBef>
            </a:pPr>
            <a:r>
              <a:rPr lang="en-US" sz="2400" dirty="0" smtClean="0"/>
              <a:t>Assumptions of stationarity are often not valid </a:t>
            </a:r>
          </a:p>
          <a:p>
            <a:pPr>
              <a:spcBef>
                <a:spcPts val="1060"/>
              </a:spcBef>
            </a:pPr>
            <a:r>
              <a:rPr lang="en-US" sz="2400" dirty="0" err="1" smtClean="0"/>
              <a:t>FOGMEx</a:t>
            </a:r>
            <a:r>
              <a:rPr lang="en-US" sz="2400" dirty="0" smtClean="0"/>
              <a:t> (“</a:t>
            </a:r>
            <a:r>
              <a:rPr lang="en-US" sz="2400" dirty="0"/>
              <a:t>r</a:t>
            </a:r>
            <a:r>
              <a:rPr lang="en-US" sz="2400" dirty="0" smtClean="0"/>
              <a:t>ealistic sigma”) algorithm is a convenient and reliable approach to getting velocity uncertainties in </a:t>
            </a:r>
            <a:r>
              <a:rPr lang="en-US" sz="2400" i="1" dirty="0" err="1" smtClean="0"/>
              <a:t>globk</a:t>
            </a:r>
            <a:r>
              <a:rPr lang="en-US" sz="2400" dirty="0" smtClean="0"/>
              <a:t> </a:t>
            </a:r>
          </a:p>
          <a:p>
            <a:pPr>
              <a:spcBef>
                <a:spcPts val="1060"/>
              </a:spcBef>
            </a:pPr>
            <a:r>
              <a:rPr lang="en-US" sz="2400" dirty="0" smtClean="0"/>
              <a:t>Velocity residuals from a physical model, together with their uncertainties, can be used to validate the error model</a:t>
            </a:r>
          </a:p>
          <a:p>
            <a:endParaRPr lang="en-US"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38</a:t>
            </a:fld>
            <a:endParaRPr lang="en-US"/>
          </a:p>
        </p:txBody>
      </p:sp>
    </p:spTree>
    <p:extLst>
      <p:ext uri="{BB962C8B-B14F-4D97-AF65-F5344CB8AC3E}">
        <p14:creationId xmlns:p14="http://schemas.microsoft.com/office/powerpoint/2010/main" val="5964991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4638"/>
            <a:ext cx="7658100" cy="652462"/>
          </a:xfrm>
        </p:spPr>
        <p:txBody>
          <a:bodyPr>
            <a:normAutofit/>
          </a:bodyPr>
          <a:lstStyle/>
          <a:p>
            <a:r>
              <a:rPr lang="en-US" sz="2000" dirty="0" smtClean="0"/>
              <a:t>References </a:t>
            </a:r>
            <a:endParaRPr lang="en-US" sz="2000" dirty="0"/>
          </a:p>
        </p:txBody>
      </p:sp>
      <p:sp>
        <p:nvSpPr>
          <p:cNvPr id="102403" name="Rectangle 3"/>
          <p:cNvSpPr>
            <a:spLocks noGrp="1" noChangeArrowheads="1"/>
          </p:cNvSpPr>
          <p:nvPr>
            <p:ph type="body" idx="1"/>
          </p:nvPr>
        </p:nvSpPr>
        <p:spPr>
          <a:xfrm>
            <a:off x="622300" y="1062038"/>
            <a:ext cx="8229600" cy="4708525"/>
          </a:xfrm>
        </p:spPr>
        <p:txBody>
          <a:bodyPr>
            <a:normAutofit fontScale="92500" lnSpcReduction="20000"/>
          </a:bodyPr>
          <a:lstStyle/>
          <a:p>
            <a:pPr>
              <a:buNone/>
            </a:pPr>
            <a:r>
              <a:rPr lang="en-US" sz="1400" b="1" dirty="0" smtClean="0"/>
              <a:t>Spectral Analysis</a:t>
            </a:r>
          </a:p>
          <a:p>
            <a:pPr>
              <a:buNone/>
            </a:pPr>
            <a:r>
              <a:rPr lang="en-US" sz="1400" dirty="0" err="1" smtClean="0"/>
              <a:t>Langbein</a:t>
            </a:r>
            <a:r>
              <a:rPr lang="en-US" sz="1400" dirty="0" smtClean="0"/>
              <a:t> and Johnson [J. </a:t>
            </a:r>
            <a:r>
              <a:rPr lang="en-US" sz="1400" dirty="0" err="1" smtClean="0"/>
              <a:t>Geophys</a:t>
            </a:r>
            <a:r>
              <a:rPr lang="en-US" sz="1400" dirty="0" smtClean="0"/>
              <a:t>. </a:t>
            </a:r>
            <a:r>
              <a:rPr lang="de-DE" sz="1400" dirty="0" smtClean="0"/>
              <a:t>Res., 102, 591, 1997]</a:t>
            </a:r>
          </a:p>
          <a:p>
            <a:pPr>
              <a:buNone/>
            </a:pPr>
            <a:r>
              <a:rPr lang="de-DE" sz="1400" dirty="0" smtClean="0"/>
              <a:t> Zhang et al. [J. </a:t>
            </a:r>
            <a:r>
              <a:rPr lang="de-DE" sz="1400" dirty="0" err="1" smtClean="0"/>
              <a:t>Geophys</a:t>
            </a:r>
            <a:r>
              <a:rPr lang="de-DE" sz="1400" dirty="0" smtClean="0"/>
              <a:t>. </a:t>
            </a:r>
            <a:r>
              <a:rPr lang="en-US" sz="1400" dirty="0" smtClean="0"/>
              <a:t>Res., 102, 18035, 1997]</a:t>
            </a:r>
          </a:p>
          <a:p>
            <a:pPr>
              <a:buNone/>
            </a:pPr>
            <a:r>
              <a:rPr lang="en-US" sz="1400" dirty="0" smtClean="0"/>
              <a:t>Mao et al. [J. </a:t>
            </a:r>
            <a:r>
              <a:rPr lang="en-US" sz="1400" dirty="0" err="1" smtClean="0"/>
              <a:t>Geophys</a:t>
            </a:r>
            <a:r>
              <a:rPr lang="en-US" sz="1400" dirty="0" smtClean="0"/>
              <a:t>. Res., 104, 2797, 1999]</a:t>
            </a:r>
          </a:p>
          <a:p>
            <a:pPr>
              <a:buNone/>
            </a:pPr>
            <a:r>
              <a:rPr lang="en-US" sz="1400" dirty="0" smtClean="0"/>
              <a:t>Dixon et al. [Tectonics , 19, 1, 2000] Herring [GPS Solutions, 7, 194, 2003]</a:t>
            </a:r>
          </a:p>
          <a:p>
            <a:pPr>
              <a:buNone/>
            </a:pPr>
            <a:r>
              <a:rPr lang="en-US" sz="1400" dirty="0" smtClean="0"/>
              <a:t>Williams [J. Geodesy, 76, 483, 2003]</a:t>
            </a:r>
          </a:p>
          <a:p>
            <a:pPr>
              <a:buNone/>
            </a:pPr>
            <a:r>
              <a:rPr lang="en-US" sz="1400" dirty="0" smtClean="0"/>
              <a:t>Williams et al. [J. </a:t>
            </a:r>
            <a:r>
              <a:rPr lang="en-US" sz="1400" dirty="0" err="1" smtClean="0"/>
              <a:t>Geophys</a:t>
            </a:r>
            <a:r>
              <a:rPr lang="en-US" sz="1400" dirty="0" smtClean="0"/>
              <a:t>. Res. 109, B03412, 2004]</a:t>
            </a:r>
          </a:p>
          <a:p>
            <a:pPr>
              <a:buNone/>
            </a:pPr>
            <a:r>
              <a:rPr lang="en-US" sz="1400" dirty="0" err="1" smtClean="0"/>
              <a:t>Langbein</a:t>
            </a:r>
            <a:r>
              <a:rPr lang="en-US" sz="1400" dirty="0" smtClean="0"/>
              <a:t> [J. </a:t>
            </a:r>
            <a:r>
              <a:rPr lang="en-US" sz="1400" dirty="0" err="1" smtClean="0"/>
              <a:t>Geophys</a:t>
            </a:r>
            <a:r>
              <a:rPr lang="en-US" sz="1400" dirty="0" smtClean="0"/>
              <a:t>. Res., 113, B05405, 2008]</a:t>
            </a:r>
          </a:p>
          <a:p>
            <a:pPr>
              <a:buNone/>
            </a:pPr>
            <a:r>
              <a:rPr lang="en-US" sz="1400" dirty="0" smtClean="0"/>
              <a:t>Williams, S. [GPS Solutions, 12, 147, 2008] </a:t>
            </a:r>
          </a:p>
          <a:p>
            <a:pPr>
              <a:buNone/>
            </a:pPr>
            <a:r>
              <a:rPr lang="en-US" sz="1400" dirty="0" err="1" smtClean="0"/>
              <a:t>Bos</a:t>
            </a:r>
            <a:r>
              <a:rPr lang="en-US" sz="1400" dirty="0"/>
              <a:t> </a:t>
            </a:r>
            <a:r>
              <a:rPr lang="en-US" sz="1400" dirty="0" smtClean="0"/>
              <a:t>et al. [J. </a:t>
            </a:r>
            <a:r>
              <a:rPr lang="en-US" sz="1400" dirty="0" err="1" smtClean="0"/>
              <a:t>Geod</a:t>
            </a:r>
            <a:r>
              <a:rPr lang="en-US" sz="1400" dirty="0" smtClean="0"/>
              <a:t>., 87, 351-360, 2013]</a:t>
            </a:r>
          </a:p>
          <a:p>
            <a:pPr>
              <a:buNone/>
            </a:pPr>
            <a:endParaRPr lang="en-US" sz="1400" dirty="0" smtClean="0"/>
          </a:p>
          <a:p>
            <a:pPr>
              <a:buNone/>
            </a:pPr>
            <a:r>
              <a:rPr lang="en-US" sz="1400" b="1" dirty="0" smtClean="0"/>
              <a:t>Effect of seasonal terms on velocity estimates</a:t>
            </a:r>
          </a:p>
          <a:p>
            <a:pPr>
              <a:buNone/>
            </a:pPr>
            <a:r>
              <a:rPr lang="en-US" sz="1400" dirty="0" err="1" smtClean="0"/>
              <a:t>Blewitt</a:t>
            </a:r>
            <a:r>
              <a:rPr lang="en-US" sz="1400" dirty="0" smtClean="0"/>
              <a:t> and </a:t>
            </a:r>
            <a:r>
              <a:rPr lang="en-US" sz="1400" dirty="0" err="1" smtClean="0"/>
              <a:t>Lavallee</a:t>
            </a:r>
            <a:r>
              <a:rPr lang="en-US" sz="1400" dirty="0" smtClean="0"/>
              <a:t> [J. </a:t>
            </a:r>
            <a:r>
              <a:rPr lang="en-US" sz="1400" dirty="0" err="1" smtClean="0"/>
              <a:t>Geophys</a:t>
            </a:r>
            <a:r>
              <a:rPr lang="en-US" sz="1400" dirty="0" smtClean="0"/>
              <a:t>. Res. 107, 2001JB000570, 2002]</a:t>
            </a:r>
          </a:p>
          <a:p>
            <a:pPr>
              <a:buNone/>
            </a:pPr>
            <a:endParaRPr lang="en-US" sz="1400" dirty="0" smtClean="0"/>
          </a:p>
          <a:p>
            <a:pPr>
              <a:buNone/>
            </a:pPr>
            <a:r>
              <a:rPr lang="en-US" sz="1400" b="1" dirty="0" smtClean="0"/>
              <a:t>Realistic Sigma Algorithm</a:t>
            </a:r>
          </a:p>
          <a:p>
            <a:pPr>
              <a:buNone/>
            </a:pPr>
            <a:r>
              <a:rPr lang="en-US" sz="1400" dirty="0" smtClean="0"/>
              <a:t>Herring [GPS Solutions, 7, 194, 2003]</a:t>
            </a:r>
          </a:p>
          <a:p>
            <a:pPr>
              <a:buNone/>
            </a:pPr>
            <a:r>
              <a:rPr lang="en-US" sz="1400" dirty="0" err="1" smtClean="0"/>
              <a:t>Reilinger</a:t>
            </a:r>
            <a:r>
              <a:rPr lang="en-US" sz="1400" dirty="0" smtClean="0"/>
              <a:t> et al. [J. </a:t>
            </a:r>
            <a:r>
              <a:rPr lang="en-US" sz="1400" dirty="0" err="1" smtClean="0"/>
              <a:t>Geophys</a:t>
            </a:r>
            <a:r>
              <a:rPr lang="en-US" sz="1400" dirty="0" smtClean="0"/>
              <a:t>. Res., 111, B5,  2006]</a:t>
            </a:r>
          </a:p>
          <a:p>
            <a:pPr>
              <a:buNone/>
            </a:pPr>
            <a:endParaRPr lang="en-US" sz="1400" dirty="0" smtClean="0"/>
          </a:p>
          <a:p>
            <a:pPr>
              <a:buNone/>
            </a:pPr>
            <a:r>
              <a:rPr lang="en-US" sz="1400" b="1" dirty="0" smtClean="0"/>
              <a:t>Validation in velocity fields</a:t>
            </a:r>
          </a:p>
          <a:p>
            <a:pPr>
              <a:buNone/>
            </a:pPr>
            <a:r>
              <a:rPr lang="en-US" sz="1400" dirty="0" err="1" smtClean="0"/>
              <a:t>McClusky</a:t>
            </a:r>
            <a:r>
              <a:rPr lang="en-US" sz="1400" dirty="0" smtClean="0"/>
              <a:t> et al. [J. </a:t>
            </a:r>
            <a:r>
              <a:rPr lang="en-US" sz="1400" dirty="0" err="1" smtClean="0"/>
              <a:t>Geophys</a:t>
            </a:r>
            <a:r>
              <a:rPr lang="en-US" sz="1400" dirty="0" smtClean="0"/>
              <a:t>. Res. 105, 5695, 2000]</a:t>
            </a:r>
          </a:p>
          <a:p>
            <a:pPr>
              <a:buNone/>
            </a:pPr>
            <a:r>
              <a:rPr lang="en-US" sz="1400" dirty="0" err="1" smtClean="0"/>
              <a:t>McClusky</a:t>
            </a:r>
            <a:r>
              <a:rPr lang="en-US" sz="1400" dirty="0" smtClean="0"/>
              <a:t> et al. [</a:t>
            </a:r>
            <a:r>
              <a:rPr lang="en-US" sz="1400" dirty="0" err="1" smtClean="0"/>
              <a:t>Geophys</a:t>
            </a:r>
            <a:r>
              <a:rPr lang="en-US" sz="1400" dirty="0" smtClean="0"/>
              <a:t>. Res. </a:t>
            </a:r>
            <a:r>
              <a:rPr lang="en-US" sz="1400" dirty="0" err="1" smtClean="0"/>
              <a:t>Lett</a:t>
            </a:r>
            <a:r>
              <a:rPr lang="en-US" sz="1400" dirty="0" smtClean="0"/>
              <a:t>., 28, 3369, 2000]</a:t>
            </a:r>
          </a:p>
          <a:p>
            <a:pPr>
              <a:buNone/>
            </a:pPr>
            <a:r>
              <a:rPr lang="en-US" sz="1400" dirty="0" smtClean="0"/>
              <a:t>Davis et al. [J. </a:t>
            </a:r>
            <a:r>
              <a:rPr lang="en-US" sz="1400" dirty="0" err="1" smtClean="0"/>
              <a:t>Geophys</a:t>
            </a:r>
            <a:r>
              <a:rPr lang="en-US" sz="1400" dirty="0" smtClean="0"/>
              <a:t>. Res. </a:t>
            </a:r>
            <a:r>
              <a:rPr lang="en-US" sz="1400" dirty="0" err="1" smtClean="0"/>
              <a:t>Lett</a:t>
            </a:r>
            <a:r>
              <a:rPr lang="en-US" sz="1400" dirty="0" smtClean="0"/>
              <a:t>. 2003GL016961, 2003]</a:t>
            </a:r>
          </a:p>
          <a:p>
            <a:pPr>
              <a:buNone/>
            </a:pPr>
            <a:r>
              <a:rPr lang="en-US" sz="1400" dirty="0" smtClean="0"/>
              <a:t>McCaffrey et al., [</a:t>
            </a:r>
            <a:r>
              <a:rPr lang="en-US" sz="1400" dirty="0" err="1" smtClean="0"/>
              <a:t>Geophys</a:t>
            </a:r>
            <a:r>
              <a:rPr lang="en-US" sz="1400" dirty="0" smtClean="0"/>
              <a:t> J. Int., 2007.03371, 2007]</a:t>
            </a:r>
            <a:endParaRPr lang="en-US" sz="1400"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39</a:t>
            </a:fld>
            <a:endParaRPr lang="en-US"/>
          </a:p>
        </p:txBody>
      </p:sp>
    </p:spTree>
    <p:extLst>
      <p:ext uri="{BB962C8B-B14F-4D97-AF65-F5344CB8AC3E}">
        <p14:creationId xmlns:p14="http://schemas.microsoft.com/office/powerpoint/2010/main" val="4126855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196850"/>
            <a:ext cx="8039100" cy="952500"/>
          </a:xfrm>
        </p:spPr>
        <p:txBody>
          <a:bodyPr>
            <a:normAutofit/>
          </a:bodyPr>
          <a:lstStyle/>
          <a:p>
            <a:r>
              <a:rPr lang="en-US" sz="2800" dirty="0"/>
              <a:t>Tools for Error Analysis in GAMIT/GLOBK</a:t>
            </a:r>
          </a:p>
        </p:txBody>
      </p:sp>
      <p:sp>
        <p:nvSpPr>
          <p:cNvPr id="100355" name="Rectangle 3"/>
          <p:cNvSpPr>
            <a:spLocks noGrp="1" noChangeArrowheads="1"/>
          </p:cNvSpPr>
          <p:nvPr>
            <p:ph type="body" idx="1"/>
          </p:nvPr>
        </p:nvSpPr>
        <p:spPr>
          <a:xfrm>
            <a:off x="584200" y="1265237"/>
            <a:ext cx="8331200" cy="5091113"/>
          </a:xfrm>
        </p:spPr>
        <p:txBody>
          <a:bodyPr>
            <a:normAutofit fontScale="55000" lnSpcReduction="20000"/>
          </a:bodyPr>
          <a:lstStyle/>
          <a:p>
            <a:pPr>
              <a:spcBef>
                <a:spcPts val="820"/>
              </a:spcBef>
            </a:pPr>
            <a:r>
              <a:rPr lang="en-US" dirty="0" smtClean="0"/>
              <a:t>GAMIT:   </a:t>
            </a:r>
            <a:r>
              <a:rPr lang="en-US" sz="2500" dirty="0" smtClean="0"/>
              <a:t>AUTCLN reweight = Y</a:t>
            </a:r>
            <a:r>
              <a:rPr lang="en-US" sz="2900" dirty="0" smtClean="0"/>
              <a:t> (default) uses phase </a:t>
            </a:r>
            <a:r>
              <a:rPr lang="en-US" sz="2900" dirty="0" err="1" smtClean="0"/>
              <a:t>rms</a:t>
            </a:r>
            <a:r>
              <a:rPr lang="en-US" sz="2900" dirty="0" smtClean="0"/>
              <a:t> from </a:t>
            </a:r>
            <a:r>
              <a:rPr lang="en-US" sz="2900" dirty="0" err="1" smtClean="0"/>
              <a:t>postfit</a:t>
            </a:r>
            <a:r>
              <a:rPr lang="en-US" sz="2900" dirty="0" smtClean="0"/>
              <a:t> edit to reweight data with  constant + elevation-dependent terms</a:t>
            </a:r>
          </a:p>
          <a:p>
            <a:pPr>
              <a:spcBef>
                <a:spcPts val="920"/>
              </a:spcBef>
            </a:pPr>
            <a:r>
              <a:rPr lang="en-US" sz="3300" dirty="0" smtClean="0"/>
              <a:t>GLOBK</a:t>
            </a:r>
          </a:p>
          <a:p>
            <a:pPr lvl="1">
              <a:spcBef>
                <a:spcPts val="820"/>
              </a:spcBef>
            </a:pPr>
            <a:r>
              <a:rPr lang="en-US" sz="2900" dirty="0" smtClean="0"/>
              <a:t>rename ( </a:t>
            </a:r>
            <a:r>
              <a:rPr lang="en-US" sz="2900" dirty="0" err="1" smtClean="0"/>
              <a:t>eq_file</a:t>
            </a:r>
            <a:r>
              <a:rPr lang="en-US" sz="2900" dirty="0" smtClean="0"/>
              <a:t>) _XPS or _XCL to remove outliers</a:t>
            </a:r>
          </a:p>
          <a:p>
            <a:pPr lvl="1">
              <a:spcBef>
                <a:spcPts val="820"/>
              </a:spcBef>
            </a:pPr>
            <a:r>
              <a:rPr lang="en-US" sz="2900" dirty="0" err="1" smtClean="0"/>
              <a:t>sig_neu</a:t>
            </a:r>
            <a:r>
              <a:rPr lang="en-US" sz="2900" dirty="0" smtClean="0"/>
              <a:t>   adds white noise by station and span; best way to “rescale” the random noise component; a large value can also substitute for _XPS/_XCL renames for removing outliers</a:t>
            </a:r>
          </a:p>
          <a:p>
            <a:pPr lvl="1">
              <a:spcBef>
                <a:spcPts val="820"/>
              </a:spcBef>
            </a:pPr>
            <a:r>
              <a:rPr lang="en-US" sz="2900" dirty="0" err="1" smtClean="0"/>
              <a:t>mar_neu</a:t>
            </a:r>
            <a:r>
              <a:rPr lang="en-US" sz="2900" dirty="0" smtClean="0"/>
              <a:t>  adds random-walk noise: principal method for controlling velocity uncertainties </a:t>
            </a:r>
          </a:p>
          <a:p>
            <a:pPr lvl="1">
              <a:spcBef>
                <a:spcPts val="820"/>
              </a:spcBef>
            </a:pPr>
            <a:r>
              <a:rPr lang="en-US" sz="2900" dirty="0" smtClean="0"/>
              <a:t>In the </a:t>
            </a:r>
            <a:r>
              <a:rPr lang="en-US" sz="2900" dirty="0" err="1" smtClean="0"/>
              <a:t>gdl</a:t>
            </a:r>
            <a:r>
              <a:rPr lang="en-US" sz="2900" dirty="0" smtClean="0"/>
              <a:t> files, can rescale variances of an entire </a:t>
            </a:r>
            <a:r>
              <a:rPr lang="en-US" sz="2900" dirty="0" err="1" smtClean="0"/>
              <a:t>h</a:t>
            </a:r>
            <a:r>
              <a:rPr lang="en-US" sz="2900" dirty="0" smtClean="0"/>
              <a:t>-file:  useful when combining solutions from with different sampling rates or from different programs (Bernese, GIPSY)</a:t>
            </a:r>
          </a:p>
          <a:p>
            <a:pPr>
              <a:spcBef>
                <a:spcPts val="820"/>
              </a:spcBef>
            </a:pPr>
            <a:r>
              <a:rPr lang="en-US" dirty="0" smtClean="0"/>
              <a:t>Utilities</a:t>
            </a:r>
          </a:p>
          <a:p>
            <a:pPr lvl="1">
              <a:spcBef>
                <a:spcPts val="820"/>
              </a:spcBef>
            </a:pPr>
            <a:r>
              <a:rPr lang="en-US" dirty="0" err="1">
                <a:cs typeface="Arial"/>
              </a:rPr>
              <a:t>t</a:t>
            </a:r>
            <a:r>
              <a:rPr lang="en-US" dirty="0" err="1" smtClean="0">
                <a:cs typeface="Arial"/>
              </a:rPr>
              <a:t>sview</a:t>
            </a:r>
            <a:r>
              <a:rPr lang="en-US" dirty="0" smtClean="0"/>
              <a:t> and </a:t>
            </a:r>
            <a:r>
              <a:rPr lang="en-US" dirty="0" err="1" smtClean="0"/>
              <a:t>tsfit</a:t>
            </a:r>
            <a:r>
              <a:rPr lang="en-US" dirty="0" smtClean="0"/>
              <a:t> can generate _XPS commands graphically or automatically</a:t>
            </a:r>
          </a:p>
          <a:p>
            <a:pPr lvl="1">
              <a:spcBef>
                <a:spcPts val="820"/>
              </a:spcBef>
            </a:pPr>
            <a:r>
              <a:rPr lang="en-US" dirty="0" err="1"/>
              <a:t>g</a:t>
            </a:r>
            <a:r>
              <a:rPr lang="en-US" dirty="0" err="1" smtClean="0"/>
              <a:t>rw</a:t>
            </a:r>
            <a:r>
              <a:rPr lang="en-US" dirty="0" smtClean="0"/>
              <a:t> and </a:t>
            </a:r>
            <a:r>
              <a:rPr lang="en-US" dirty="0" err="1" smtClean="0"/>
              <a:t>vrw</a:t>
            </a:r>
            <a:r>
              <a:rPr lang="en-US" dirty="0" smtClean="0"/>
              <a:t> can generate </a:t>
            </a:r>
            <a:r>
              <a:rPr lang="en-US" dirty="0" err="1" smtClean="0"/>
              <a:t>sig_neu</a:t>
            </a:r>
            <a:r>
              <a:rPr lang="en-US" dirty="0" smtClean="0"/>
              <a:t> commands with a few key strokes</a:t>
            </a:r>
          </a:p>
          <a:p>
            <a:pPr lvl="1">
              <a:spcBef>
                <a:spcPts val="820"/>
              </a:spcBef>
            </a:pPr>
            <a:r>
              <a:rPr lang="en-US" dirty="0" err="1" smtClean="0"/>
              <a:t>FOGMEx</a:t>
            </a:r>
            <a:r>
              <a:rPr lang="en-US" dirty="0" smtClean="0"/>
              <a:t> (“</a:t>
            </a:r>
            <a:r>
              <a:rPr lang="en-US" dirty="0"/>
              <a:t>r</a:t>
            </a:r>
            <a:r>
              <a:rPr lang="en-US" dirty="0" smtClean="0"/>
              <a:t>ealistic sigma”) algorithm implemented in </a:t>
            </a:r>
            <a:r>
              <a:rPr lang="en-US" dirty="0" err="1" smtClean="0"/>
              <a:t>tsview</a:t>
            </a:r>
            <a:r>
              <a:rPr lang="en-US" dirty="0" smtClean="0"/>
              <a:t> (MATLAB) and </a:t>
            </a:r>
            <a:r>
              <a:rPr lang="en-US" dirty="0" err="1" smtClean="0"/>
              <a:t>tsfit</a:t>
            </a:r>
            <a:r>
              <a:rPr lang="en-US" dirty="0" smtClean="0"/>
              <a:t>/</a:t>
            </a:r>
            <a:r>
              <a:rPr lang="en-US" dirty="0" err="1" smtClean="0"/>
              <a:t>ensum</a:t>
            </a:r>
            <a:r>
              <a:rPr lang="en-US" dirty="0" smtClean="0"/>
              <a:t>; </a:t>
            </a:r>
            <a:r>
              <a:rPr lang="en-US" dirty="0" err="1" smtClean="0"/>
              <a:t>sh_gen_stats</a:t>
            </a:r>
            <a:r>
              <a:rPr lang="en-US" dirty="0" smtClean="0"/>
              <a:t> generates </a:t>
            </a:r>
            <a:r>
              <a:rPr lang="en-US" dirty="0" err="1" smtClean="0"/>
              <a:t>mar_neu</a:t>
            </a:r>
            <a:r>
              <a:rPr lang="en-US" dirty="0" smtClean="0"/>
              <a:t> commands for </a:t>
            </a:r>
            <a:r>
              <a:rPr lang="en-US" dirty="0" err="1" smtClean="0"/>
              <a:t>globk</a:t>
            </a:r>
            <a:r>
              <a:rPr lang="en-US" dirty="0" smtClean="0"/>
              <a:t> based on the noise estimates</a:t>
            </a:r>
          </a:p>
          <a:p>
            <a:pPr lvl="1">
              <a:spcBef>
                <a:spcPts val="820"/>
              </a:spcBef>
            </a:pPr>
            <a:r>
              <a:rPr lang="en-US" dirty="0" err="1" smtClean="0"/>
              <a:t>sh_plotvel</a:t>
            </a:r>
            <a:r>
              <a:rPr lang="en-US" dirty="0" smtClean="0"/>
              <a:t> (GMT) allows setting of confidence level of error ellipses</a:t>
            </a:r>
          </a:p>
          <a:p>
            <a:pPr lvl="1">
              <a:spcBef>
                <a:spcPts val="820"/>
              </a:spcBef>
            </a:pPr>
            <a:r>
              <a:rPr lang="en-US" dirty="0" err="1" smtClean="0"/>
              <a:t>sh_tshist</a:t>
            </a:r>
            <a:r>
              <a:rPr lang="en-US" dirty="0" smtClean="0"/>
              <a:t> and </a:t>
            </a:r>
            <a:r>
              <a:rPr lang="en-US" dirty="0" err="1" smtClean="0"/>
              <a:t>sh_velhist</a:t>
            </a:r>
            <a:r>
              <a:rPr lang="en-US" dirty="0" smtClean="0"/>
              <a:t> (GMT) can be used to generate histograms of time series and velocities.</a:t>
            </a:r>
          </a:p>
          <a:p>
            <a:pPr lvl="1">
              <a:spcBef>
                <a:spcPts val="820"/>
              </a:spcBef>
            </a:pPr>
            <a:endParaRPr lang="en-US"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4025741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3600" dirty="0" smtClean="0"/>
              <a:t>Sources of Error</a:t>
            </a:r>
            <a:endParaRPr lang="en-US" sz="3600" dirty="0"/>
          </a:p>
        </p:txBody>
      </p:sp>
      <p:sp>
        <p:nvSpPr>
          <p:cNvPr id="31747" name="Rectangle 3"/>
          <p:cNvSpPr>
            <a:spLocks noGrp="1" noChangeArrowheads="1"/>
          </p:cNvSpPr>
          <p:nvPr>
            <p:ph type="body" idx="1"/>
          </p:nvPr>
        </p:nvSpPr>
        <p:spPr/>
        <p:txBody>
          <a:bodyPr>
            <a:normAutofit/>
          </a:bodyPr>
          <a:lstStyle/>
          <a:p>
            <a:r>
              <a:rPr lang="en-US" sz="2400" dirty="0" smtClean="0"/>
              <a:t>Signal propagation effects</a:t>
            </a:r>
          </a:p>
          <a:p>
            <a:pPr lvl="1"/>
            <a:r>
              <a:rPr lang="en-US" sz="2400" dirty="0" smtClean="0"/>
              <a:t>Receiver noise</a:t>
            </a:r>
          </a:p>
          <a:p>
            <a:pPr lvl="1"/>
            <a:r>
              <a:rPr lang="en-US" sz="2400" dirty="0" err="1" smtClean="0"/>
              <a:t>Ionospheric</a:t>
            </a:r>
            <a:r>
              <a:rPr lang="en-US" sz="2400" dirty="0" smtClean="0"/>
              <a:t> effects</a:t>
            </a:r>
          </a:p>
          <a:p>
            <a:pPr lvl="1"/>
            <a:r>
              <a:rPr lang="en-US" sz="2400" dirty="0" smtClean="0"/>
              <a:t>Signal scattering ( antenna phase center / multipath ) </a:t>
            </a:r>
          </a:p>
          <a:p>
            <a:pPr lvl="1"/>
            <a:r>
              <a:rPr lang="en-US" sz="2400" dirty="0" smtClean="0"/>
              <a:t>Atmospheric delay (mainly water vapor)</a:t>
            </a:r>
          </a:p>
          <a:p>
            <a:r>
              <a:rPr lang="en-US" sz="2400" dirty="0" err="1" smtClean="0"/>
              <a:t>Unmodeled</a:t>
            </a:r>
            <a:r>
              <a:rPr lang="en-US" sz="2400" dirty="0" smtClean="0"/>
              <a:t> motions of the station</a:t>
            </a:r>
          </a:p>
          <a:p>
            <a:pPr lvl="1"/>
            <a:r>
              <a:rPr lang="en-US" sz="2400" dirty="0" smtClean="0"/>
              <a:t>Monument instability</a:t>
            </a:r>
          </a:p>
          <a:p>
            <a:pPr lvl="1"/>
            <a:r>
              <a:rPr lang="en-US" sz="2400" dirty="0" smtClean="0"/>
              <a:t>Loading of the crust by atmosphere, oceans, and surface water</a:t>
            </a:r>
          </a:p>
          <a:p>
            <a:r>
              <a:rPr lang="en-US" sz="2400" dirty="0" err="1" smtClean="0"/>
              <a:t>Unmodeled</a:t>
            </a:r>
            <a:r>
              <a:rPr lang="en-US" sz="2400" dirty="0" smtClean="0"/>
              <a:t> motions of the satellites</a:t>
            </a:r>
            <a:endParaRPr lang="en-US" sz="2400" dirty="0"/>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40545483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762000" y="1524000"/>
            <a:ext cx="6477000" cy="4181475"/>
          </a:xfrm>
          <a:prstGeom prst="rect">
            <a:avLst/>
          </a:prstGeom>
          <a:noFill/>
          <a:ln w="9525">
            <a:noFill/>
            <a:miter lim="800000"/>
            <a:headEnd/>
            <a:tailEnd/>
          </a:ln>
        </p:spPr>
      </p:pic>
      <p:sp>
        <p:nvSpPr>
          <p:cNvPr id="35843" name="Text Box 3"/>
          <p:cNvSpPr txBox="1">
            <a:spLocks noChangeArrowheads="1"/>
          </p:cNvSpPr>
          <p:nvPr/>
        </p:nvSpPr>
        <p:spPr bwMode="auto">
          <a:xfrm>
            <a:off x="7315200" y="3581400"/>
            <a:ext cx="708025" cy="307975"/>
          </a:xfrm>
          <a:prstGeom prst="rect">
            <a:avLst/>
          </a:prstGeom>
          <a:noFill/>
          <a:ln w="9525">
            <a:noFill/>
            <a:miter lim="800000"/>
            <a:headEnd/>
            <a:tailEnd/>
          </a:ln>
        </p:spPr>
        <p:txBody>
          <a:bodyPr>
            <a:prstTxWarp prst="textNoShape">
              <a:avLst/>
            </a:prstTxWarp>
            <a:spAutoFit/>
          </a:bodyPr>
          <a:lstStyle/>
          <a:p>
            <a:r>
              <a:rPr lang="en-US" sz="1400">
                <a:solidFill>
                  <a:schemeClr val="bg1"/>
                </a:solidFill>
              </a:rPr>
              <a:t>Epochs</a:t>
            </a:r>
          </a:p>
        </p:txBody>
      </p:sp>
      <p:sp>
        <p:nvSpPr>
          <p:cNvPr id="35844" name="Text Box 4"/>
          <p:cNvSpPr txBox="1">
            <a:spLocks noChangeArrowheads="1"/>
          </p:cNvSpPr>
          <p:nvPr/>
        </p:nvSpPr>
        <p:spPr bwMode="auto">
          <a:xfrm>
            <a:off x="1524000" y="5715000"/>
            <a:ext cx="4357921"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1                     2                    3                  4                   5   Hours</a:t>
            </a:r>
          </a:p>
        </p:txBody>
      </p:sp>
      <p:sp>
        <p:nvSpPr>
          <p:cNvPr id="35845" name="Text Box 5"/>
          <p:cNvSpPr txBox="1">
            <a:spLocks noChangeArrowheads="1"/>
          </p:cNvSpPr>
          <p:nvPr/>
        </p:nvSpPr>
        <p:spPr bwMode="auto">
          <a:xfrm>
            <a:off x="6188075" y="4191000"/>
            <a:ext cx="762000" cy="1198563"/>
          </a:xfrm>
          <a:prstGeom prst="rect">
            <a:avLst/>
          </a:prstGeom>
          <a:noFill/>
          <a:ln w="9525">
            <a:noFill/>
            <a:miter lim="800000"/>
            <a:headEnd/>
            <a:tailEnd/>
          </a:ln>
        </p:spPr>
        <p:txBody>
          <a:bodyPr>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00200" y="5956240"/>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35847" name="Text Box 7"/>
          <p:cNvSpPr txBox="1">
            <a:spLocks noChangeArrowheads="1"/>
          </p:cNvSpPr>
          <p:nvPr/>
        </p:nvSpPr>
        <p:spPr bwMode="auto">
          <a:xfrm>
            <a:off x="2438400" y="533400"/>
            <a:ext cx="4724400" cy="519113"/>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Phase Noise</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6</a:t>
            </a:fld>
            <a:endParaRPr lang="en-US"/>
          </a:p>
        </p:txBody>
      </p:sp>
      <p:sp>
        <p:nvSpPr>
          <p:cNvPr id="5" name="Rectangle 4"/>
          <p:cNvSpPr/>
          <p:nvPr/>
        </p:nvSpPr>
        <p:spPr>
          <a:xfrm>
            <a:off x="1888633" y="4070029"/>
            <a:ext cx="734729" cy="155005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1888633" y="2051068"/>
            <a:ext cx="734729" cy="155005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2623362" y="4066591"/>
            <a:ext cx="1039936" cy="155005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2623362" y="2047630"/>
            <a:ext cx="1039936" cy="155005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3663298" y="4066591"/>
            <a:ext cx="1253663" cy="155005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3663298" y="2047630"/>
            <a:ext cx="1253663" cy="155005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4916960" y="4070029"/>
            <a:ext cx="827998" cy="155005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4916962" y="2051068"/>
            <a:ext cx="827999" cy="155005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0781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r>
              <a:rPr lang="en-US" dirty="0" smtClean="0">
                <a:solidFill>
                  <a:schemeClr val="tx1"/>
                </a:solidFill>
              </a:rPr>
              <a:t>Fixed antennas</a:t>
            </a:r>
            <a:endParaRPr lang="en-US" dirty="0">
              <a:solidFill>
                <a:schemeClr val="tx1"/>
              </a:solidFill>
            </a:endParaRPr>
          </a:p>
        </p:txBody>
      </p:sp>
      <p:pic>
        <p:nvPicPr>
          <p:cNvPr id="145" name="KRYO.jpg"/>
          <p:cNvPicPr/>
          <p:nvPr/>
        </p:nvPicPr>
        <p:blipFill>
          <a:blip r:embed="rId3">
            <a:extLst/>
          </a:blip>
          <a:stretch>
            <a:fillRect/>
          </a:stretch>
        </p:blipFill>
        <p:spPr>
          <a:xfrm>
            <a:off x="4865495" y="421675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extLst/>
          </a:blip>
          <a:stretch>
            <a:fillRect/>
          </a:stretch>
        </p:blipFill>
        <p:spPr>
          <a:xfrm>
            <a:off x="954291" y="1400926"/>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extLst/>
          </a:blip>
          <a:stretch>
            <a:fillRect/>
          </a:stretch>
        </p:blipFill>
        <p:spPr>
          <a:xfrm>
            <a:off x="1034658" y="421612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2264758" y="3248876"/>
            <a:ext cx="925731"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2356021" y="6097446"/>
            <a:ext cx="903940"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4967505" y="4211094"/>
            <a:ext cx="3003316" cy="39529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extLst/>
          </a:blip>
          <a:stretch>
            <a:fillRect/>
          </a:stretch>
        </p:blipFill>
        <p:spPr>
          <a:xfrm>
            <a:off x="4865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5386010" y="3266735"/>
            <a:ext cx="2166305"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5135745" y="1375725"/>
            <a:ext cx="3041882"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a:t>http://pbo.unavco.org/instruments/gps/monumentation</a:t>
            </a: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spTree>
    <p:extLst>
      <p:ext uri="{BB962C8B-B14F-4D97-AF65-F5344CB8AC3E}">
        <p14:creationId xmlns:p14="http://schemas.microsoft.com/office/powerpoint/2010/main" val="150457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r>
              <a:rPr lang="en-US" sz="5200" smtClean="0">
                <a:solidFill>
                  <a:srgbClr val="000000"/>
                </a:solidFill>
              </a:rPr>
              <a:t>Time series characteristics</a:t>
            </a:r>
            <a:endParaRPr lang="en-US" sz="5200" dirty="0">
              <a:solidFill>
                <a:srgbClr val="000000"/>
              </a:solidFill>
            </a:endParaRPr>
          </a:p>
        </p:txBody>
      </p:sp>
    </p:spTree>
    <p:extLst>
      <p:ext uri="{BB962C8B-B14F-4D97-AF65-F5344CB8AC3E}">
        <p14:creationId xmlns:p14="http://schemas.microsoft.com/office/powerpoint/2010/main" val="37382918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extLst/>
          </a:blip>
          <a:srcRect l="6660" t="19958" r="6669" b="19958"/>
          <a:stretch>
            <a:fillRect/>
          </a:stretch>
        </p:blipFill>
        <p:spPr>
          <a:xfrm>
            <a:off x="1064508" y="4100315"/>
            <a:ext cx="7021513" cy="2439988"/>
          </a:xfrm>
          <a:prstGeom prst="rect">
            <a:avLst/>
          </a:prstGeom>
          <a:ln w="12700">
            <a:miter lim="400000"/>
          </a:ln>
        </p:spPr>
      </p:pic>
      <p:sp>
        <p:nvSpPr>
          <p:cNvPr id="271" name="Shape 271"/>
          <p:cNvSpPr>
            <a:spLocks noGrp="1"/>
          </p:cNvSpPr>
          <p:nvPr>
            <p:ph type="title"/>
          </p:nvPr>
        </p:nvSpPr>
        <p:spPr/>
        <p:txBody>
          <a:bodyPr>
            <a:noAutofit/>
          </a:bodyPr>
          <a:lstStyle>
            <a:lvl1pPr>
              <a:defRPr sz="7200">
                <a:solidFill>
                  <a:srgbClr val="007754"/>
                </a:solidFill>
              </a:defRPr>
            </a:lvl1pPr>
          </a:lstStyle>
          <a:p>
            <a:pPr lvl="0"/>
            <a:r>
              <a:rPr lang="en-US" sz="4400" dirty="0" smtClean="0">
                <a:solidFill>
                  <a:srgbClr val="000000"/>
                </a:solidFill>
              </a:rPr>
              <a:t>Time series components</a:t>
            </a:r>
            <a:endParaRPr lang="en-US" sz="4400" dirty="0">
              <a:solidFill>
                <a:srgbClr val="000000"/>
              </a:solidFill>
            </a:endParaRPr>
          </a:p>
        </p:txBody>
      </p:sp>
      <p:pic>
        <p:nvPicPr>
          <p:cNvPr id="272" name="image.pdf"/>
          <p:cNvPicPr/>
          <p:nvPr/>
        </p:nvPicPr>
        <p:blipFill>
          <a:blip r:embed="rId3">
            <a:extLst/>
          </a:blip>
          <a:stretch>
            <a:fillRect/>
          </a:stretch>
        </p:blipFill>
        <p:spPr>
          <a:xfrm>
            <a:off x="2177278" y="2273322"/>
            <a:ext cx="1647825" cy="385763"/>
          </a:xfrm>
          <a:prstGeom prst="rect">
            <a:avLst/>
          </a:prstGeom>
          <a:ln w="12700">
            <a:miter lim="400000"/>
          </a:ln>
        </p:spPr>
      </p:pic>
      <p:sp>
        <p:nvSpPr>
          <p:cNvPr id="273" name="Shape 273"/>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74" name="Shape 274"/>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275" name="Shape 275"/>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77" name="Shape 277"/>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 name="Date Placeholder 1"/>
          <p:cNvSpPr>
            <a:spLocks noGrp="1"/>
          </p:cNvSpPr>
          <p:nvPr>
            <p:ph type="dt" sz="half" idx="10"/>
          </p:nvPr>
        </p:nvSpPr>
        <p:spPr/>
        <p:txBody>
          <a:bodyPr/>
          <a:lstStyle/>
          <a:p>
            <a:r>
              <a:rPr lang="x-none" smtClean="0"/>
              <a:t>2016/05/25</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6048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TotalTime>
  <Words>6496</Words>
  <Application>Microsoft Macintosh PowerPoint</Application>
  <PresentationFormat>On-screen Show (4:3)</PresentationFormat>
  <Paragraphs>535</Paragraphs>
  <Slides>39</Slides>
  <Notes>28</Notes>
  <HiddenSlides>1</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Error analysis </vt:lpstr>
      <vt:lpstr>Issues in GPS Error Analysis</vt:lpstr>
      <vt:lpstr>Determining the Uncertainties of GPS Parameter Estimates</vt:lpstr>
      <vt:lpstr>Tools for Error Analysis in GAMIT/GLOBK</vt:lpstr>
      <vt:lpstr>Sources of Error</vt:lpstr>
      <vt:lpstr>PowerPoint Presentation</vt:lpstr>
      <vt:lpstr>Fixed antennas</vt:lpstr>
      <vt:lpstr>Time series characteristics</vt:lpstr>
      <vt:lpstr>Time series components</vt:lpstr>
      <vt:lpstr>Time series components</vt:lpstr>
      <vt:lpstr>Time series components</vt:lpstr>
      <vt:lpstr>Time series components</vt:lpstr>
      <vt:lpstr>“White” noise</vt:lpstr>
      <vt:lpstr>“Colored” noise</vt:lpstr>
      <vt:lpstr>Velocity Errors due to Seasonal Signals in Continuous Time Series </vt:lpstr>
      <vt:lpstr>PowerPoint Presentation</vt:lpstr>
      <vt:lpstr>PowerPoint Presentation</vt:lpstr>
      <vt:lpstr>Summary of Spectral Analysis Approach </vt:lpstr>
      <vt:lpstr>CATS (Williams, 2008)</vt:lpstr>
      <vt:lpstr>Hector (Bos et al., 2013)</vt:lpstr>
      <vt:lpstr>sh_cats/sh_hector</vt:lpstr>
      <vt:lpstr>PowerPoint Presentation</vt:lpstr>
      <vt:lpstr>“Realistic Sigma” Algorithm for Velocity Uncertainties</vt:lpstr>
      <vt:lpstr>Extrapolated variance (FOGMEx)</vt:lpstr>
      <vt:lpstr>PowerPoint Presentation</vt:lpstr>
      <vt:lpstr>PowerPoint Presentation</vt:lpstr>
      <vt:lpstr>PowerPoint Presentation</vt:lpstr>
      <vt:lpstr>Comparison of estimated velocity uncertainties using spectral analysis (CATS) and Gauss-Markov fitting of averages (FOGMEx)</vt:lpstr>
      <vt:lpstr>Summary of Practical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References </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 Floyd</cp:lastModifiedBy>
  <cp:revision>43</cp:revision>
  <dcterms:created xsi:type="dcterms:W3CDTF">2014-11-13T20:18:27Z</dcterms:created>
  <dcterms:modified xsi:type="dcterms:W3CDTF">2016-05-16T17:26:54Z</dcterms:modified>
</cp:coreProperties>
</file>