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tif" ContentType="image/tiff"/>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33"/>
  </p:notesMasterIdLst>
  <p:handoutMasterIdLst>
    <p:handoutMasterId r:id="rId34"/>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960"/>
  </p:normalViewPr>
  <p:slideViewPr>
    <p:cSldViewPr snapToGrid="0" snapToObjects="1">
      <p:cViewPr varScale="1">
        <p:scale>
          <a:sx n="70" d="100"/>
          <a:sy n="70" d="100"/>
        </p:scale>
        <p:origin x="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2017/05/03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17</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
        <p:nvSpPr>
          <p:cNvPr id="2" name="Notes Placeholder 1"/>
          <p:cNvSpPr>
            <a:spLocks noGrp="1"/>
          </p:cNvSpPr>
          <p:nvPr>
            <p:ph type="body" idx="1"/>
          </p:nvPr>
        </p:nvSpPr>
        <p:spPr/>
        <p:txBody>
          <a:bodyPr/>
          <a:lstStyle/>
          <a:p>
            <a:r>
              <a:rPr lang="en-US" dirty="0" smtClean="0"/>
              <a:t>Unless you know</a:t>
            </a:r>
            <a:r>
              <a:rPr lang="en-US" baseline="0" dirty="0" smtClean="0"/>
              <a:t> that all of the RINEX header information is correct (rarely the case), w</a:t>
            </a:r>
            <a:r>
              <a:rPr lang="en-US" dirty="0" smtClean="0"/>
              <a:t>e recommend</a:t>
            </a:r>
            <a:r>
              <a:rPr lang="en-US" baseline="0" dirty="0" smtClean="0"/>
              <a:t> using pre-prepared </a:t>
            </a:r>
            <a:r>
              <a:rPr lang="en-US" baseline="0" dirty="0" err="1" smtClean="0"/>
              <a:t>station.info</a:t>
            </a:r>
            <a:r>
              <a:rPr lang="en-US" baseline="0" dirty="0" smtClean="0"/>
              <a:t> files, using </a:t>
            </a:r>
            <a:r>
              <a:rPr lang="en-US" baseline="0" dirty="0" err="1" smtClean="0"/>
              <a:t>sh_upd_stnfo</a:t>
            </a:r>
            <a:r>
              <a:rPr lang="en-US" baseline="0" dirty="0" smtClean="0"/>
              <a:t> to get started but then using log sheets to check and edit the files as needed.</a:t>
            </a:r>
            <a:endParaRPr lang="en-US" dirty="0"/>
          </a:p>
        </p:txBody>
      </p:sp>
      <p:sp>
        <p:nvSpPr>
          <p:cNvPr id="3" name="Date Placeholder 2"/>
          <p:cNvSpPr>
            <a:spLocks noGrp="1"/>
          </p:cNvSpPr>
          <p:nvPr>
            <p:ph type="dt"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18</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19</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Do 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20</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24</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
        <p:nvSpPr>
          <p:cNvPr id="3" name="Date Placeholder 2"/>
          <p:cNvSpPr>
            <a:spLocks noGrp="1"/>
          </p:cNvSpPr>
          <p:nvPr>
            <p:ph type="dt"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28</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29</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30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a:t>
            </a:r>
            <a:endParaRPr lang="en-US" dirty="0"/>
          </a:p>
        </p:txBody>
      </p:sp>
      <p:sp>
        <p:nvSpPr>
          <p:cNvPr id="3" name="Date Placeholder 2"/>
          <p:cNvSpPr>
            <a:spLocks noGrp="1"/>
          </p:cNvSpPr>
          <p:nvPr>
            <p:ph type="dt"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8" name="Shape 8"/>
          <p:cNvSpPr>
            <a:spLocks noGrp="1"/>
          </p:cNvSpPr>
          <p:nvPr>
            <p:ph type="title"/>
          </p:nvPr>
        </p:nvSpPr>
        <p:spPr>
          <a:prstGeom prst="rect">
            <a:avLst/>
          </a:prstGeom>
        </p:spPr>
        <p:txBody>
          <a:bodyPr/>
          <a:lstStyle/>
          <a:p>
            <a:pPr lvl="0">
              <a:defRPr sz="1800"/>
            </a:pPr>
            <a:r>
              <a:rPr sz="5900"/>
              <a:t>Title Text</a:t>
            </a:r>
          </a:p>
        </p:txBody>
      </p:sp>
      <p:sp>
        <p:nvSpPr>
          <p:cNvPr id="9" name="Shape 9"/>
          <p:cNvSpPr>
            <a:spLocks noGrp="1"/>
          </p:cNvSpPr>
          <p:nvPr>
            <p:ph type="body" idx="1"/>
          </p:nvPr>
        </p:nvSpPr>
        <p:spPr>
          <a:prstGeom prst="rect">
            <a:avLst/>
          </a:prstGeom>
        </p:spPr>
        <p:txBody>
          <a:bodyPr/>
          <a:lstStyle/>
          <a:p>
            <a:pPr lvl="0">
              <a:defRPr sz="1800"/>
            </a:pPr>
            <a:r>
              <a:rPr sz="3000"/>
              <a:t>Body Level One</a:t>
            </a:r>
          </a:p>
          <a:p>
            <a:pPr lvl="1">
              <a:defRPr sz="1800"/>
            </a:pPr>
            <a:r>
              <a:rPr sz="3000"/>
              <a:t>Body Level Two</a:t>
            </a:r>
          </a:p>
          <a:p>
            <a:pPr lvl="2">
              <a:defRPr sz="1800"/>
            </a:pPr>
            <a:r>
              <a:rPr sz="3000"/>
              <a:t>Body Level Three</a:t>
            </a:r>
          </a:p>
          <a:p>
            <a:pPr lvl="3">
              <a:defRPr sz="1800"/>
            </a:pPr>
            <a:r>
              <a:rPr sz="3000"/>
              <a:t>Body Level Four</a:t>
            </a:r>
          </a:p>
          <a:p>
            <a:pPr lvl="4">
              <a:defRPr sz="1800"/>
            </a:pPr>
            <a:r>
              <a:rPr sz="3000"/>
              <a:t>Body Level Five</a:t>
            </a:r>
          </a:p>
        </p:txBody>
      </p:sp>
    </p:spTree>
    <p:extLst>
      <p:ext uri="{BB962C8B-B14F-4D97-AF65-F5344CB8AC3E}">
        <p14:creationId xmlns:p14="http://schemas.microsoft.com/office/powerpoint/2010/main" val="197901979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2017/05/03</a:t>
            </a:r>
            <a:endParaRPr lang="en-US"/>
          </a:p>
        </p:txBody>
      </p:sp>
      <p:sp>
        <p:nvSpPr>
          <p:cNvPr id="8" name="Footer Placeholder 7"/>
          <p:cNvSpPr>
            <a:spLocks noGrp="1"/>
          </p:cNvSpPr>
          <p:nvPr>
            <p:ph type="ftr" sz="quarter" idx="11"/>
          </p:nvPr>
        </p:nvSpPr>
        <p:spPr/>
        <p:txBody>
          <a:bodyPr/>
          <a:lstStyle/>
          <a:p>
            <a:r>
              <a:rPr lang="en-US" smtClean="0"/>
              <a:t>Batch processing with sh_gamit</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2017/05/03</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2017/05/03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Batch processing with sh_gamit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tif"/><Relationship Id="rId5"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8.jpeg"/></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Batch processing with </a:t>
            </a:r>
            <a:r>
              <a:rPr lang="en-US" sz="4000" dirty="0" err="1" smtClean="0">
                <a:latin typeface="Courier"/>
                <a:cs typeface="Courier"/>
              </a:rPr>
              <a:t>sh_gamit</a:t>
            </a:r>
            <a:endParaRPr lang="en-US" sz="4000" dirty="0">
              <a:latin typeface="Courier"/>
              <a:cs typeface="Courier"/>
            </a:endParaRPr>
          </a:p>
        </p:txBody>
      </p:sp>
      <p:pic>
        <p:nvPicPr>
          <p:cNvPr id="9" name="Picture 8"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0"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smtClean="0"/>
              <a:t>M</a:t>
            </a:r>
            <a:r>
              <a:rPr lang="en-US" sz="2600" dirty="0"/>
              <a:t>. A. Floyd</a:t>
            </a:r>
          </a:p>
          <a:p>
            <a:r>
              <a:rPr lang="en-US" sz="1700" i="1" dirty="0" smtClean="0"/>
              <a:t>Massachusetts Institute of Technology, Cambridge, MA, USA</a:t>
            </a:r>
          </a:p>
          <a:p>
            <a:endParaRPr lang="en-US" sz="1400" dirty="0" smtClean="0"/>
          </a:p>
          <a:p>
            <a:r>
              <a:rPr lang="en-US" sz="2100" dirty="0"/>
              <a:t>School of Earth </a:t>
            </a:r>
            <a:r>
              <a:rPr lang="en-US" sz="2100" dirty="0" smtClean="0"/>
              <a:t>Sciences, University of Bristol</a:t>
            </a:r>
            <a:br>
              <a:rPr lang="en-US" sz="2100" dirty="0" smtClean="0"/>
            </a:br>
            <a:r>
              <a:rPr lang="en-US" sz="2100" dirty="0" smtClean="0"/>
              <a:t>United Kingdom</a:t>
            </a:r>
            <a:endParaRPr lang="en-US" sz="2100" dirty="0"/>
          </a:p>
          <a:p>
            <a:r>
              <a:rPr lang="en-US" sz="2100" dirty="0" smtClean="0"/>
              <a:t>2–5 May 2017</a:t>
            </a:r>
          </a:p>
          <a:p>
            <a:endParaRPr lang="en-US" sz="1800" dirty="0" smtClean="0"/>
          </a:p>
          <a:p>
            <a:r>
              <a:rPr lang="en-US" sz="1400" dirty="0"/>
              <a:t>Material from T. A. Herring, R. W. King, M. A. Floyd (MIT) and S. C. </a:t>
            </a:r>
            <a:r>
              <a:rPr lang="en-US" sz="1400" dirty="0" err="1"/>
              <a:t>McClusky</a:t>
            </a:r>
            <a:r>
              <a:rPr lang="en-US" sz="1400" dirty="0"/>
              <a:t> (now ANU)</a:t>
            </a:r>
          </a:p>
        </p:txBody>
      </p:sp>
      <p:sp>
        <p:nvSpPr>
          <p:cNvPr id="11" name="TextBox 10"/>
          <p:cNvSpPr txBox="1"/>
          <p:nvPr/>
        </p:nvSpPr>
        <p:spPr>
          <a:xfrm>
            <a:off x="1579674" y="6199641"/>
            <a:ext cx="5984652" cy="369332"/>
          </a:xfrm>
          <a:prstGeom prst="rect">
            <a:avLst/>
          </a:prstGeom>
          <a:noFill/>
        </p:spPr>
        <p:txBody>
          <a:bodyPr wrap="none" rtlCol="0">
            <a:spAutoFit/>
          </a:bodyPr>
          <a:lstStyle/>
          <a:p>
            <a:r>
              <a:rPr lang="en-US" dirty="0"/>
              <a:t>http://</a:t>
            </a:r>
            <a:r>
              <a:rPr lang="en-US" dirty="0" err="1" smtClean="0"/>
              <a:t>web.mit.edu</a:t>
            </a:r>
            <a:r>
              <a:rPr lang="en-US" dirty="0" smtClean="0"/>
              <a:t>/</a:t>
            </a:r>
            <a:r>
              <a:rPr lang="en-US" dirty="0" err="1" smtClean="0"/>
              <a:t>mfloyd</a:t>
            </a:r>
            <a:r>
              <a:rPr lang="en-US" dirty="0" smtClean="0"/>
              <a:t>/www/courses/gg/201705_Bristol/</a:t>
            </a:r>
            <a:endParaRPr lang="en-US" dirty="0"/>
          </a:p>
        </p:txBody>
      </p:sp>
      <p:pic>
        <p:nvPicPr>
          <p:cNvPr id="12" name="Picture 11" descr="bga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9879" y="130032"/>
            <a:ext cx="1155932" cy="558987"/>
          </a:xfrm>
          <a:prstGeom prst="rect">
            <a:avLst/>
          </a:prstGeom>
        </p:spPr>
      </p:pic>
      <p:pic>
        <p:nvPicPr>
          <p:cNvPr id="13" name="Picture 12"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4" name="Picture 13" descr="comet-logo.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1348" y="127537"/>
            <a:ext cx="1553259" cy="5400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r>
              <a:rPr lang="en-US" smtClean="0">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smtClean="0">
                <a:solidFill>
                  <a:srgbClr val="000000"/>
                </a:solidFill>
              </a:rPr>
              <a:t>Controls:</a:t>
            </a:r>
          </a:p>
          <a:p>
            <a:pPr lvl="1"/>
            <a:r>
              <a:rPr lang="en-US" smtClean="0">
                <a:solidFill>
                  <a:srgbClr val="000000"/>
                </a:solidFill>
              </a:rPr>
              <a:t>All parts of the phase cleaning algorithm</a:t>
            </a:r>
          </a:p>
          <a:p>
            <a:r>
              <a:rPr lang="en-US" smtClean="0">
                <a:solidFill>
                  <a:srgbClr val="000000"/>
                </a:solidFill>
              </a:rPr>
              <a:t>Defaults generally work well for all experiments</a:t>
            </a:r>
          </a:p>
          <a:p>
            <a:pPr lvl="1"/>
            <a:r>
              <a:rPr lang="en-US" smtClean="0">
                <a:solidFill>
                  <a:srgbClr val="000000"/>
                </a:solidFill>
              </a:rPr>
              <a:t>May occasionally wish to change:</a:t>
            </a:r>
          </a:p>
          <a:p>
            <a:pPr lvl="2"/>
            <a:r>
              <a:rPr lang="en-US" smtClean="0">
                <a:solidFill>
                  <a:srgbClr val="000000"/>
                </a:solidFill>
              </a:rPr>
              <a:t>elevation mask</a:t>
            </a:r>
          </a:p>
          <a:p>
            <a:pPr lvl="2"/>
            <a:r>
              <a:rPr lang="en-US" smtClean="0">
                <a:solidFill>
                  <a:srgbClr val="000000"/>
                </a:solidFill>
              </a:rPr>
              <a:t>criteria to keep more data from sites with bad a priori co-ordinates</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54740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r>
              <a:rPr lang="en-US" smtClean="0">
                <a:solidFill>
                  <a:srgbClr val="000000"/>
                </a:solidFill>
              </a:rPr>
              <a:t>apr-file</a:t>
            </a:r>
            <a:endParaRPr lang="en-US" dirty="0">
              <a:solidFill>
                <a:srgbClr val="000000"/>
              </a:solidFill>
            </a:endParaRPr>
          </a:p>
        </p:txBody>
      </p:sp>
      <p:sp>
        <p:nvSpPr>
          <p:cNvPr id="66" name="Shape 66"/>
          <p:cNvSpPr>
            <a:spLocks noGrp="1"/>
          </p:cNvSpPr>
          <p:nvPr>
            <p:ph idx="1"/>
          </p:nvPr>
        </p:nvSpPr>
        <p:spPr/>
        <p:txBody>
          <a:bodyPr>
            <a:normAutofit fontScale="92500" lnSpcReduction="20000"/>
          </a:bodyPr>
          <a:lstStyle/>
          <a:p>
            <a:r>
              <a:rPr lang="en-US" smtClean="0">
                <a:solidFill>
                  <a:srgbClr val="000000"/>
                </a:solidFill>
              </a:rPr>
              <a:t>Controls:</a:t>
            </a:r>
          </a:p>
          <a:p>
            <a:pPr lvl="1"/>
            <a:r>
              <a:rPr lang="en-US" smtClean="0">
                <a:solidFill>
                  <a:srgbClr val="000000"/>
                </a:solidFill>
              </a:rPr>
              <a:t>a priori (input) coordinates of sites</a:t>
            </a:r>
          </a:p>
          <a:p>
            <a:r>
              <a:rPr lang="en-US" smtClean="0">
                <a:solidFill>
                  <a:srgbClr val="000000"/>
                </a:solidFill>
              </a:rPr>
              <a:t>Convergence of (non-linear) processing is about 1:1000, i.e. 10 m accuracy for a priori co-ordinate will result in final coordinate accurate to about 10 mm</a:t>
            </a:r>
          </a:p>
          <a:p>
            <a:pPr lvl="1"/>
            <a:r>
              <a:rPr lang="en-US" smtClean="0">
                <a:solidFill>
                  <a:srgbClr val="000000"/>
                </a:solidFill>
              </a:rPr>
              <a:t>Important to have good a priori coordinates</a:t>
            </a:r>
          </a:p>
          <a:p>
            <a:r>
              <a:rPr lang="en-US" smtClean="0">
                <a:solidFill>
                  <a:srgbClr val="000000"/>
                </a:solidFill>
              </a:rPr>
              <a:t>Utilities include: sh_rx2apr</a:t>
            </a:r>
          </a:p>
          <a:p>
            <a:r>
              <a:rPr lang="en-US" smtClean="0">
                <a:solidFill>
                  <a:srgbClr val="000000"/>
                </a:solidFill>
              </a:rPr>
              <a:t>apr-file specified in process.defaults is copied to experiment “l-file”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248453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r>
              <a:rPr lang="en-US" smtClean="0">
                <a:solidFill>
                  <a:srgbClr val="000000"/>
                </a:solidFill>
              </a:rPr>
              <a:t>station.info</a:t>
            </a:r>
            <a:endParaRPr lang="en-US">
              <a:solidFill>
                <a:srgbClr val="000000"/>
              </a:solidFill>
            </a:endParaRPr>
          </a:p>
        </p:txBody>
      </p:sp>
      <p:sp>
        <p:nvSpPr>
          <p:cNvPr id="70" name="Shape 70"/>
          <p:cNvSpPr>
            <a:spLocks noGrp="1"/>
          </p:cNvSpPr>
          <p:nvPr>
            <p:ph idx="1"/>
          </p:nvPr>
        </p:nvSpPr>
        <p:spPr/>
        <p:txBody>
          <a:bodyPr/>
          <a:lstStyle/>
          <a:p>
            <a:r>
              <a:rPr lang="en-US" smtClean="0">
                <a:solidFill>
                  <a:srgbClr val="000000"/>
                </a:solidFill>
              </a:rPr>
              <a:t>Controls:</a:t>
            </a:r>
          </a:p>
          <a:p>
            <a:pPr lvl="1"/>
            <a:r>
              <a:rPr lang="en-US" smtClean="0">
                <a:solidFill>
                  <a:srgbClr val="000000"/>
                </a:solidFill>
              </a:rPr>
              <a:t>site occupation metadata, e.g.</a:t>
            </a:r>
          </a:p>
          <a:p>
            <a:pPr lvl="2"/>
            <a:r>
              <a:rPr lang="en-US" smtClean="0">
                <a:solidFill>
                  <a:srgbClr val="000000"/>
                </a:solidFill>
              </a:rPr>
              <a:t>Site name</a:t>
            </a:r>
          </a:p>
          <a:p>
            <a:pPr lvl="2"/>
            <a:r>
              <a:rPr lang="en-US" smtClean="0">
                <a:solidFill>
                  <a:srgbClr val="000000"/>
                </a:solidFill>
              </a:rPr>
              <a:t>Start and stop times of occupation</a:t>
            </a:r>
          </a:p>
          <a:p>
            <a:pPr lvl="2"/>
            <a:r>
              <a:rPr lang="en-US" smtClean="0">
                <a:solidFill>
                  <a:srgbClr val="000000"/>
                </a:solidFill>
              </a:rPr>
              <a:t>Reciever and antenna information (types, serial numbers, firmware, heights)</a:t>
            </a:r>
          </a:p>
          <a:p>
            <a:r>
              <a:rPr lang="en-US" smtClean="0">
                <a:solidFill>
                  <a:srgbClr val="000000"/>
                </a:solidFill>
              </a:rPr>
              <a:t>THIS IS A VERY IMPORTANT FILE!</a:t>
            </a:r>
          </a:p>
          <a:p>
            <a:r>
              <a:rPr lang="en-US" smtClean="0">
                <a:solidFill>
                  <a:srgbClr val="000000"/>
                </a:solidFill>
              </a:rPr>
              <a:t>Utilities include: sh_upd_stnfo and mstinf</a:t>
            </a:r>
            <a:endParaRPr lang="en-US">
              <a:solidFill>
                <a:srgbClr val="000000"/>
              </a:solidFill>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28335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fontScale="90000"/>
          </a:bodyPr>
          <a:lstStyle/>
          <a:p>
            <a:pPr lvl="0"/>
            <a:r>
              <a:rPr lang="en-US" smtClean="0"/>
              <a:t>sestbl.</a:t>
            </a:r>
          </a:p>
          <a:p>
            <a:pPr lvl="0"/>
            <a:r>
              <a:rPr lang="en-US" smtClean="0"/>
              <a:t>(“session table”)</a:t>
            </a:r>
            <a:endParaRPr lang="en-US" dirty="0"/>
          </a:p>
        </p:txBody>
      </p:sp>
      <p:sp>
        <p:nvSpPr>
          <p:cNvPr id="74" name="Shape 74"/>
          <p:cNvSpPr>
            <a:spLocks noGrp="1"/>
          </p:cNvSpPr>
          <p:nvPr>
            <p:ph idx="1"/>
          </p:nvPr>
        </p:nvSpPr>
        <p:spPr/>
        <p:txBody>
          <a:bodyPr/>
          <a:lstStyle/>
          <a:p>
            <a:pPr lvl="0"/>
            <a:r>
              <a:rPr lang="en-US" smtClean="0"/>
              <a:t>Controls</a:t>
            </a:r>
          </a:p>
          <a:p>
            <a:pPr lvl="1"/>
            <a:r>
              <a:rPr lang="en-US" smtClean="0"/>
              <a:t>Processing setup</a:t>
            </a:r>
          </a:p>
          <a:p>
            <a:pPr lvl="2"/>
            <a:r>
              <a:rPr lang="en-US" smtClean="0"/>
              <a:t>Observables to use (e.g. LC, L1+L2, etc.)</a:t>
            </a:r>
          </a:p>
          <a:p>
            <a:pPr lvl="2"/>
            <a:r>
              <a:rPr lang="en-US" smtClean="0"/>
              <a:t>Experiment (orbits and EOPs) type</a:t>
            </a:r>
          </a:p>
          <a:p>
            <a:pPr lvl="2"/>
            <a:r>
              <a:rPr lang="en-US" smtClean="0"/>
              <a:t>Models used</a:t>
            </a:r>
            <a:endParaRPr lang="en-US" dirty="0"/>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22108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fontScale="90000"/>
          </a:bodyPr>
          <a:lstStyle/>
          <a:p>
            <a:pPr lvl="0"/>
            <a:r>
              <a:rPr lang="en-US" smtClean="0">
                <a:solidFill>
                  <a:srgbClr val="000000"/>
                </a:solidFill>
              </a:rPr>
              <a:t>sittbl.</a:t>
            </a:r>
          </a:p>
          <a:p>
            <a:pPr lvl="0"/>
            <a:r>
              <a:rPr lang="en-US" smtClean="0">
                <a:solidFill>
                  <a:srgbClr val="000000"/>
                </a:solidFill>
              </a:rPr>
              <a:t>(“sites table”)</a:t>
            </a:r>
            <a:endParaRPr lang="en-US">
              <a:solidFill>
                <a:srgbClr val="000000"/>
              </a:solidFill>
            </a:endParaRP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smtClean="0">
                <a:solidFill>
                  <a:srgbClr val="000000"/>
                </a:solidFill>
              </a:rPr>
              <a:t>Controls:</a:t>
            </a:r>
          </a:p>
          <a:p>
            <a:pPr lvl="1"/>
            <a:r>
              <a:rPr lang="en-US" smtClean="0">
                <a:solidFill>
                  <a:srgbClr val="000000"/>
                </a:solidFill>
              </a:rPr>
              <a:t>Site-specific information for processing</a:t>
            </a:r>
          </a:p>
          <a:p>
            <a:pPr lvl="2"/>
            <a:r>
              <a:rPr lang="en-US" smtClean="0">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93076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r>
              <a:rPr lang="en-US" dirty="0" err="1" smtClean="0"/>
              <a:t>sh_gamit</a:t>
            </a:r>
            <a:r>
              <a:rPr lang="en-US" dirty="0" smtClean="0"/>
              <a:t> internal operation</a:t>
            </a:r>
            <a:endParaRPr lang="en-US" dirty="0"/>
          </a:p>
        </p:txBody>
      </p:sp>
      <p:sp>
        <p:nvSpPr>
          <p:cNvPr id="211973" name="Rectangle 5"/>
          <p:cNvSpPr>
            <a:spLocks noGrp="1" noChangeArrowheads="1"/>
          </p:cNvSpPr>
          <p:nvPr>
            <p:ph type="body" idx="1"/>
          </p:nvPr>
        </p:nvSpPr>
        <p:spPr/>
        <p:txBody>
          <a:bodyPr>
            <a:normAutofit fontScale="77500" lnSpcReduction="20000"/>
          </a:bodyPr>
          <a:lstStyle/>
          <a:p>
            <a:pPr marL="0" indent="0">
              <a:buNone/>
            </a:pPr>
            <a:r>
              <a:rPr lang="en-US" dirty="0"/>
              <a:t>The following programs are run by the </a:t>
            </a:r>
            <a:r>
              <a:rPr lang="en-US" dirty="0" smtClean="0"/>
              <a:t>script:</a:t>
            </a:r>
            <a:endParaRPr lang="en-US" dirty="0"/>
          </a:p>
          <a:p>
            <a:r>
              <a:rPr lang="en-US" dirty="0" err="1" smtClean="0">
                <a:latin typeface="Courier"/>
                <a:cs typeface="Courier"/>
              </a:rPr>
              <a:t>makexp</a:t>
            </a:r>
            <a:r>
              <a:rPr lang="en-US" dirty="0" smtClean="0"/>
              <a:t> and </a:t>
            </a:r>
            <a:r>
              <a:rPr lang="en-US" dirty="0" err="1" smtClean="0">
                <a:latin typeface="Courier"/>
                <a:cs typeface="Courier"/>
              </a:rPr>
              <a:t>makex</a:t>
            </a:r>
            <a:r>
              <a:rPr lang="en-US" dirty="0" smtClean="0"/>
              <a:t> prepare the data</a:t>
            </a:r>
          </a:p>
          <a:p>
            <a:r>
              <a:rPr lang="en-US" dirty="0" err="1" smtClean="0">
                <a:latin typeface="Courier"/>
                <a:cs typeface="Courier"/>
              </a:rPr>
              <a:t>fixdrv</a:t>
            </a:r>
            <a:r>
              <a:rPr lang="en-US" dirty="0" smtClean="0"/>
              <a:t> prepares the batch control files </a:t>
            </a:r>
          </a:p>
          <a:p>
            <a:r>
              <a:rPr lang="en-US" dirty="0" smtClean="0">
                <a:latin typeface="Courier"/>
                <a:cs typeface="Courier"/>
              </a:rPr>
              <a:t>arc</a:t>
            </a:r>
            <a:r>
              <a:rPr lang="en-US" dirty="0" smtClean="0"/>
              <a:t> integrates GPS satellite orbits</a:t>
            </a:r>
          </a:p>
          <a:p>
            <a:r>
              <a:rPr lang="en-US" dirty="0" smtClean="0">
                <a:latin typeface="Courier"/>
                <a:cs typeface="Courier"/>
              </a:rPr>
              <a:t>model</a:t>
            </a:r>
            <a:r>
              <a:rPr lang="en-US" dirty="0" smtClean="0"/>
              <a:t> calculates theoretical (modeled) phase and partial derivatives of phase with respect to parameters</a:t>
            </a:r>
          </a:p>
          <a:p>
            <a:r>
              <a:rPr lang="en-US" dirty="0" err="1" smtClean="0">
                <a:latin typeface="Courier"/>
                <a:cs typeface="Courier"/>
              </a:rPr>
              <a:t>autcln</a:t>
            </a:r>
            <a:r>
              <a:rPr lang="en-US" dirty="0" smtClean="0"/>
              <a:t> repairs cycle slips, removes phase outliers, and resolves the wide-lane ambiguities</a:t>
            </a:r>
          </a:p>
          <a:p>
            <a:r>
              <a:rPr lang="en-US" dirty="0" smtClean="0">
                <a:latin typeface="Courier"/>
                <a:cs typeface="Courier"/>
              </a:rPr>
              <a:t>solve</a:t>
            </a:r>
            <a:r>
              <a:rPr lang="en-US" dirty="0" smtClean="0"/>
              <a:t> estimates parameters via least-squares, resolving the narrow-lane ambiguities and creating an h-file for GLOBK (user constraints are removed in the h-file to allow reference frame definition)</a:t>
            </a:r>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97642387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fontScale="90000"/>
          </a:bodyPr>
          <a:lstStyle/>
          <a:p>
            <a:r>
              <a:rPr lang="en-US" smtClean="0"/>
              <a:t>Steps in the standard GAMIT batch sequence</a:t>
            </a:r>
            <a:endParaRPr lang="en-US" dirty="0"/>
          </a:p>
        </p:txBody>
      </p:sp>
      <p:sp>
        <p:nvSpPr>
          <p:cNvPr id="358403" name="Rectangle 1027"/>
          <p:cNvSpPr>
            <a:spLocks noGrp="1" noChangeArrowheads="1"/>
          </p:cNvSpPr>
          <p:nvPr>
            <p:ph type="body" idx="1"/>
          </p:nvPr>
        </p:nvSpPr>
        <p:spPr/>
        <p:txBody>
          <a:bodyPr>
            <a:normAutofit fontScale="85000" lnSpcReduction="10000"/>
          </a:bodyPr>
          <a:lstStyle/>
          <a:p>
            <a:r>
              <a:rPr lang="en-US" dirty="0" smtClean="0">
                <a:latin typeface="Courier"/>
                <a:cs typeface="Courier"/>
              </a:rPr>
              <a:t>arc</a:t>
            </a:r>
            <a:r>
              <a:rPr lang="en-US" dirty="0" smtClean="0"/>
              <a:t>, </a:t>
            </a:r>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a:t>
            </a:r>
            <a:r>
              <a:rPr lang="en-US" dirty="0" err="1" smtClean="0"/>
              <a:t>autcln.prefit.sum</a:t>
            </a:r>
            <a:r>
              <a:rPr lang="en-US" dirty="0"/>
              <a:t>;</a:t>
            </a:r>
            <a:r>
              <a:rPr lang="en-US" dirty="0" smtClean="0"/>
              <a:t> q&lt;</a:t>
            </a:r>
            <a:r>
              <a:rPr lang="en-US" dirty="0" err="1" smtClean="0"/>
              <a:t>expt</a:t>
            </a:r>
            <a:r>
              <a:rPr lang="en-US" dirty="0" smtClean="0"/>
              <a:t>&gt;</a:t>
            </a:r>
            <a:r>
              <a:rPr lang="en-US" dirty="0" err="1" smtClean="0"/>
              <a:t>p.ddd</a:t>
            </a:r>
            <a:r>
              <a:rPr lang="en-US" dirty="0" smtClean="0"/>
              <a:t>  </a:t>
            </a:r>
          </a:p>
          <a:p>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q&lt;</a:t>
            </a:r>
            <a:r>
              <a:rPr lang="en-US" dirty="0" err="1" smtClean="0"/>
              <a:t>expt</a:t>
            </a:r>
            <a:r>
              <a:rPr lang="en-US" dirty="0" smtClean="0"/>
              <a:t>&gt;</a:t>
            </a:r>
            <a:r>
              <a:rPr lang="en-US" dirty="0" err="1" smtClean="0"/>
              <a:t>a.ddd</a:t>
            </a:r>
            <a:endParaRPr lang="en-US" dirty="0" smtClean="0"/>
          </a:p>
          <a:p>
            <a:r>
              <a:rPr lang="en-US" dirty="0" smtClean="0"/>
              <a:t>Final solution repeated if NRMS reduced by &gt; 30% from initial solution, to assure good editing and linear adjustment of parameters (original final-solution files overwritten)</a:t>
            </a:r>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8935494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a:xfrm>
            <a:off x="457200" y="173038"/>
            <a:ext cx="8229600" cy="804862"/>
          </a:xfrm>
        </p:spPr>
        <p:txBody>
          <a:bodyPr>
            <a:normAutofit/>
          </a:bodyPr>
          <a:lstStyle/>
          <a:p>
            <a:r>
              <a:rPr lang="en-US" sz="2800" dirty="0" smtClean="0"/>
              <a:t>What SOLVE produces:</a:t>
            </a:r>
            <a:endParaRPr lang="en-US" sz="2800" dirty="0"/>
          </a:p>
        </p:txBody>
      </p:sp>
      <p:sp>
        <p:nvSpPr>
          <p:cNvPr id="358403" name="Rectangle 1027"/>
          <p:cNvSpPr>
            <a:spLocks noGrp="1" noChangeArrowheads="1"/>
          </p:cNvSpPr>
          <p:nvPr>
            <p:ph type="body" idx="1"/>
          </p:nvPr>
        </p:nvSpPr>
        <p:spPr>
          <a:xfrm>
            <a:off x="457200" y="1130300"/>
            <a:ext cx="8229600" cy="4914900"/>
          </a:xfrm>
        </p:spPr>
        <p:txBody>
          <a:bodyPr>
            <a:noAutofit/>
          </a:bodyPr>
          <a:lstStyle/>
          <a:p>
            <a:pPr>
              <a:spcBef>
                <a:spcPts val="600"/>
              </a:spcBef>
            </a:pPr>
            <a:r>
              <a:rPr lang="en-US" sz="1800" dirty="0" smtClean="0"/>
              <a:t>Print output is the q-file, which records </a:t>
            </a:r>
          </a:p>
          <a:p>
            <a:pPr marL="457200" lvl="1" indent="0">
              <a:spcBef>
                <a:spcPts val="600"/>
              </a:spcBef>
              <a:buNone/>
            </a:pPr>
            <a:r>
              <a:rPr lang="en-US" sz="1800" i="1" dirty="0"/>
              <a:t>i</a:t>
            </a:r>
            <a:r>
              <a:rPr lang="en-US" sz="1800" i="1" dirty="0" smtClean="0"/>
              <a:t>n detail</a:t>
            </a:r>
          </a:p>
          <a:p>
            <a:pPr lvl="1">
              <a:spcBef>
                <a:spcPts val="600"/>
              </a:spcBef>
            </a:pPr>
            <a:r>
              <a:rPr lang="en-US" sz="1800" dirty="0" smtClean="0"/>
              <a:t> a constrained solution without ambiguities resolved (GCR) </a:t>
            </a:r>
          </a:p>
          <a:p>
            <a:pPr lvl="1">
              <a:spcBef>
                <a:spcPts val="600"/>
              </a:spcBef>
            </a:pPr>
            <a:r>
              <a:rPr lang="en-US" sz="1800" dirty="0" smtClean="0"/>
              <a:t>a constrained solution with ambiguities resolved (GCX)</a:t>
            </a:r>
          </a:p>
          <a:p>
            <a:pPr marL="457200" lvl="1" indent="0">
              <a:spcBef>
                <a:spcPts val="600"/>
              </a:spcBef>
              <a:buNone/>
            </a:pPr>
            <a:r>
              <a:rPr lang="en-US" sz="1800" dirty="0" smtClean="0"/>
              <a:t>These are the solutions you should examine, along with the </a:t>
            </a:r>
            <a:r>
              <a:rPr lang="en-US" sz="1800" dirty="0" err="1" smtClean="0"/>
              <a:t>autcln</a:t>
            </a:r>
            <a:r>
              <a:rPr lang="en-US" sz="1800" dirty="0" smtClean="0"/>
              <a:t> summary files, to assess the quality of the solution</a:t>
            </a:r>
            <a:endParaRPr lang="en-US" sz="1800" dirty="0"/>
          </a:p>
          <a:p>
            <a:pPr marL="0" indent="0">
              <a:spcBef>
                <a:spcPts val="600"/>
              </a:spcBef>
              <a:buNone/>
            </a:pPr>
            <a:r>
              <a:rPr lang="en-US" sz="1800" dirty="0"/>
              <a:t>	</a:t>
            </a:r>
            <a:r>
              <a:rPr lang="en-US" sz="1800" i="1" dirty="0" smtClean="0"/>
              <a:t>And in summary only </a:t>
            </a:r>
            <a:endParaRPr lang="en-US" sz="1800" i="1" dirty="0"/>
          </a:p>
          <a:p>
            <a:pPr lvl="1">
              <a:spcBef>
                <a:spcPts val="600"/>
              </a:spcBef>
            </a:pPr>
            <a:r>
              <a:rPr lang="en-US" sz="1800" dirty="0"/>
              <a:t> a </a:t>
            </a:r>
            <a:r>
              <a:rPr lang="en-US" sz="1800" dirty="0" smtClean="0"/>
              <a:t>loose </a:t>
            </a:r>
            <a:r>
              <a:rPr lang="en-US" sz="1800" dirty="0"/>
              <a:t>solution without </a:t>
            </a:r>
            <a:r>
              <a:rPr lang="en-US" sz="1800" dirty="0" smtClean="0"/>
              <a:t>ambiguities </a:t>
            </a:r>
            <a:r>
              <a:rPr lang="en-US" sz="1800" dirty="0"/>
              <a:t>resolved (</a:t>
            </a:r>
            <a:r>
              <a:rPr lang="en-US" sz="1800" dirty="0" smtClean="0"/>
              <a:t>GLR</a:t>
            </a:r>
            <a:r>
              <a:rPr lang="en-US" sz="1800" dirty="0"/>
              <a:t>) </a:t>
            </a:r>
          </a:p>
          <a:p>
            <a:pPr lvl="1">
              <a:spcBef>
                <a:spcPts val="600"/>
              </a:spcBef>
            </a:pPr>
            <a:r>
              <a:rPr lang="en-US" sz="1800" dirty="0" smtClean="0"/>
              <a:t>A loose </a:t>
            </a:r>
            <a:r>
              <a:rPr lang="en-US" sz="1800" dirty="0"/>
              <a:t>solution with ambiguities resolved (</a:t>
            </a:r>
            <a:r>
              <a:rPr lang="en-US" sz="1800" dirty="0" smtClean="0"/>
              <a:t>GLX)</a:t>
            </a:r>
          </a:p>
          <a:p>
            <a:pPr>
              <a:spcBef>
                <a:spcPts val="600"/>
              </a:spcBef>
            </a:pPr>
            <a:r>
              <a:rPr lang="en-US" sz="1800" dirty="0" smtClean="0"/>
              <a:t>Updated l-file for successive iterations or days </a:t>
            </a:r>
            <a:endParaRPr lang="en-US" sz="1800" dirty="0"/>
          </a:p>
          <a:p>
            <a:pPr>
              <a:spcBef>
                <a:spcPts val="600"/>
              </a:spcBef>
            </a:pPr>
            <a:r>
              <a:rPr lang="en-US" sz="1800" dirty="0" smtClean="0"/>
              <a:t>Useful output for GLOBK is the h-file (analogous to the IGS-standard SINEX file), which contains the parameters estimates and full covariance matrix.  </a:t>
            </a:r>
          </a:p>
          <a:p>
            <a:pPr marL="57150" indent="0">
              <a:spcBef>
                <a:spcPts val="600"/>
              </a:spcBef>
              <a:buNone/>
            </a:pPr>
            <a:r>
              <a:rPr lang="en-US" sz="1800" dirty="0" smtClean="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41783951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457200" y="257176"/>
            <a:ext cx="8229600" cy="830262"/>
          </a:xfrm>
        </p:spPr>
        <p:txBody>
          <a:bodyPr>
            <a:normAutofit/>
          </a:bodyPr>
          <a:lstStyle/>
          <a:p>
            <a:r>
              <a:rPr lang="en-US" sz="2800" dirty="0" smtClean="0"/>
              <a:t>Options for metadata (</a:t>
            </a:r>
            <a:r>
              <a:rPr lang="en-US" sz="2800" dirty="0" err="1" smtClean="0"/>
              <a:t>station.info</a:t>
            </a:r>
            <a:r>
              <a:rPr lang="en-US" sz="2800" dirty="0" smtClean="0"/>
              <a:t>)</a:t>
            </a:r>
            <a:endParaRPr lang="en-US" sz="2800" dirty="0"/>
          </a:p>
        </p:txBody>
      </p:sp>
      <p:sp>
        <p:nvSpPr>
          <p:cNvPr id="27654" name="Rectangle 3"/>
          <p:cNvSpPr>
            <a:spLocks noGrp="1" noChangeArrowheads="1"/>
          </p:cNvSpPr>
          <p:nvPr>
            <p:ph type="body" idx="1"/>
          </p:nvPr>
        </p:nvSpPr>
        <p:spPr>
          <a:xfrm>
            <a:off x="457200" y="1384300"/>
            <a:ext cx="8229600" cy="4525963"/>
          </a:xfrm>
        </p:spPr>
        <p:txBody>
          <a:bodyPr>
            <a:normAutofit/>
          </a:bodyPr>
          <a:lstStyle/>
          <a:p>
            <a:pPr>
              <a:lnSpc>
                <a:spcPct val="120000"/>
              </a:lnSpc>
              <a:spcBef>
                <a:spcPts val="1032"/>
              </a:spcBef>
            </a:pPr>
            <a:r>
              <a:rPr lang="en-US" sz="1800" dirty="0" smtClean="0"/>
              <a:t>Pre-prepared </a:t>
            </a:r>
            <a:r>
              <a:rPr lang="en-US" sz="1800" dirty="0" err="1" smtClean="0"/>
              <a:t>station.info</a:t>
            </a:r>
            <a:r>
              <a:rPr lang="en-US" sz="1800" dirty="0" smtClean="0"/>
              <a:t> (</a:t>
            </a:r>
            <a:r>
              <a:rPr lang="en-US" sz="1800" dirty="0" err="1" smtClean="0"/>
              <a:t>make_stnfo</a:t>
            </a:r>
            <a:r>
              <a:rPr lang="en-US" sz="1800" dirty="0" smtClean="0"/>
              <a:t>, </a:t>
            </a:r>
            <a:r>
              <a:rPr lang="en-US" sz="1800" dirty="0" err="1" smtClean="0"/>
              <a:t>sh_upd_stnfo</a:t>
            </a:r>
            <a:r>
              <a:rPr lang="en-US" sz="1800" dirty="0" smtClean="0"/>
              <a:t>)</a:t>
            </a:r>
          </a:p>
          <a:p>
            <a:pPr lvl="1">
              <a:lnSpc>
                <a:spcPct val="120000"/>
              </a:lnSpc>
              <a:spcBef>
                <a:spcPts val="1032"/>
              </a:spcBef>
            </a:pPr>
            <a:r>
              <a:rPr lang="en-US" sz="1800" dirty="0" smtClean="0"/>
              <a:t> Must set  </a:t>
            </a:r>
            <a:r>
              <a:rPr lang="en-US" sz="1800" dirty="0" err="1" smtClean="0"/>
              <a:t>xstinfo</a:t>
            </a:r>
            <a:r>
              <a:rPr lang="en-US" sz="1800" dirty="0" smtClean="0"/>
              <a:t>  in </a:t>
            </a:r>
            <a:r>
              <a:rPr lang="en-US" sz="1800" dirty="0" err="1" smtClean="0"/>
              <a:t>sites.defaults</a:t>
            </a:r>
            <a:r>
              <a:rPr lang="en-US" sz="1800" dirty="0" smtClean="0"/>
              <a:t> </a:t>
            </a:r>
          </a:p>
          <a:p>
            <a:pPr>
              <a:lnSpc>
                <a:spcPct val="120000"/>
              </a:lnSpc>
              <a:spcBef>
                <a:spcPts val="1032"/>
              </a:spcBef>
            </a:pPr>
            <a:r>
              <a:rPr lang="en-US" sz="1800" dirty="0" smtClean="0"/>
              <a:t>RINEX headers (</a:t>
            </a:r>
            <a:r>
              <a:rPr lang="en-US" sz="1800" dirty="0" err="1" smtClean="0"/>
              <a:t>sh_gamit</a:t>
            </a:r>
            <a:r>
              <a:rPr lang="en-US" sz="1800" dirty="0" smtClean="0"/>
              <a:t> default: may change soon) </a:t>
            </a:r>
          </a:p>
          <a:p>
            <a:pPr lvl="1">
              <a:lnSpc>
                <a:spcPct val="120000"/>
              </a:lnSpc>
              <a:spcBef>
                <a:spcPts val="1032"/>
              </a:spcBef>
            </a:pPr>
            <a:r>
              <a:rPr lang="en-US" sz="1800" dirty="0" smtClean="0"/>
              <a:t>Update </a:t>
            </a:r>
            <a:r>
              <a:rPr lang="en-US" sz="1800" dirty="0" err="1" smtClean="0"/>
              <a:t>station.info</a:t>
            </a:r>
            <a:r>
              <a:rPr lang="en-US" sz="1800" dirty="0" smtClean="0"/>
              <a:t> unless an entry already exists for the day being processed or </a:t>
            </a:r>
            <a:r>
              <a:rPr lang="en-US" sz="1800" dirty="0" err="1" smtClean="0"/>
              <a:t>stinf_unique</a:t>
            </a:r>
            <a:r>
              <a:rPr lang="en-US" sz="1800" dirty="0" smtClean="0"/>
              <a:t> is set to -</a:t>
            </a:r>
            <a:r>
              <a:rPr lang="en-US" sz="1800" dirty="0" err="1" smtClean="0"/>
              <a:t>u</a:t>
            </a:r>
            <a:r>
              <a:rPr lang="en-US" sz="1800" dirty="0" smtClean="0"/>
              <a:t> in </a:t>
            </a:r>
            <a:r>
              <a:rPr lang="en-US" sz="1800" dirty="0" err="1" smtClean="0"/>
              <a:t>process.defaults</a:t>
            </a:r>
            <a:r>
              <a:rPr lang="en-US" sz="1800" dirty="0" smtClean="0"/>
              <a:t> and entry has not changed</a:t>
            </a:r>
          </a:p>
          <a:p>
            <a:pPr lvl="1">
              <a:lnSpc>
                <a:spcPct val="120000"/>
              </a:lnSpc>
              <a:spcBef>
                <a:spcPts val="1032"/>
              </a:spcBef>
            </a:pPr>
            <a:r>
              <a:rPr lang="en-US" sz="1800" dirty="0" smtClean="0"/>
              <a:t>Can be used with non-standard receiver and antenna names specified in </a:t>
            </a:r>
            <a:r>
              <a:rPr lang="en-US" sz="1800" dirty="0" err="1" smtClean="0"/>
              <a:t>guess_rcvant.dat</a:t>
            </a:r>
            <a:r>
              <a:rPr lang="en-US" sz="1800" dirty="0" smtClean="0"/>
              <a:t> (ideally your </a:t>
            </a:r>
            <a:r>
              <a:rPr lang="en-US" sz="1800" dirty="0" err="1" smtClean="0"/>
              <a:t>rinex</a:t>
            </a:r>
            <a:r>
              <a:rPr lang="en-US" sz="1800" dirty="0" smtClean="0"/>
              <a:t> files have the IGS official receiver and antenna names.  It is critical that this information is correct.</a:t>
            </a:r>
            <a:endParaRPr lang="en-US" sz="1800"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24984964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normAutofit/>
          </a:bodyPr>
          <a:lstStyle/>
          <a:p>
            <a:r>
              <a:rPr lang="en-US" sz="2800" dirty="0" smtClean="0"/>
              <a:t>A priori coordinates (</a:t>
            </a:r>
            <a:r>
              <a:rPr lang="en-US" sz="2800" dirty="0" err="1" smtClean="0"/>
              <a:t>sh_gamit</a:t>
            </a:r>
            <a:r>
              <a:rPr lang="en-US" sz="2800" dirty="0" smtClean="0"/>
              <a:t>)</a:t>
            </a:r>
            <a:endParaRPr lang="en-US" sz="2800" dirty="0"/>
          </a:p>
        </p:txBody>
      </p:sp>
      <p:sp>
        <p:nvSpPr>
          <p:cNvPr id="29702" name="Rectangle 3"/>
          <p:cNvSpPr>
            <a:spLocks noGrp="1" noChangeArrowheads="1"/>
          </p:cNvSpPr>
          <p:nvPr>
            <p:ph type="body" idx="1"/>
          </p:nvPr>
        </p:nvSpPr>
        <p:spPr/>
        <p:txBody>
          <a:bodyPr>
            <a:normAutofit/>
          </a:bodyPr>
          <a:lstStyle/>
          <a:p>
            <a:r>
              <a:rPr lang="en-US" sz="1800" dirty="0" smtClean="0"/>
              <a:t>Create </a:t>
            </a:r>
            <a:r>
              <a:rPr lang="en-US" sz="1800" dirty="0" err="1" smtClean="0"/>
              <a:t>l</a:t>
            </a:r>
            <a:r>
              <a:rPr lang="en-US" sz="1800" dirty="0" smtClean="0"/>
              <a:t>-file in day directory by merging existing </a:t>
            </a:r>
            <a:r>
              <a:rPr lang="en-US" sz="1800" dirty="0" err="1" smtClean="0"/>
              <a:t>lfile</a:t>
            </a:r>
            <a:r>
              <a:rPr lang="en-US" sz="1800" dirty="0" smtClean="0"/>
              <a:t>. and </a:t>
            </a:r>
            <a:r>
              <a:rPr lang="en-US" sz="1800" dirty="0" err="1" smtClean="0"/>
              <a:t>apr_file</a:t>
            </a:r>
            <a:r>
              <a:rPr lang="en-US" sz="1800" dirty="0" smtClean="0"/>
              <a:t> from  ../tables  (</a:t>
            </a:r>
            <a:r>
              <a:rPr lang="en-US" sz="1800" dirty="0" err="1" smtClean="0"/>
              <a:t>apr_file</a:t>
            </a:r>
            <a:r>
              <a:rPr lang="en-US" sz="1800" dirty="0" smtClean="0"/>
              <a:t> has priority)  </a:t>
            </a:r>
          </a:p>
          <a:p>
            <a:endParaRPr lang="en-US" sz="1800" dirty="0" smtClean="0"/>
          </a:p>
          <a:p>
            <a:r>
              <a:rPr lang="en-US" sz="1800" dirty="0" smtClean="0"/>
              <a:t>If site not found in </a:t>
            </a:r>
            <a:r>
              <a:rPr lang="en-US" sz="1800" dirty="0" err="1" smtClean="0"/>
              <a:t>l</a:t>
            </a:r>
            <a:r>
              <a:rPr lang="en-US" sz="1800" dirty="0" smtClean="0"/>
              <a:t>-file </a:t>
            </a:r>
          </a:p>
          <a:p>
            <a:pPr lvl="1"/>
            <a:r>
              <a:rPr lang="en-US" sz="1800" dirty="0" smtClean="0"/>
              <a:t> Use RINEX header coordinates (</a:t>
            </a:r>
            <a:r>
              <a:rPr lang="en-US" sz="1800" dirty="0" err="1" smtClean="0"/>
              <a:t>use_rxc</a:t>
            </a:r>
            <a:r>
              <a:rPr lang="en-US" sz="1800" dirty="0" smtClean="0"/>
              <a:t>=Y in </a:t>
            </a:r>
            <a:r>
              <a:rPr lang="en-US" sz="1800" dirty="0" err="1" smtClean="0"/>
              <a:t>process.defaults</a:t>
            </a:r>
            <a:r>
              <a:rPr lang="en-US" sz="1800" dirty="0" smtClean="0"/>
              <a:t>, good for modern (post SA, in 2000) data.</a:t>
            </a:r>
          </a:p>
          <a:p>
            <a:pPr lvl="1">
              <a:buNone/>
            </a:pPr>
            <a:r>
              <a:rPr lang="en-US" sz="1800" dirty="0" smtClean="0"/>
              <a:t>or</a:t>
            </a:r>
          </a:p>
          <a:p>
            <a:pPr lvl="1"/>
            <a:r>
              <a:rPr lang="en-US" sz="1800" dirty="0" smtClean="0"/>
              <a:t>Use pseudorange data in RINEX file to estimate point position or differential position relative to a site in </a:t>
            </a:r>
            <a:r>
              <a:rPr lang="en-US" sz="1800" dirty="0" err="1" smtClean="0"/>
              <a:t>sites.defaults</a:t>
            </a:r>
            <a:r>
              <a:rPr lang="en-US" sz="1800" dirty="0" smtClean="0"/>
              <a:t> (</a:t>
            </a:r>
            <a:r>
              <a:rPr lang="en-US" sz="1800" dirty="0" err="1" smtClean="0"/>
              <a:t>use_rxc</a:t>
            </a:r>
            <a:r>
              <a:rPr lang="en-US" sz="1800" dirty="0" smtClean="0"/>
              <a:t>=N, default)</a:t>
            </a:r>
          </a:p>
          <a:p>
            <a:endParaRPr lang="en-US" sz="1800" dirty="0" smtClean="0"/>
          </a:p>
          <a:p>
            <a:r>
              <a:rPr lang="en-US" sz="1800" dirty="0" smtClean="0"/>
              <a:t>During the </a:t>
            </a:r>
            <a:r>
              <a:rPr lang="en-US" sz="1800" dirty="0" err="1" smtClean="0"/>
              <a:t>sh_gamit</a:t>
            </a:r>
            <a:r>
              <a:rPr lang="en-US" sz="1800" dirty="0" smtClean="0"/>
              <a:t> run, the coordinates are updated (and copied to ../tables/</a:t>
            </a:r>
            <a:r>
              <a:rPr lang="en-US" sz="1800" dirty="0" err="1" smtClean="0"/>
              <a:t>lfile</a:t>
            </a:r>
            <a:r>
              <a:rPr lang="en-US" sz="1800" dirty="0" smtClean="0"/>
              <a:t>.) if they are in error by &gt; 30 cm </a:t>
            </a:r>
            <a:endParaRPr lang="en-US" sz="1800"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6514891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Setup, operation and options for GAMIT processing with </a:t>
            </a:r>
            <a:r>
              <a:rPr lang="en-US" dirty="0" err="1" smtClean="0">
                <a:latin typeface="Courier"/>
                <a:cs typeface="Courier"/>
              </a:rPr>
              <a:t>sh_gamit</a:t>
            </a:r>
            <a:endParaRPr lang="en-US" dirty="0">
              <a:latin typeface="Courier"/>
              <a:cs typeface="Courier"/>
            </a:endParaRPr>
          </a:p>
          <a:p>
            <a:pPr lvl="1"/>
            <a:r>
              <a:rPr lang="en-US" dirty="0" smtClean="0"/>
              <a:t>Directory structures</a:t>
            </a:r>
          </a:p>
          <a:p>
            <a:pPr lvl="1"/>
            <a:r>
              <a:rPr lang="en-US" dirty="0" smtClean="0"/>
              <a:t>Main functions in </a:t>
            </a:r>
            <a:r>
              <a:rPr lang="en-US" dirty="0" err="1" smtClean="0"/>
              <a:t>gamit</a:t>
            </a:r>
            <a:endParaRPr lang="en-US" dirty="0" smtClean="0"/>
          </a:p>
          <a:p>
            <a:pPr lvl="2"/>
            <a:r>
              <a:rPr lang="en-US" dirty="0" smtClean="0"/>
              <a:t>Programs called that run the GAMIT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smtClean="0"/>
              <a:t>2017/05/03</a:t>
            </a:r>
            <a:endParaRPr lang="en-US" dirty="0"/>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208370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Ambiguity resolution</a:t>
            </a:r>
            <a:endParaRPr lang="en-US" dirty="0"/>
          </a:p>
        </p:txBody>
      </p:sp>
      <p:sp>
        <p:nvSpPr>
          <p:cNvPr id="31750" name="Rectangle 3"/>
          <p:cNvSpPr>
            <a:spLocks noGrp="1" noChangeArrowheads="1"/>
          </p:cNvSpPr>
          <p:nvPr>
            <p:ph type="body" idx="1"/>
          </p:nvPr>
        </p:nvSpPr>
        <p:spPr/>
        <p:txBody>
          <a:bodyPr>
            <a:normAutofit fontScale="92500" lnSpcReduction="10000"/>
          </a:bodyPr>
          <a:lstStyle/>
          <a:p>
            <a:r>
              <a:rPr lang="en-US" dirty="0" smtClean="0"/>
              <a:t>(L2-L1) integers resolved by </a:t>
            </a:r>
            <a:r>
              <a:rPr lang="en-US" dirty="0" err="1" smtClean="0"/>
              <a:t>autcln</a:t>
            </a:r>
            <a:r>
              <a:rPr lang="en-US" dirty="0" smtClean="0"/>
              <a:t> and passed to solve in the n-file (LC_AUTCLN option)</a:t>
            </a:r>
          </a:p>
          <a:p>
            <a:pPr lvl="1"/>
            <a:r>
              <a:rPr lang="en-US" dirty="0" smtClean="0"/>
              <a:t>weak dependence on geometry</a:t>
            </a:r>
          </a:p>
          <a:p>
            <a:pPr lvl="1"/>
            <a:r>
              <a:rPr lang="en-US" dirty="0" smtClean="0"/>
              <a:t>need current differential code bias file </a:t>
            </a:r>
            <a:r>
              <a:rPr lang="en-US" dirty="0" err="1" smtClean="0"/>
              <a:t>dcb.dat</a:t>
            </a:r>
            <a:endParaRPr lang="en-US" dirty="0" smtClean="0"/>
          </a:p>
          <a:p>
            <a:pPr lvl="1"/>
            <a:r>
              <a:rPr lang="en-US" dirty="0" smtClean="0"/>
              <a:t>use LC_HELP  for codeless data (before ~1995) or if problems (default max distance is 500 km)</a:t>
            </a:r>
          </a:p>
          <a:p>
            <a:r>
              <a:rPr lang="en-US" dirty="0" smtClean="0"/>
              <a:t>Narrow-lane (L1) resolved by solve </a:t>
            </a:r>
          </a:p>
          <a:p>
            <a:pPr lvl="1"/>
            <a:r>
              <a:rPr lang="en-US" dirty="0" smtClean="0"/>
              <a:t>strong dependence on phase noise and models</a:t>
            </a:r>
          </a:p>
          <a:p>
            <a:pPr lvl="1"/>
            <a:r>
              <a:rPr lang="en-US" dirty="0" smtClean="0"/>
              <a:t>5-10 cm constraints on a priori coordinates usually sufficient</a:t>
            </a:r>
          </a:p>
          <a:p>
            <a:pPr lvl="1"/>
            <a:endParaRPr lang="en-US" dirty="0" smtClean="0"/>
          </a:p>
          <a:p>
            <a:endParaRPr lang="en-US" dirty="0"/>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54085031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smtClean="0"/>
              <a:t>sh_gamit_</a:t>
            </a:r>
            <a:r>
              <a:rPr lang="en-US" sz="2800" i="1" smtClean="0"/>
              <a:t>ddd</a:t>
            </a:r>
            <a:r>
              <a:rPr lang="en-US" sz="2800" smtClean="0"/>
              <a:t>.summary (email)</a:t>
            </a:r>
            <a:r>
              <a:rPr lang="en-US" smtClean="0"/>
              <a:t>  </a:t>
            </a:r>
            <a:endParaRPr lang="en-US" dirty="0"/>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smtClean="0"/>
              <a:t>Contents (Purple is output):</a:t>
            </a:r>
          </a:p>
          <a:p>
            <a:pPr marL="233363" indent="-233363" eaLnBrk="1" hangingPunct="1">
              <a:lnSpc>
                <a:spcPct val="90000"/>
              </a:lnSpc>
              <a:buFontTx/>
              <a:buNone/>
            </a:pPr>
            <a:r>
              <a:rPr lang="en-US" sz="1400" smtClean="0">
                <a:solidFill>
                  <a:schemeClr val="folHlink"/>
                </a:solidFill>
                <a:latin typeface="Courier" charset="0"/>
              </a:rPr>
              <a:t>Input options -d 2002 30 31 32 33 -expt ncar -pres ELEV -yrext -netext a</a:t>
            </a:r>
          </a:p>
          <a:p>
            <a:pPr marL="233363" indent="-233363" eaLnBrk="1" hangingPunct="1">
              <a:lnSpc>
                <a:spcPct val="90000"/>
              </a:lnSpc>
              <a:buFontTx/>
              <a:buNone/>
            </a:pPr>
            <a:r>
              <a:rPr lang="en-US" sz="1400" smtClean="0">
                <a:solidFill>
                  <a:schemeClr val="folHlink"/>
                </a:solidFill>
                <a:latin typeface="Courier" charset="0"/>
              </a:rPr>
              <a:t>Processing 2002 031 GPS week 1151 4 Raw 2 </a:t>
            </a:r>
          </a:p>
          <a:p>
            <a:pPr marL="233363" indent="-233363" eaLnBrk="1" hangingPunct="1">
              <a:lnSpc>
                <a:spcPct val="90000"/>
              </a:lnSpc>
              <a:buFontTx/>
              <a:buNone/>
            </a:pPr>
            <a:r>
              <a:rPr lang="en-US" sz="1400" smtClean="0">
                <a:solidFill>
                  <a:schemeClr val="folHlink"/>
                </a:solidFill>
                <a:latin typeface="Courier" charset="0"/>
              </a:rPr>
              <a:t>/data51/tah/SENH02/glob02/suomi/2002_031a</a:t>
            </a:r>
          </a:p>
          <a:p>
            <a:pPr marL="233363" indent="-233363" eaLnBrk="1" hangingPunct="1">
              <a:lnSpc>
                <a:spcPct val="90000"/>
              </a:lnSpc>
              <a:buFontTx/>
              <a:buNone/>
            </a:pPr>
            <a:r>
              <a:rPr lang="en-US" sz="1400" smtClean="0">
                <a:solidFill>
                  <a:schemeClr val="folHlink"/>
                </a:solidFill>
                <a:latin typeface="Courier" charset="0"/>
              </a:rPr>
              <a:t>Disk Usage:  12678.4  Free  76447.4 Mbyte. Used 15%</a:t>
            </a:r>
          </a:p>
          <a:p>
            <a:pPr marL="233363" indent="-233363" eaLnBrk="1" hangingPunct="1">
              <a:lnSpc>
                <a:spcPct val="90000"/>
              </a:lnSpc>
              <a:buFontTx/>
              <a:buNone/>
            </a:pPr>
            <a:endParaRPr lang="en-US" sz="1200" smtClean="0">
              <a:latin typeface="Courier" charset="0"/>
            </a:endParaRPr>
          </a:p>
          <a:p>
            <a:pPr marL="233363" indent="-233363" eaLnBrk="1" hangingPunct="1">
              <a:lnSpc>
                <a:spcPct val="90000"/>
              </a:lnSpc>
              <a:buFontTx/>
              <a:buNone/>
            </a:pPr>
            <a:r>
              <a:rPr lang="en-US" sz="1600" smtClean="0">
                <a:latin typeface="Courier" charset="0"/>
              </a:rPr>
              <a:t>Summary Statistics   </a:t>
            </a:r>
            <a:r>
              <a:rPr lang="en-US" sz="1700" smtClean="0"/>
              <a:t>( from </a:t>
            </a:r>
            <a:r>
              <a:rPr lang="en-US" sz="1700" i="1" smtClean="0"/>
              <a:t>autcln</a:t>
            </a:r>
            <a:r>
              <a:rPr lang="en-US" sz="1700" smtClean="0"/>
              <a:t> )</a:t>
            </a:r>
            <a:endParaRPr lang="en-US" sz="1200" smtClean="0">
              <a:latin typeface="Courier" charset="0"/>
            </a:endParaRPr>
          </a:p>
          <a:p>
            <a:pPr marL="233363" indent="-233363" eaLnBrk="1" hangingPunct="1">
              <a:lnSpc>
                <a:spcPct val="90000"/>
              </a:lnSpc>
              <a:buFontTx/>
              <a:buNone/>
            </a:pPr>
            <a:r>
              <a:rPr lang="en-US" sz="1400" smtClean="0">
                <a:solidFill>
                  <a:schemeClr val="folHlink"/>
                </a:solidFill>
                <a:latin typeface="Courier" charset="0"/>
              </a:rPr>
              <a:t>Number of stations used 4 Total xfiles 4</a:t>
            </a:r>
          </a:p>
          <a:p>
            <a:pPr marL="233363" indent="-233363" eaLnBrk="1" hangingPunct="1">
              <a:lnSpc>
                <a:spcPct val="90000"/>
              </a:lnSpc>
              <a:buFontTx/>
              <a:buNone/>
            </a:pPr>
            <a:r>
              <a:rPr lang="en-US" sz="1400" smtClean="0">
                <a:solidFill>
                  <a:schemeClr val="folHlink"/>
                </a:solidFill>
                <a:latin typeface="Courier" charset="0"/>
              </a:rPr>
              <a:t>Postfit RMS rms, to and by satellite</a:t>
            </a:r>
          </a:p>
          <a:p>
            <a:pPr marL="233363" indent="-233363" eaLnBrk="1" hangingPunct="1">
              <a:lnSpc>
                <a:spcPct val="90000"/>
              </a:lnSpc>
              <a:buFontTx/>
              <a:buNone/>
            </a:pPr>
            <a:r>
              <a:rPr lang="en-US" sz="1400" smtClean="0">
                <a:solidFill>
                  <a:schemeClr val="folHlink"/>
                </a:solidFill>
                <a:latin typeface="Courier" charset="0"/>
              </a:rPr>
              <a:t>RMS  IT Site   All  01  02  03  04  05  06  07  08  09 …</a:t>
            </a:r>
          </a:p>
          <a:p>
            <a:pPr marL="233363" indent="-233363" eaLnBrk="1" hangingPunct="1">
              <a:lnSpc>
                <a:spcPct val="90000"/>
              </a:lnSpc>
              <a:buFontTx/>
              <a:buNone/>
            </a:pPr>
            <a:r>
              <a:rPr lang="en-US" sz="1400" smtClean="0">
                <a:solidFill>
                  <a:schemeClr val="folHlink"/>
                </a:solidFill>
                <a:latin typeface="Courier" charset="0"/>
              </a:rPr>
              <a:t>RMS  20 ALL    4.8   4   5   6   5   5   4   5   4   5 …</a:t>
            </a:r>
          </a:p>
          <a:p>
            <a:pPr marL="233363" indent="-233363" eaLnBrk="1" hangingPunct="1">
              <a:lnSpc>
                <a:spcPct val="90000"/>
              </a:lnSpc>
              <a:buFontTx/>
              <a:buNone/>
            </a:pPr>
            <a:r>
              <a:rPr lang="en-US" sz="1400" smtClean="0">
                <a:solidFill>
                  <a:schemeClr val="folHlink"/>
                </a:solidFill>
                <a:latin typeface="Courier" charset="0"/>
              </a:rPr>
              <a:t>Best and Worst two sites:</a:t>
            </a:r>
          </a:p>
          <a:p>
            <a:pPr marL="233363" indent="-233363" eaLnBrk="1" hangingPunct="1">
              <a:lnSpc>
                <a:spcPct val="90000"/>
              </a:lnSpc>
              <a:buFontTx/>
              <a:buNone/>
            </a:pPr>
            <a:r>
              <a:rPr lang="en-US" sz="1400" smtClean="0">
                <a:solidFill>
                  <a:schemeClr val="folHlink"/>
                </a:solidFill>
                <a:latin typeface="Courier" charset="0"/>
              </a:rPr>
              <a:t>RMS  20 TMGO   3.2   3   3   4   4   4   3   3   3   4 …</a:t>
            </a:r>
          </a:p>
          <a:p>
            <a:pPr marL="233363" indent="-233363" eaLnBrk="1" hangingPunct="1">
              <a:lnSpc>
                <a:spcPct val="90000"/>
              </a:lnSpc>
              <a:buFontTx/>
              <a:buNone/>
            </a:pPr>
            <a:r>
              <a:rPr lang="en-US" sz="1400" smtClean="0">
                <a:solidFill>
                  <a:schemeClr val="folHlink"/>
                </a:solidFill>
                <a:latin typeface="Courier" charset="0"/>
              </a:rPr>
              <a:t>RMS  20 SA09   4.6   4   4   5   4   5   4   4   4   5 …</a:t>
            </a:r>
          </a:p>
          <a:p>
            <a:pPr marL="233363" indent="-233363" eaLnBrk="1" hangingPunct="1">
              <a:lnSpc>
                <a:spcPct val="90000"/>
              </a:lnSpc>
              <a:buFontTx/>
              <a:buNone/>
            </a:pPr>
            <a:r>
              <a:rPr lang="en-US" sz="1400" smtClean="0">
                <a:solidFill>
                  <a:schemeClr val="folHlink"/>
                </a:solidFill>
                <a:latin typeface="Courier" charset="0"/>
              </a:rPr>
              <a:t>RMS  20 PLTC   5.4   4   5   5   6   5   4   5   5   6 … </a:t>
            </a:r>
          </a:p>
          <a:p>
            <a:pPr marL="233363" indent="-233363" eaLnBrk="1" hangingPunct="1">
              <a:lnSpc>
                <a:spcPct val="90000"/>
              </a:lnSpc>
              <a:buFontTx/>
              <a:buNone/>
            </a:pPr>
            <a:r>
              <a:rPr lang="en-US" sz="1400" smtClean="0">
                <a:solidFill>
                  <a:schemeClr val="folHlink"/>
                </a:solidFill>
                <a:latin typeface="Courier" charset="0"/>
              </a:rPr>
              <a:t>RMS  20 SA13   5.5   5   5   6   5   5   5   5   5   6 …</a:t>
            </a:r>
            <a:r>
              <a:rPr lang="en-US" sz="1200" smtClean="0">
                <a:solidFill>
                  <a:schemeClr val="folHlink"/>
                </a:solidFill>
                <a:latin typeface="Courier" charset="0"/>
              </a:rPr>
              <a:t> </a:t>
            </a:r>
          </a:p>
          <a:p>
            <a:pPr marL="233363" indent="-233363" eaLnBrk="1" hangingPunct="1">
              <a:lnSpc>
                <a:spcPct val="90000"/>
              </a:lnSpc>
              <a:buFontTx/>
              <a:buNone/>
            </a:pPr>
            <a:r>
              <a:rPr lang="en-US" sz="1200" smtClean="0">
                <a:latin typeface="Courier" charset="0"/>
              </a:rPr>
              <a:t> </a:t>
            </a:r>
            <a:endParaRPr lang="en-US" sz="1200" dirty="0">
              <a:latin typeface="Courier" charset="0"/>
            </a:endParaRPr>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502174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783249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r>
              <a:rPr lang="en-US" dirty="0" smtClean="0"/>
              <a:t>Phase residual </a:t>
            </a:r>
            <a:r>
              <a:rPr lang="en-US" dirty="0"/>
              <a:t>p</a:t>
            </a:r>
            <a:r>
              <a:rPr lang="en-US" dirty="0" smtClean="0"/>
              <a:t>lots</a:t>
            </a:r>
            <a:endParaRPr lang="en-US" dirty="0"/>
          </a:p>
        </p:txBody>
      </p:sp>
      <p:sp>
        <p:nvSpPr>
          <p:cNvPr id="37894" name="Rectangle 3"/>
          <p:cNvSpPr>
            <a:spLocks noGrp="1" noChangeArrowheads="1"/>
          </p:cNvSpPr>
          <p:nvPr>
            <p:ph type="body" idx="1"/>
          </p:nvPr>
        </p:nvSpPr>
        <p:spPr/>
        <p:txBody>
          <a:bodyPr>
            <a:normAutofit/>
          </a:bodyPr>
          <a:lstStyle/>
          <a:p>
            <a:r>
              <a:rPr lang="en-US" sz="2000" dirty="0" smtClean="0"/>
              <a:t>Set with -</a:t>
            </a:r>
            <a:r>
              <a:rPr lang="en-US" sz="2000" dirty="0" err="1" smtClean="0"/>
              <a:t>pres</a:t>
            </a:r>
            <a:r>
              <a:rPr lang="en-US" sz="2000" dirty="0" smtClean="0"/>
              <a:t> </a:t>
            </a:r>
            <a:r>
              <a:rPr lang="en-US" sz="2000" dirty="0" err="1" smtClean="0"/>
              <a:t>elev</a:t>
            </a:r>
            <a:r>
              <a:rPr lang="en-US" sz="2000" dirty="0" smtClean="0"/>
              <a:t> in </a:t>
            </a:r>
            <a:r>
              <a:rPr lang="en-US" sz="2000" dirty="0" err="1" smtClean="0"/>
              <a:t>sh_gamit</a:t>
            </a:r>
            <a:r>
              <a:rPr lang="en-US" sz="2000" dirty="0" smtClean="0"/>
              <a:t> command line (requires GMT)</a:t>
            </a:r>
          </a:p>
          <a:p>
            <a:r>
              <a:rPr lang="en-US" sz="2000" dirty="0" smtClean="0"/>
              <a:t>Postscript files in day directory, by default converted to gif in /gifs directory and then erased (needs </a:t>
            </a:r>
            <a:r>
              <a:rPr lang="en-US" sz="2000" dirty="0" err="1" smtClean="0"/>
              <a:t>ImageMagik</a:t>
            </a:r>
            <a:r>
              <a:rPr lang="en-US" sz="2000" dirty="0" smtClean="0"/>
              <a:t> convert program).</a:t>
            </a:r>
          </a:p>
          <a:p>
            <a:r>
              <a:rPr lang="en-US" sz="2000" dirty="0" smtClean="0"/>
              <a:t>Use to assess multipath, water vapor, and antenna phase center model</a:t>
            </a:r>
          </a:p>
          <a:p>
            <a:endParaRPr lang="en-US" sz="2000" dirty="0"/>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270857"/>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270857"/>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6090257"/>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2693002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r>
              <a:rPr lang="en-US" dirty="0" smtClean="0"/>
              <a:t>Sky plots</a:t>
            </a:r>
            <a:endParaRPr lang="en-US" dirty="0"/>
          </a:p>
        </p:txBody>
      </p:sp>
      <p:sp>
        <p:nvSpPr>
          <p:cNvPr id="3" name="Date Placeholder 2"/>
          <p:cNvSpPr>
            <a:spLocks noGrp="1"/>
          </p:cNvSpPr>
          <p:nvPr>
            <p:ph type="dt" sz="half" idx="10"/>
          </p:nvPr>
        </p:nvSpPr>
        <p:spPr/>
        <p:txBody>
          <a:bodyPr/>
          <a:lstStyle/>
          <a:p>
            <a:r>
              <a:rPr lang="en-GB" smtClean="0"/>
              <a:t>2017/05/03</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3529656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r>
              <a:rPr lang="en-US" smtClean="0"/>
              <a:t>Phase vs elevation angle</a:t>
            </a:r>
            <a:endParaRPr lang="en-US"/>
          </a:p>
        </p:txBody>
      </p:sp>
      <p:sp>
        <p:nvSpPr>
          <p:cNvPr id="41990" name="Rectangle 3"/>
          <p:cNvSpPr>
            <a:spLocks noGrp="1" noChangeArrowheads="1"/>
          </p:cNvSpPr>
          <p:nvPr>
            <p:ph type="body" idx="4294967295"/>
          </p:nvPr>
        </p:nvSpPr>
        <p:spPr>
          <a:xfrm>
            <a:off x="4905606" y="1461181"/>
            <a:ext cx="4038600" cy="5105400"/>
          </a:xfrm>
        </p:spPr>
        <p:txBody>
          <a:bodyPr>
            <a:normAutofit/>
          </a:bodyPr>
          <a:lstStyle/>
          <a:p>
            <a:pPr marL="0" indent="0" eaLnBrk="1" hangingPunct="1">
              <a:lnSpc>
                <a:spcPct val="90000"/>
              </a:lnSpc>
              <a:buFontTx/>
              <a:buNone/>
            </a:pPr>
            <a:r>
              <a:rPr lang="en-US" sz="1700" dirty="0" smtClean="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700" dirty="0" smtClean="0"/>
              <a:t>Bad pattern: systematic signature of smoothed values indicates a poor model of the antenna phase pattern (perhaps a misidentified antenna in </a:t>
            </a:r>
            <a:r>
              <a:rPr lang="en-US" sz="1700" dirty="0" err="1" smtClean="0"/>
              <a:t>station.info</a:t>
            </a:r>
            <a:r>
              <a:rPr lang="en-US" sz="1700" dirty="0" smtClean="0"/>
              <a:t>)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500" dirty="0"/>
              <a:t>(</a:t>
            </a:r>
            <a:r>
              <a:rPr lang="en-US" sz="1500" dirty="0" smtClean="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1874272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smtClean="0"/>
              <a:t>What can go wrong?</a:t>
            </a:r>
            <a:endParaRPr lang="en-US" dirty="0"/>
          </a:p>
        </p:txBody>
      </p:sp>
      <p:sp>
        <p:nvSpPr>
          <p:cNvPr id="44038" name="Rectangle 3"/>
          <p:cNvSpPr>
            <a:spLocks noGrp="1" noChangeArrowheads="1"/>
          </p:cNvSpPr>
          <p:nvPr>
            <p:ph type="body" idx="1"/>
          </p:nvPr>
        </p:nvSpPr>
        <p:spPr/>
        <p:txBody>
          <a:bodyPr>
            <a:normAutofit fontScale="77500" lnSpcReduction="20000"/>
          </a:bodyPr>
          <a:lstStyle/>
          <a:p>
            <a:r>
              <a:rPr lang="en-US" smtClean="0"/>
              <a:t>Site missing (not listed) </a:t>
            </a:r>
          </a:p>
          <a:p>
            <a:pPr lvl="1"/>
            <a:r>
              <a:rPr lang="en-US" smtClean="0"/>
              <a:t>no RINEX data within session span:  check RINEX file and/or makex.</a:t>
            </a:r>
            <a:r>
              <a:rPr lang="en-US" altLang="ja-JP" smtClean="0"/>
              <a:t>expt.</a:t>
            </a:r>
            <a:r>
              <a:rPr lang="en-US" smtClean="0"/>
              <a:t>infor</a:t>
            </a:r>
          </a:p>
          <a:p>
            <a:pPr lvl="1"/>
            <a:r>
              <a:rPr lang="en-US" smtClean="0"/>
              <a:t>too few data, x-file too small and not used: check RINEX file size,  change minxf in process.defaults</a:t>
            </a:r>
          </a:p>
          <a:p>
            <a:r>
              <a:rPr lang="en-US" smtClean="0"/>
              <a:t>Site in solution but no data or adjustment</a:t>
            </a:r>
          </a:p>
          <a:p>
            <a:pPr lvl="1"/>
            <a:r>
              <a:rPr lang="en-US" smtClean="0"/>
              <a:t>a priori coordinates &gt; 10 m off: check range rms in autcln.prefit.sum,</a:t>
            </a:r>
          </a:p>
          <a:p>
            <a:pPr lvl="2"/>
            <a:r>
              <a:rPr lang="en-US" smtClean="0"/>
              <a:t>run sh_rx2apr differentially for several RINEX files</a:t>
            </a:r>
          </a:p>
          <a:p>
            <a:pPr lvl="1"/>
            <a:r>
              <a:rPr lang="en-US" smtClean="0"/>
              <a:t>bad receiver:  examine RINEX files or initial c-files with cview     </a:t>
            </a:r>
          </a:p>
          <a:p>
            <a:r>
              <a:rPr lang="en-US" smtClean="0"/>
              <a:t>Q-file nrms &gt; 0.2 </a:t>
            </a:r>
          </a:p>
          <a:p>
            <a:pPr lvl="1"/>
            <a:r>
              <a:rPr lang="en-US" smtClean="0"/>
              <a:t>solution over-constrained: check GCX vs GLX nrms, rerun with only one site constrained</a:t>
            </a:r>
          </a:p>
          <a:p>
            <a:endParaRPr lang="en-US" smtClean="0"/>
          </a:p>
          <a:p>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22513062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smtClean="0"/>
              <a:t>Problems with a priori coordinates</a:t>
            </a:r>
            <a:endParaRPr lang="en-US" dirty="0"/>
          </a:p>
        </p:txBody>
      </p:sp>
      <p:sp>
        <p:nvSpPr>
          <p:cNvPr id="46086" name="Rectangle 3"/>
          <p:cNvSpPr>
            <a:spLocks noGrp="1" noChangeArrowheads="1"/>
          </p:cNvSpPr>
          <p:nvPr>
            <p:ph type="body" idx="1"/>
          </p:nvPr>
        </p:nvSpPr>
        <p:spPr/>
        <p:txBody>
          <a:bodyPr>
            <a:normAutofit fontScale="92500" lnSpcReduction="20000"/>
          </a:bodyPr>
          <a:lstStyle/>
          <a:p>
            <a:r>
              <a:rPr lang="en-US" smtClean="0"/>
              <a:t>Need to be good to &lt; 10 m to get through autcln</a:t>
            </a:r>
          </a:p>
          <a:p>
            <a:r>
              <a:rPr lang="en-US" smtClean="0"/>
              <a:t>Safest source is a previous solution or a pseudorange solution using svpos/svdiff (sh_rx2apr)</a:t>
            </a:r>
          </a:p>
          <a:p>
            <a:r>
              <a:rPr lang="en-US" smtClean="0"/>
              <a:t>Range rms and bias flags added from autcln summary file are a useful check</a:t>
            </a:r>
          </a:p>
          <a:p>
            <a:r>
              <a:rPr lang="en-US" smtClean="0"/>
              <a:t>Convergence is 1:100 to 1:1000 (1 m error in apr can lead to 1-10 mm error in adjustment)—hence automatic update of L-file for GAMIT 2nd solution</a:t>
            </a:r>
          </a:p>
          <a:p>
            <a:r>
              <a:rPr lang="en-US" smtClean="0"/>
              <a:t>Watch for repeated updates in email summary as a sign of bad data </a:t>
            </a:r>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38043058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smtClean="0"/>
              <a:t>Constraining the GAMIT solution</a:t>
            </a:r>
            <a:endParaRPr lang="en-US" dirty="0"/>
          </a:p>
        </p:txBody>
      </p:sp>
      <p:sp>
        <p:nvSpPr>
          <p:cNvPr id="48134" name="Rectangle 3"/>
          <p:cNvSpPr>
            <a:spLocks noGrp="1" noChangeArrowheads="1"/>
          </p:cNvSpPr>
          <p:nvPr>
            <p:ph type="body" idx="1"/>
          </p:nvPr>
        </p:nvSpPr>
        <p:spPr/>
        <p:txBody>
          <a:bodyPr>
            <a:normAutofit fontScale="92500" lnSpcReduction="10000"/>
          </a:bodyPr>
          <a:lstStyle/>
          <a:p>
            <a:r>
              <a:rPr lang="en-US" smtClean="0"/>
              <a:t>Minimal (single-station) constraint is all that’s needed for ambiguity resolution, but sittbl. can list several to assure one</a:t>
            </a:r>
          </a:p>
          <a:p>
            <a:r>
              <a:rPr lang="en-US" smtClean="0"/>
              <a:t>Orbits can be fixed or tightly constrained (.005 ppm) for IGS orbits since at least 1996.  Use of baseline mode (no orbit estimated now recommended for regional processing.</a:t>
            </a:r>
          </a:p>
          <a:p>
            <a:r>
              <a:rPr lang="en-US" smtClean="0"/>
              <a:t>Look for good (~0.2) loose (GLR/GLX) nrms but elevated constrained nrms (GCR/GCX) as indication of an over-constrained solution</a:t>
            </a:r>
          </a:p>
          <a:p>
            <a:endParaRPr lang="en-US" smtClean="0"/>
          </a:p>
          <a:p>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938170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smtClean="0"/>
              <a:t>More Subtle Problems</a:t>
            </a:r>
            <a:endParaRPr lang="en-US" dirty="0"/>
          </a:p>
        </p:txBody>
      </p:sp>
      <p:sp>
        <p:nvSpPr>
          <p:cNvPr id="50182" name="Rectangle 3"/>
          <p:cNvSpPr>
            <a:spLocks noGrp="1" noChangeArrowheads="1"/>
          </p:cNvSpPr>
          <p:nvPr>
            <p:ph type="body" idx="1"/>
          </p:nvPr>
        </p:nvSpPr>
        <p:spPr/>
        <p:txBody>
          <a:bodyPr>
            <a:normAutofit fontScale="77500" lnSpcReduction="20000"/>
          </a:bodyPr>
          <a:lstStyle/>
          <a:p>
            <a:r>
              <a:rPr lang="en-US" smtClean="0"/>
              <a:t>Site with high rms in autcln.post.sum</a:t>
            </a:r>
          </a:p>
          <a:p>
            <a:pPr lvl="1"/>
            <a:r>
              <a:rPr lang="en-US" smtClean="0"/>
              <a:t>high multipathing or water vapor:  check sky plots of phase</a:t>
            </a:r>
          </a:p>
          <a:p>
            <a:pPr lvl="1"/>
            <a:r>
              <a:rPr lang="en-US" smtClean="0"/>
              <a:t>bad receiver:  examine RINEX files or initial c-files with cview  </a:t>
            </a:r>
          </a:p>
          <a:p>
            <a:r>
              <a:rPr lang="en-US" smtClean="0"/>
              <a:t>Phase vs elevation angle plot large and systematic</a:t>
            </a:r>
          </a:p>
          <a:p>
            <a:pPr lvl="1"/>
            <a:r>
              <a:rPr lang="en-US" smtClean="0"/>
              <a:t>misidentified antenna (wrong PCV model)  </a:t>
            </a:r>
          </a:p>
          <a:p>
            <a:pPr lvl="1"/>
            <a:r>
              <a:rPr lang="en-US" smtClean="0"/>
              <a:t>coupling between antenna and mount  </a:t>
            </a:r>
          </a:p>
          <a:p>
            <a:r>
              <a:rPr lang="en-US" smtClean="0"/>
              <a:t>GAMIT results within normal range but time series shows outlier</a:t>
            </a:r>
          </a:p>
          <a:p>
            <a:pPr lvl="1"/>
            <a:r>
              <a:rPr lang="en-US" smtClean="0"/>
              <a:t>survey-mode: antenna not leveled and centered over mark</a:t>
            </a:r>
          </a:p>
          <a:p>
            <a:pPr lvl="1"/>
            <a:r>
              <a:rPr lang="en-US" smtClean="0"/>
              <a:t>change in multipath (water, objects) or water vapor</a:t>
            </a:r>
          </a:p>
          <a:p>
            <a:pPr lvl="1"/>
            <a:r>
              <a:rPr lang="en-US" smtClean="0"/>
              <a:t>snow on antenna </a:t>
            </a:r>
          </a:p>
          <a:p>
            <a:pPr lvl="1"/>
            <a:r>
              <a:rPr lang="en-US" smtClean="0"/>
              <a:t>incorrect ambiguity resolution (east component except for high latitudes)</a:t>
            </a:r>
            <a:endParaRPr lang="en-US" dirty="0" smtClean="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3212147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r>
              <a:rPr lang="en-US" sz="3600" dirty="0" smtClean="0"/>
              <a:t>Overview of </a:t>
            </a:r>
            <a:r>
              <a:rPr lang="en-US" sz="3600" dirty="0" err="1" smtClean="0">
                <a:latin typeface="Courier"/>
                <a:cs typeface="Courier"/>
              </a:rPr>
              <a:t>sh_gamit</a:t>
            </a:r>
            <a:r>
              <a:rPr lang="en-US" sz="3600" dirty="0" smtClean="0"/>
              <a:t>: Getting started</a:t>
            </a:r>
            <a:endParaRPr lang="en-US" sz="3600"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latin typeface="Courier"/>
                <a:cs typeface="Courier"/>
              </a:rPr>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a:t>I</a:t>
            </a:r>
            <a:r>
              <a:rPr lang="en-US" dirty="0" smtClean="0"/>
              <a:t>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t>
            </a:r>
            <a:r>
              <a:rPr lang="en-US" dirty="0" err="1" smtClean="0"/>
              <a:t>apriori</a:t>
            </a:r>
            <a:r>
              <a:rPr lang="en-US" dirty="0" smtClean="0"/>
              <a:t>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a:t>I</a:t>
            </a:r>
            <a:r>
              <a:rPr lang="en-US" dirty="0" smtClean="0"/>
              <a:t>n </a:t>
            </a:r>
            <a:r>
              <a:rPr lang="en-US" dirty="0" err="1" smtClean="0"/>
              <a:t>rinex</a:t>
            </a:r>
            <a:r>
              <a:rPr lang="en-US" dirty="0" smtClean="0"/>
              <a:t>/, local RINEX files need to be copied in; </a:t>
            </a:r>
            <a:r>
              <a:rPr lang="en-US" dirty="0" err="1" smtClean="0"/>
              <a:t>rinex</a:t>
            </a:r>
            <a:r>
              <a:rPr lang="en-US" dirty="0" smtClean="0"/>
              <a:t> data in archives will automatically be downloaded</a:t>
            </a:r>
          </a:p>
          <a:p>
            <a:pPr lvl="1"/>
            <a:endParaRPr lang="en-US" dirty="0" smtClean="0"/>
          </a:p>
          <a:p>
            <a:r>
              <a:rPr lang="en-US" sz="2200" dirty="0" err="1" smtClean="0">
                <a:latin typeface="Courier"/>
                <a:cs typeface="Courier"/>
              </a:rPr>
              <a:t>sh_gamit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-name] </a:t>
            </a:r>
            <a:r>
              <a:rPr lang="en-US" sz="2200" dirty="0">
                <a:latin typeface="Courier"/>
                <a:cs typeface="Courier"/>
              </a:rPr>
              <a:t>-</a:t>
            </a:r>
            <a:r>
              <a:rPr lang="en-US" sz="2200" dirty="0" smtClean="0">
                <a:latin typeface="Courier"/>
                <a:cs typeface="Courier"/>
              </a:rPr>
              <a:t>s [</a:t>
            </a:r>
            <a:r>
              <a:rPr lang="en-US" sz="2200" dirty="0" err="1" smtClean="0">
                <a:latin typeface="Courier"/>
                <a:cs typeface="Courier"/>
              </a:rPr>
              <a:t>yr</a:t>
            </a:r>
            <a:r>
              <a:rPr lang="en-US" sz="2200" dirty="0" smtClean="0">
                <a:latin typeface="Courier"/>
                <a:cs typeface="Courier"/>
              </a:rPr>
              <a:t>] [start-</a:t>
            </a:r>
            <a:r>
              <a:rPr lang="en-US" sz="2200" dirty="0" err="1" smtClean="0">
                <a:latin typeface="Courier"/>
                <a:cs typeface="Courier"/>
              </a:rPr>
              <a:t>doy</a:t>
            </a:r>
            <a:r>
              <a:rPr lang="en-US" sz="2200" dirty="0" smtClean="0">
                <a:latin typeface="Courier"/>
                <a:cs typeface="Courier"/>
              </a:rPr>
              <a:t>] [stop-</a:t>
            </a:r>
            <a:r>
              <a:rPr lang="en-US" sz="2200" dirty="0" err="1" smtClean="0">
                <a:latin typeface="Courier"/>
                <a:cs typeface="Courier"/>
              </a:rPr>
              <a:t>doy</a:t>
            </a:r>
            <a:r>
              <a:rPr lang="en-US" sz="2200" dirty="0" smtClean="0">
                <a:latin typeface="Courier"/>
                <a:cs typeface="Courier"/>
              </a:rPr>
              <a:t>]</a:t>
            </a:r>
          </a:p>
          <a:p>
            <a:pPr lvl="1"/>
            <a:r>
              <a:rPr lang="en-US" dirty="0" smtClean="0"/>
              <a:t>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286116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Example of understanding outliers</a:t>
            </a:r>
            <a:endParaRPr lang="en-US" dirty="0"/>
          </a:p>
        </p:txBody>
      </p:sp>
      <p:pic>
        <p:nvPicPr>
          <p:cNvPr id="9" name="Picture 2" descr="ALBH_ts"/>
          <p:cNvPicPr>
            <a:picLocks noGrp="1" noChangeAspect="1" noChangeArrowheads="1"/>
          </p:cNvPicPr>
          <p:nvPr>
            <p:ph sz="half" idx="1"/>
          </p:nvPr>
        </p:nvPicPr>
        <p:blipFill>
          <a:blip r:embed="rId3"/>
          <a:srcRect l="-7738" r="-7738"/>
          <a:stretch>
            <a:fillRect/>
          </a:stretch>
        </p:blipFill>
        <p:spPr>
          <a:xfrm>
            <a:off x="385844" y="1243475"/>
            <a:ext cx="4708821" cy="5277064"/>
          </a:xfrm>
        </p:spPr>
      </p:pic>
      <p:sp>
        <p:nvSpPr>
          <p:cNvPr id="4" name="Content Placeholder 3"/>
          <p:cNvSpPr>
            <a:spLocks noGrp="1"/>
          </p:cNvSpPr>
          <p:nvPr>
            <p:ph sz="half" idx="2"/>
          </p:nvPr>
        </p:nvSpPr>
        <p:spPr/>
        <p:txBody>
          <a:bodyPr/>
          <a:lstStyle/>
          <a:p>
            <a:pPr marL="0" indent="0">
              <a:buNone/>
            </a:pPr>
            <a:r>
              <a:rPr lang="en-US" dirty="0" err="1" smtClean="0"/>
              <a:t>Autcln</a:t>
            </a:r>
            <a:r>
              <a:rPr lang="en-US" dirty="0" smtClean="0"/>
              <a:t> RMS:</a:t>
            </a:r>
          </a:p>
          <a:p>
            <a:r>
              <a:rPr lang="en-US" dirty="0" smtClean="0"/>
              <a:t>Day 201  9.6 mm</a:t>
            </a:r>
          </a:p>
          <a:p>
            <a:r>
              <a:rPr lang="en-US" dirty="0" smtClean="0"/>
              <a:t>Day 202  6.0 mm</a:t>
            </a:r>
          </a:p>
          <a:p>
            <a:r>
              <a:rPr lang="en-US" dirty="0" smtClean="0"/>
              <a:t>Notice height outlier on day 201</a:t>
            </a:r>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865771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2266238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r>
              <a:rPr lang="en-US" smtClean="0"/>
              <a:t>Directory Structure</a:t>
            </a:r>
            <a:endParaRPr lang="en-US" dirty="0"/>
          </a:p>
        </p:txBody>
      </p:sp>
      <p:sp>
        <p:nvSpPr>
          <p:cNvPr id="17414" name="Rectangle 1027"/>
          <p:cNvSpPr>
            <a:spLocks noGrp="1" noChangeArrowheads="1"/>
          </p:cNvSpPr>
          <p:nvPr>
            <p:ph type="body" idx="1"/>
          </p:nvPr>
        </p:nvSpPr>
        <p:spPr/>
        <p:txBody>
          <a:bodyPr>
            <a:normAutofit fontScale="77500" lnSpcReduction="20000"/>
          </a:bodyPr>
          <a:lstStyle/>
          <a:p>
            <a:r>
              <a:rPr lang="en-US" dirty="0" smtClean="0"/>
              <a:t>Top level: global tables and survey directories</a:t>
            </a:r>
          </a:p>
          <a:p>
            <a:r>
              <a:rPr lang="en-US" dirty="0" smtClean="0"/>
              <a:t>Within each survey directory:</a:t>
            </a:r>
            <a:br>
              <a:rPr lang="en-US" dirty="0" smtClean="0"/>
            </a:br>
            <a:r>
              <a:rPr lang="en-US" dirty="0" smtClean="0"/>
              <a:t>		/tables  /</a:t>
            </a:r>
            <a:r>
              <a:rPr lang="en-US" dirty="0" err="1" smtClean="0"/>
              <a:t>rinex</a:t>
            </a:r>
            <a:r>
              <a:rPr lang="en-US" dirty="0" smtClean="0"/>
              <a:t>  /</a:t>
            </a:r>
            <a:r>
              <a:rPr lang="en-US" dirty="0" err="1" smtClean="0"/>
              <a:t>igs</a:t>
            </a:r>
            <a:r>
              <a:rPr lang="en-US" dirty="0" smtClean="0"/>
              <a:t>  /</a:t>
            </a:r>
            <a:r>
              <a:rPr lang="en-US" dirty="0" err="1" smtClean="0"/>
              <a:t>gfiles</a:t>
            </a:r>
            <a:r>
              <a:rPr lang="en-US" dirty="0" smtClean="0"/>
              <a:t>  /</a:t>
            </a:r>
            <a:r>
              <a:rPr lang="en-US" dirty="0" err="1" smtClean="0"/>
              <a:t>brdc</a:t>
            </a:r>
            <a:r>
              <a:rPr lang="en-US" dirty="0" smtClean="0"/>
              <a:t>  /</a:t>
            </a:r>
            <a:r>
              <a:rPr lang="en-US" dirty="0" err="1" smtClean="0"/>
              <a:t>gsoln</a:t>
            </a:r>
            <a:r>
              <a:rPr lang="en-US" dirty="0" smtClean="0"/>
              <a:t> /</a:t>
            </a:r>
            <a:r>
              <a:rPr lang="en-US" dirty="0" err="1" smtClean="0"/>
              <a:t>glbf</a:t>
            </a:r>
            <a:r>
              <a:rPr lang="en-US" dirty="0"/>
              <a:t/>
            </a:r>
            <a:br>
              <a:rPr lang="en-US" dirty="0"/>
            </a:br>
            <a:r>
              <a:rPr lang="en-US" dirty="0" smtClean="0"/>
              <a:t>		/day1  /day2  (these directories are created as needed)</a:t>
            </a:r>
          </a:p>
          <a:p>
            <a:r>
              <a:rPr lang="en-US" dirty="0" smtClean="0"/>
              <a:t>Generally 50-60 sites is the largest network processed in GAMIT; larger numbers of stations require sub-netting of sites (see </a:t>
            </a:r>
            <a:r>
              <a:rPr lang="en-US" dirty="0" err="1" smtClean="0"/>
              <a:t>netsel</a:t>
            </a:r>
            <a:r>
              <a:rPr lang="en-US" dirty="0" smtClean="0"/>
              <a:t>, </a:t>
            </a:r>
            <a:r>
              <a:rPr lang="en-US" dirty="0" err="1" smtClean="0"/>
              <a:t>global_sel</a:t>
            </a:r>
            <a:r>
              <a:rPr lang="en-US" dirty="0" smtClean="0"/>
              <a:t> and </a:t>
            </a:r>
            <a:r>
              <a:rPr lang="en-US" dirty="0" err="1" smtClean="0"/>
              <a:t>sh_network_sel</a:t>
            </a:r>
            <a:r>
              <a:rPr lang="en-US" dirty="0" smtClean="0"/>
              <a:t>).</a:t>
            </a:r>
          </a:p>
          <a:p>
            <a:r>
              <a:rPr lang="en-US" dirty="0" smtClean="0"/>
              <a:t>Tables are linked from day directories to experiment tables/ and then to ~/</a:t>
            </a:r>
            <a:r>
              <a:rPr lang="en-US" dirty="0" err="1" smtClean="0"/>
              <a:t>gg</a:t>
            </a:r>
            <a:r>
              <a:rPr lang="en-US" dirty="0" smtClean="0"/>
              <a:t>/tables  </a:t>
            </a:r>
          </a:p>
          <a:p>
            <a:r>
              <a:rPr lang="en-US" dirty="0" smtClean="0"/>
              <a:t>GAMIT processing occurs in the day directories </a:t>
            </a:r>
          </a:p>
          <a:p>
            <a:r>
              <a:rPr lang="en-US" dirty="0" smtClean="0"/>
              <a:t>GLOBK processing occurs in </a:t>
            </a:r>
            <a:r>
              <a:rPr lang="en-US" dirty="0" err="1" smtClean="0"/>
              <a:t>gsoln</a:t>
            </a:r>
            <a:r>
              <a:rPr lang="en-US" dirty="0" smtClean="0"/>
              <a:t>/</a:t>
            </a:r>
          </a:p>
          <a:p>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0559485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fontScale="90000"/>
          </a:bodyPr>
          <a:lstStyle/>
          <a:p>
            <a:r>
              <a:rPr lang="en-US" smtClean="0"/>
              <a:t>Files provided or created automatically </a:t>
            </a:r>
            <a:endParaRPr lang="en-US" dirty="0"/>
          </a:p>
        </p:txBody>
      </p:sp>
      <p:sp>
        <p:nvSpPr>
          <p:cNvPr id="25606" name="Rectangle 3"/>
          <p:cNvSpPr>
            <a:spLocks noGrp="1" noChangeArrowheads="1"/>
          </p:cNvSpPr>
          <p:nvPr>
            <p:ph type="body" idx="1"/>
          </p:nvPr>
        </p:nvSpPr>
        <p:spPr/>
        <p:txBody>
          <a:bodyPr>
            <a:normAutofit fontScale="55000" lnSpcReduction="20000"/>
          </a:bodyPr>
          <a:lstStyle/>
          <a:p>
            <a:r>
              <a:rPr lang="en-US" dirty="0" smtClean="0"/>
              <a:t>Satellite orbits</a:t>
            </a:r>
          </a:p>
          <a:p>
            <a:pPr lvl="1"/>
            <a:r>
              <a:rPr lang="en-US" dirty="0" smtClean="0"/>
              <a:t>IGS sp3-files (tabular) and/or g-files (ICs for GAMIT)</a:t>
            </a:r>
          </a:p>
          <a:p>
            <a:pPr lvl="1"/>
            <a:r>
              <a:rPr lang="en-US" dirty="0" smtClean="0"/>
              <a:t>ARC integrates to get t-files (tabular)</a:t>
            </a:r>
          </a:p>
          <a:p>
            <a:r>
              <a:rPr lang="en-US" dirty="0" smtClean="0"/>
              <a:t>Earth orientation </a:t>
            </a:r>
            <a:r>
              <a:rPr lang="en-US" dirty="0"/>
              <a:t>p</a:t>
            </a:r>
            <a:r>
              <a:rPr lang="en-US" dirty="0" smtClean="0"/>
              <a:t>arameters (EOPs: ut1.; </a:t>
            </a:r>
            <a:r>
              <a:rPr lang="en-US" dirty="0" err="1" smtClean="0"/>
              <a:t>wob</a:t>
            </a:r>
            <a:r>
              <a:rPr lang="en-US" dirty="0" smtClean="0"/>
              <a:t>.</a:t>
            </a:r>
            <a:r>
              <a:rPr lang="en-US" dirty="0"/>
              <a:t>) — </a:t>
            </a:r>
            <a:r>
              <a:rPr lang="en-US" dirty="0" smtClean="0"/>
              <a:t>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(j-) </a:t>
            </a:r>
            <a:r>
              <a:rPr lang="en-US" dirty="0"/>
              <a:t>files — </a:t>
            </a:r>
            <a:r>
              <a:rPr lang="en-US" dirty="0" smtClean="0"/>
              <a:t>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a:t>) — </a:t>
            </a:r>
            <a:r>
              <a:rPr lang="en-US" dirty="0" smtClean="0"/>
              <a:t>linked to </a:t>
            </a:r>
            <a:r>
              <a:rPr lang="en-US" dirty="0" err="1" smtClean="0"/>
              <a:t>gg</a:t>
            </a:r>
            <a:r>
              <a:rPr lang="en-US" dirty="0" smtClean="0"/>
              <a:t>/tables</a:t>
            </a:r>
          </a:p>
          <a:p>
            <a:r>
              <a:rPr lang="en-US" dirty="0" smtClean="0"/>
              <a:t>Differential code biases (</a:t>
            </a:r>
            <a:r>
              <a:rPr lang="en-US" dirty="0" err="1" smtClean="0"/>
              <a:t>dcb.dat</a:t>
            </a:r>
            <a:r>
              <a:rPr lang="en-US" dirty="0"/>
              <a:t>) </a:t>
            </a:r>
            <a:r>
              <a:rPr lang="en-US" dirty="0" smtClean="0"/>
              <a:t>— update ~monthly</a:t>
            </a:r>
          </a:p>
          <a:p>
            <a:r>
              <a:rPr lang="en-US" dirty="0" smtClean="0"/>
              <a:t>Antenna phase center models (</a:t>
            </a:r>
            <a:r>
              <a:rPr lang="en-US" dirty="0" err="1" smtClean="0"/>
              <a:t>antmod.dat</a:t>
            </a:r>
            <a:r>
              <a:rPr lang="en-US" dirty="0"/>
              <a:t>) — </a:t>
            </a:r>
            <a:r>
              <a:rPr lang="en-US" dirty="0" smtClean="0"/>
              <a:t>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420934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a:xfrm>
            <a:off x="457200" y="185738"/>
            <a:ext cx="7924800" cy="779462"/>
          </a:xfrm>
        </p:spPr>
        <p:txBody>
          <a:bodyPr>
            <a:normAutofit/>
          </a:bodyPr>
          <a:lstStyle/>
          <a:p>
            <a:r>
              <a:rPr lang="en-US" sz="2800" dirty="0" smtClean="0"/>
              <a:t>Files you need to worry about</a:t>
            </a:r>
            <a:endParaRPr lang="en-US" sz="2800" dirty="0"/>
          </a:p>
        </p:txBody>
      </p:sp>
      <p:sp>
        <p:nvSpPr>
          <p:cNvPr id="23558" name="Rectangle 1027"/>
          <p:cNvSpPr>
            <a:spLocks noGrp="1" noChangeArrowheads="1"/>
          </p:cNvSpPr>
          <p:nvPr>
            <p:ph type="body" idx="1"/>
          </p:nvPr>
        </p:nvSpPr>
        <p:spPr>
          <a:xfrm>
            <a:off x="457200" y="863600"/>
            <a:ext cx="8318500" cy="5295900"/>
          </a:xfrm>
        </p:spPr>
        <p:txBody>
          <a:bodyPr>
            <a:noAutofit/>
          </a:bodyPr>
          <a:lstStyle/>
          <a:p>
            <a:pPr>
              <a:lnSpc>
                <a:spcPct val="120000"/>
              </a:lnSpc>
              <a:spcBef>
                <a:spcPts val="480"/>
              </a:spcBef>
              <a:buNone/>
            </a:pPr>
            <a:r>
              <a:rPr lang="en-US" sz="1800" dirty="0" smtClean="0"/>
              <a:t>RINEX files – local plus list in </a:t>
            </a:r>
            <a:r>
              <a:rPr lang="en-US" sz="1800" dirty="0" err="1" smtClean="0"/>
              <a:t>sites.defaults</a:t>
            </a:r>
            <a:endParaRPr lang="en-US" sz="1800" dirty="0" smtClean="0"/>
          </a:p>
          <a:p>
            <a:pPr>
              <a:lnSpc>
                <a:spcPct val="120000"/>
              </a:lnSpc>
              <a:spcBef>
                <a:spcPts val="480"/>
              </a:spcBef>
              <a:buNone/>
            </a:pPr>
            <a:r>
              <a:rPr lang="en-US" sz="1800" dirty="0" smtClean="0"/>
              <a:t>Control files  </a:t>
            </a:r>
          </a:p>
          <a:p>
            <a:pPr>
              <a:lnSpc>
                <a:spcPct val="120000"/>
              </a:lnSpc>
              <a:spcBef>
                <a:spcPts val="480"/>
              </a:spcBef>
              <a:buNone/>
            </a:pPr>
            <a:r>
              <a:rPr lang="en-US" sz="1800" dirty="0" smtClean="0"/>
              <a:t>	   </a:t>
            </a:r>
            <a:r>
              <a:rPr lang="en-US" sz="1800" dirty="0" err="1" smtClean="0"/>
              <a:t>process.defaults</a:t>
            </a:r>
            <a:r>
              <a:rPr lang="en-US" sz="1800" dirty="0" smtClean="0"/>
              <a:t> – minor edits for each survey</a:t>
            </a:r>
          </a:p>
          <a:p>
            <a:pPr>
              <a:lnSpc>
                <a:spcPct val="120000"/>
              </a:lnSpc>
              <a:spcBef>
                <a:spcPts val="480"/>
              </a:spcBef>
              <a:buNone/>
            </a:pPr>
            <a:r>
              <a:rPr lang="en-US" sz="1800" dirty="0" smtClean="0"/>
              <a:t>	   </a:t>
            </a:r>
            <a:r>
              <a:rPr lang="en-US" sz="1800" dirty="0" err="1" smtClean="0"/>
              <a:t>sites.defaults</a:t>
            </a:r>
            <a:r>
              <a:rPr lang="en-US" sz="1800" dirty="0" smtClean="0"/>
              <a:t> – sites to include/omit; source of metadata </a:t>
            </a:r>
          </a:p>
          <a:p>
            <a:pPr>
              <a:lnSpc>
                <a:spcPct val="120000"/>
              </a:lnSpc>
              <a:spcBef>
                <a:spcPts val="480"/>
              </a:spcBef>
              <a:buNone/>
            </a:pPr>
            <a:r>
              <a:rPr lang="en-US" sz="1800" dirty="0" smtClean="0"/>
              <a:t>	   </a:t>
            </a:r>
            <a:r>
              <a:rPr lang="en-US" sz="1800" dirty="0" err="1" smtClean="0"/>
              <a:t>sestbl</a:t>
            </a:r>
            <a:r>
              <a:rPr lang="en-US" sz="1800" dirty="0" smtClean="0"/>
              <a:t>. – unchanged for most processing</a:t>
            </a:r>
          </a:p>
          <a:p>
            <a:pPr>
              <a:lnSpc>
                <a:spcPct val="120000"/>
              </a:lnSpc>
              <a:spcBef>
                <a:spcPts val="480"/>
              </a:spcBef>
              <a:buNone/>
            </a:pPr>
            <a:r>
              <a:rPr lang="en-US" sz="1800" dirty="0" smtClean="0"/>
              <a:t>	   </a:t>
            </a:r>
            <a:r>
              <a:rPr lang="en-US" sz="1800" dirty="0" err="1" smtClean="0"/>
              <a:t>sittbl</a:t>
            </a:r>
            <a:r>
              <a:rPr lang="en-US" sz="1800" dirty="0" smtClean="0"/>
              <a:t>. – sites constrained for ambiguity resolution</a:t>
            </a:r>
          </a:p>
          <a:p>
            <a:pPr>
              <a:lnSpc>
                <a:spcPct val="120000"/>
              </a:lnSpc>
              <a:spcBef>
                <a:spcPts val="480"/>
              </a:spcBef>
              <a:buNone/>
            </a:pPr>
            <a:r>
              <a:rPr lang="en-US" sz="1800" dirty="0" smtClean="0"/>
              <a:t>	   </a:t>
            </a:r>
            <a:r>
              <a:rPr lang="en-US" sz="1800" dirty="0" err="1" smtClean="0"/>
              <a:t>globk_comb.cmd</a:t>
            </a:r>
            <a:r>
              <a:rPr lang="en-US" sz="1800" dirty="0" smtClean="0"/>
              <a:t> –  </a:t>
            </a:r>
            <a:r>
              <a:rPr lang="en-US" sz="1800" dirty="0" err="1" smtClean="0"/>
              <a:t>use_site</a:t>
            </a:r>
            <a:r>
              <a:rPr lang="en-US" sz="1800" dirty="0" smtClean="0"/>
              <a:t>, </a:t>
            </a:r>
            <a:r>
              <a:rPr lang="en-US" sz="1800" dirty="0" err="1" smtClean="0"/>
              <a:t>apr_neu</a:t>
            </a:r>
            <a:r>
              <a:rPr lang="en-US" sz="1800" dirty="0" smtClean="0"/>
              <a:t>, </a:t>
            </a:r>
            <a:r>
              <a:rPr lang="en-US" sz="1800" dirty="0" err="1" smtClean="0"/>
              <a:t>apr_svs</a:t>
            </a:r>
            <a:r>
              <a:rPr lang="en-US" sz="1800" dirty="0" smtClean="0"/>
              <a:t>, </a:t>
            </a:r>
            <a:r>
              <a:rPr lang="en-US" sz="1800" dirty="0" err="1" smtClean="0"/>
              <a:t>apr_wob</a:t>
            </a:r>
            <a:r>
              <a:rPr lang="en-US" sz="1800" dirty="0" smtClean="0"/>
              <a:t>, apr_ut1, 	</a:t>
            </a:r>
            <a:r>
              <a:rPr lang="en-US" sz="1800" dirty="0" err="1" smtClean="0"/>
              <a:t>sig_neu</a:t>
            </a:r>
            <a:r>
              <a:rPr lang="en-US" sz="1800" dirty="0" smtClean="0"/>
              <a:t>, </a:t>
            </a:r>
            <a:r>
              <a:rPr lang="en-US" sz="1800" dirty="0" err="1" smtClean="0"/>
              <a:t>mar_neu</a:t>
            </a:r>
            <a:endParaRPr lang="en-US" sz="1800" dirty="0" smtClean="0"/>
          </a:p>
          <a:p>
            <a:pPr>
              <a:lnSpc>
                <a:spcPct val="120000"/>
              </a:lnSpc>
              <a:spcBef>
                <a:spcPts val="480"/>
              </a:spcBef>
              <a:buNone/>
            </a:pPr>
            <a:r>
              <a:rPr lang="en-US" sz="1800" dirty="0" smtClean="0"/>
              <a:t>	   </a:t>
            </a:r>
            <a:r>
              <a:rPr lang="en-US" sz="1800" dirty="0" err="1" smtClean="0"/>
              <a:t>glorg_comb.cmd</a:t>
            </a:r>
            <a:r>
              <a:rPr lang="en-US" sz="1800" dirty="0" smtClean="0"/>
              <a:t> – </a:t>
            </a:r>
            <a:r>
              <a:rPr lang="en-US" sz="1800" dirty="0" err="1" smtClean="0"/>
              <a:t>apr_file</a:t>
            </a:r>
            <a:r>
              <a:rPr lang="en-US" sz="1800" dirty="0" smtClean="0"/>
              <a:t>, </a:t>
            </a:r>
            <a:r>
              <a:rPr lang="en-US" sz="1800" dirty="0" err="1" smtClean="0"/>
              <a:t>pos_org</a:t>
            </a:r>
            <a:r>
              <a:rPr lang="en-US" sz="1800" dirty="0" smtClean="0"/>
              <a:t>, </a:t>
            </a:r>
            <a:r>
              <a:rPr lang="en-US" sz="1800" dirty="0" err="1" smtClean="0"/>
              <a:t>stab_site</a:t>
            </a:r>
            <a:r>
              <a:rPr lang="en-US" sz="1800" dirty="0" smtClean="0"/>
              <a:t> </a:t>
            </a:r>
          </a:p>
          <a:p>
            <a:pPr>
              <a:lnSpc>
                <a:spcPct val="120000"/>
              </a:lnSpc>
              <a:spcBef>
                <a:spcPts val="480"/>
              </a:spcBef>
              <a:buNone/>
            </a:pPr>
            <a:r>
              <a:rPr lang="en-US" sz="1800" dirty="0" smtClean="0"/>
              <a:t>A priori coordinates ( </a:t>
            </a:r>
            <a:r>
              <a:rPr lang="en-US" sz="1800" dirty="0" err="1" smtClean="0"/>
              <a:t>apr</a:t>
            </a:r>
            <a:r>
              <a:rPr lang="en-US" sz="1800" dirty="0" smtClean="0"/>
              <a:t>-file,  </a:t>
            </a:r>
            <a:r>
              <a:rPr lang="en-US" sz="1800" dirty="0" err="1" smtClean="0"/>
              <a:t>l</a:t>
            </a:r>
            <a:r>
              <a:rPr lang="en-US" sz="1800" dirty="0" smtClean="0"/>
              <a:t>-file )</a:t>
            </a:r>
          </a:p>
          <a:p>
            <a:pPr>
              <a:lnSpc>
                <a:spcPct val="120000"/>
              </a:lnSpc>
              <a:spcBef>
                <a:spcPts val="480"/>
              </a:spcBef>
              <a:buNone/>
            </a:pPr>
            <a:r>
              <a:rPr lang="en-US" sz="1800" dirty="0" smtClean="0"/>
              <a:t>Meta-data (</a:t>
            </a:r>
            <a:r>
              <a:rPr lang="en-US" sz="1800" dirty="0" err="1" smtClean="0"/>
              <a:t>station.info</a:t>
            </a:r>
            <a:r>
              <a:rPr lang="en-US" sz="1800" dirty="0" smtClean="0"/>
              <a:t>)</a:t>
            </a:r>
          </a:p>
          <a:p>
            <a:pPr>
              <a:lnSpc>
                <a:spcPct val="120000"/>
              </a:lnSpc>
              <a:spcBef>
                <a:spcPts val="480"/>
              </a:spcBef>
              <a:buNone/>
            </a:pPr>
            <a:r>
              <a:rPr lang="en-US" sz="1800" dirty="0" smtClean="0"/>
              <a:t>Differential code biases (</a:t>
            </a:r>
            <a:r>
              <a:rPr lang="en-US" sz="1800" dirty="0" err="1" smtClean="0"/>
              <a:t>dcb.dat</a:t>
            </a:r>
            <a:r>
              <a:rPr lang="en-US" sz="1800" dirty="0" smtClean="0"/>
              <a:t>) –  download current values 1/month</a:t>
            </a:r>
          </a:p>
          <a:p>
            <a:pPr>
              <a:lnSpc>
                <a:spcPct val="120000"/>
              </a:lnSpc>
              <a:spcBef>
                <a:spcPts val="1080"/>
              </a:spcBef>
              <a:buNone/>
            </a:pPr>
            <a:r>
              <a:rPr lang="en-US" sz="1800" dirty="0" smtClean="0"/>
              <a:t>Satellite characteristics (</a:t>
            </a:r>
            <a:r>
              <a:rPr lang="en-US" sz="1800" dirty="0" err="1" smtClean="0"/>
              <a:t>svnav.dat</a:t>
            </a:r>
            <a:r>
              <a:rPr lang="en-US" sz="1800" dirty="0" smtClean="0"/>
              <a:t>) – download current </a:t>
            </a:r>
            <a:r>
              <a:rPr lang="en-US" sz="1800" dirty="0" err="1" smtClean="0"/>
              <a:t>w</a:t>
            </a:r>
            <a:r>
              <a:rPr lang="en-US" sz="1800" dirty="0" smtClean="0"/>
              <a:t>/ each new launch</a:t>
            </a:r>
          </a:p>
          <a:p>
            <a:pPr>
              <a:buNone/>
            </a:pPr>
            <a:endParaRPr lang="en-US" sz="1800" dirty="0"/>
          </a:p>
        </p:txBody>
      </p:sp>
      <p:sp>
        <p:nvSpPr>
          <p:cNvPr id="2" name="Date Placeholder 1"/>
          <p:cNvSpPr>
            <a:spLocks noGrp="1"/>
          </p:cNvSpPr>
          <p:nvPr>
            <p:ph type="dt" sz="half" idx="10"/>
          </p:nvPr>
        </p:nvSpPr>
        <p:spPr/>
        <p:txBody>
          <a:bodyPr/>
          <a:lstStyle/>
          <a:p>
            <a:r>
              <a:rPr lang="en-GB" smtClean="0"/>
              <a:t>2017/05/03</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42754658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r>
              <a:rPr lang="en-US" dirty="0" smtClean="0">
                <a:solidFill>
                  <a:srgbClr val="000000"/>
                </a:solidFill>
              </a:rPr>
              <a:t>Important files</a:t>
            </a:r>
            <a:endParaRPr lang="en-US" dirty="0">
              <a:solidFill>
                <a:srgbClr val="000000"/>
              </a:solidFill>
            </a:endParaRPr>
          </a:p>
        </p:txBody>
      </p:sp>
      <p:sp>
        <p:nvSpPr>
          <p:cNvPr id="50" name="Shape 50"/>
          <p:cNvSpPr>
            <a:spLocks noGrp="1"/>
          </p:cNvSpPr>
          <p:nvPr>
            <p:ph idx="1"/>
          </p:nvPr>
        </p:nvSpPr>
        <p:spPr/>
        <p:txBody>
          <a:bodyPr/>
          <a:lstStyle/>
          <a:p>
            <a:r>
              <a:rPr lang="en-US" smtClean="0"/>
              <a:t>autcln.cmd</a:t>
            </a:r>
          </a:p>
          <a:p>
            <a:r>
              <a:rPr lang="en-US" smtClean="0"/>
              <a:t>process.defaults</a:t>
            </a:r>
          </a:p>
          <a:p>
            <a:r>
              <a:rPr lang="en-US" smtClean="0"/>
              <a:t>sestbl.</a:t>
            </a:r>
          </a:p>
          <a:p>
            <a:r>
              <a:rPr lang="en-US" smtClean="0"/>
              <a:t>sites.defaults</a:t>
            </a:r>
          </a:p>
          <a:p>
            <a:r>
              <a:rPr lang="en-US" smtClean="0"/>
              <a:t>sittbl.</a:t>
            </a:r>
          </a:p>
          <a:p>
            <a:r>
              <a:rPr lang="en-US" smtClean="0"/>
              <a:t>station.info</a:t>
            </a:r>
          </a:p>
          <a:p>
            <a:r>
              <a:rPr lang="en-US" smtClean="0"/>
              <a:t>apr-file</a:t>
            </a:r>
            <a:endParaRPr lang="en-US"/>
          </a:p>
        </p:txBody>
      </p:sp>
      <p:sp>
        <p:nvSpPr>
          <p:cNvPr id="11" name="Date Placeholder 10"/>
          <p:cNvSpPr>
            <a:spLocks noGrp="1"/>
          </p:cNvSpPr>
          <p:nvPr>
            <p:ph type="dt" sz="half" idx="10"/>
          </p:nvPr>
        </p:nvSpPr>
        <p:spPr/>
        <p:txBody>
          <a:bodyPr/>
          <a:lstStyle/>
          <a:p>
            <a:r>
              <a:rPr lang="en-GB" smtClean="0"/>
              <a:t>2017/05/03</a:t>
            </a:r>
            <a:endParaRPr lang="en-US"/>
          </a:p>
        </p:txBody>
      </p:sp>
      <p:sp>
        <p:nvSpPr>
          <p:cNvPr id="12" name="Footer Placeholder 11"/>
          <p:cNvSpPr>
            <a:spLocks noGrp="1"/>
          </p:cNvSpPr>
          <p:nvPr>
            <p:ph type="ftr" sz="quarter" idx="11"/>
          </p:nvPr>
        </p:nvSpPr>
        <p:spPr/>
        <p:txBody>
          <a:bodyPr/>
          <a:lstStyle/>
          <a:p>
            <a:r>
              <a:rPr lang="en-US" smtClean="0"/>
              <a:t>Batch processing with sh_gamit</a:t>
            </a:r>
            <a:endParaRPr lang="en-US"/>
          </a:p>
        </p:txBody>
      </p:sp>
      <p:sp>
        <p:nvSpPr>
          <p:cNvPr id="13" name="Slide Number Placeholder 12"/>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84692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r>
              <a:rPr lang="en-US" dirty="0" err="1" smtClean="0">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smtClean="0">
                <a:solidFill>
                  <a:srgbClr val="000000"/>
                </a:solidFill>
              </a:rPr>
              <a:t>Controls:</a:t>
            </a:r>
          </a:p>
          <a:p>
            <a:pPr lvl="1"/>
            <a:r>
              <a:rPr lang="en-US" dirty="0" smtClean="0">
                <a:solidFill>
                  <a:srgbClr val="000000"/>
                </a:solidFill>
              </a:rPr>
              <a:t>data and processing directory structure</a:t>
            </a:r>
          </a:p>
          <a:p>
            <a:pPr lvl="1"/>
            <a:r>
              <a:rPr lang="en-US" dirty="0" smtClean="0">
                <a:solidFill>
                  <a:srgbClr val="000000"/>
                </a:solidFill>
              </a:rPr>
              <a:t>some session parameters (e.g. start time, length and data interval, and </a:t>
            </a:r>
            <a:r>
              <a:rPr lang="en-US" dirty="0" err="1" smtClean="0">
                <a:solidFill>
                  <a:srgbClr val="000000"/>
                </a:solidFill>
              </a:rPr>
              <a:t>apr</a:t>
            </a:r>
            <a:r>
              <a:rPr lang="en-US" dirty="0" smtClean="0">
                <a:solidFill>
                  <a:srgbClr val="000000"/>
                </a:solidFill>
              </a:rPr>
              <a:t>-file name)</a:t>
            </a:r>
          </a:p>
          <a:p>
            <a:pPr lvl="1"/>
            <a:r>
              <a:rPr lang="en-US" dirty="0" smtClean="0">
                <a:solidFill>
                  <a:srgbClr val="000000"/>
                </a:solidFill>
              </a:rPr>
              <a:t>peripheral book-keeping (e.g. files to compress, archive or delete, and email address for summary)</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54754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r>
              <a:rPr lang="en-US" smtClean="0">
                <a:solidFill>
                  <a:srgbClr val="000000"/>
                </a:solidFill>
              </a:rPr>
              <a:t>sites.defaults</a:t>
            </a:r>
            <a:endParaRPr lang="en-US">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smtClean="0">
                <a:solidFill>
                  <a:srgbClr val="000000"/>
                </a:solidFill>
              </a:rPr>
              <a:t>Controls:</a:t>
            </a:r>
          </a:p>
          <a:p>
            <a:pPr lvl="1"/>
            <a:r>
              <a:rPr lang="en-US" smtClean="0">
                <a:solidFill>
                  <a:srgbClr val="000000"/>
                </a:solidFill>
              </a:rPr>
              <a:t>Sites to be in included in experiment of given name</a:t>
            </a:r>
            <a:endParaRPr lang="en-US">
              <a:solidFill>
                <a:srgbClr val="000000"/>
              </a:solidFill>
            </a:endParaRPr>
          </a:p>
        </p:txBody>
      </p:sp>
      <p:sp>
        <p:nvSpPr>
          <p:cNvPr id="4" name="Date Placeholder 3"/>
          <p:cNvSpPr>
            <a:spLocks noGrp="1"/>
          </p:cNvSpPr>
          <p:nvPr>
            <p:ph type="dt" sz="half" idx="10"/>
          </p:nvPr>
        </p:nvSpPr>
        <p:spPr/>
        <p:txBody>
          <a:bodyPr/>
          <a:lstStyle/>
          <a:p>
            <a:r>
              <a:rPr lang="en-GB" smtClean="0"/>
              <a:t>2017/05/03</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08789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895</TotalTime>
  <Words>3633</Words>
  <Application>Microsoft Macintosh PowerPoint</Application>
  <PresentationFormat>On-screen Show (4:3)</PresentationFormat>
  <Paragraphs>443</Paragraphs>
  <Slides>31</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Calibri</vt:lpstr>
      <vt:lpstr>Courier</vt:lpstr>
      <vt:lpstr>Helvetica</vt:lpstr>
      <vt:lpstr>ＭＳ Ｐゴシック</vt:lpstr>
      <vt:lpstr>Times</vt:lpstr>
      <vt:lpstr>Arial</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Options for metadata (station.info)</vt:lpstr>
      <vt:lpstr>A priori coordinates (sh_gamit)</vt:lpstr>
      <vt:lpstr>Ambiguity resolution</vt:lpstr>
      <vt:lpstr>sh_gamit_ddd.summary (email)  </vt:lpstr>
      <vt:lpstr>sh_gamit_ddd.summary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Michael Floyd</cp:lastModifiedBy>
  <cp:revision>27</cp:revision>
  <dcterms:created xsi:type="dcterms:W3CDTF">2014-11-13T20:18:27Z</dcterms:created>
  <dcterms:modified xsi:type="dcterms:W3CDTF">2017-05-02T19:52:28Z</dcterms:modified>
</cp:coreProperties>
</file>