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72" r:id="rId2"/>
    <p:sldId id="271" r:id="rId3"/>
    <p:sldId id="264" r:id="rId4"/>
    <p:sldId id="258" r:id="rId5"/>
    <p:sldId id="259" r:id="rId6"/>
    <p:sldId id="260" r:id="rId7"/>
    <p:sldId id="275" r:id="rId8"/>
    <p:sldId id="273" r:id="rId9"/>
    <p:sldId id="27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960"/>
  </p:normalViewPr>
  <p:slideViewPr>
    <p:cSldViewPr snapToGrid="0" snapToObjects="1" showGuides="1">
      <p:cViewPr>
        <p:scale>
          <a:sx n="100" d="100"/>
          <a:sy n="100" d="100"/>
        </p:scale>
        <p:origin x="-112"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2D58D-FC07-9B4D-A46B-65ADA2758003}" type="slidenum">
              <a:rPr lang="en-US" smtClean="0"/>
              <a:t>‹#›</a:t>
            </a:fld>
            <a:endParaRPr lang="en-US"/>
          </a:p>
        </p:txBody>
      </p:sp>
    </p:spTree>
    <p:extLst>
      <p:ext uri="{BB962C8B-B14F-4D97-AF65-F5344CB8AC3E}">
        <p14:creationId xmlns:p14="http://schemas.microsoft.com/office/powerpoint/2010/main" val="12525729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2016/05/26</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01F4-9E81-3E47-8CC2-6452189A094B}" type="slidenum">
              <a:rPr lang="en-US" smtClean="0"/>
              <a:t>‹#›</a:t>
            </a:fld>
            <a:endParaRPr lang="en-US"/>
          </a:p>
        </p:txBody>
      </p:sp>
    </p:spTree>
    <p:extLst>
      <p:ext uri="{BB962C8B-B14F-4D97-AF65-F5344CB8AC3E}">
        <p14:creationId xmlns:p14="http://schemas.microsoft.com/office/powerpoint/2010/main" val="179421042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01F4-9E81-3E47-8CC2-6452189A094B}" type="slidenum">
              <a:rPr lang="en-US" smtClean="0"/>
              <a:t>1</a:t>
            </a:fld>
            <a:endParaRPr lang="en-US"/>
          </a:p>
        </p:txBody>
      </p:sp>
      <p:sp>
        <p:nvSpPr>
          <p:cNvPr id="5" name="Date Placeholder 4"/>
          <p:cNvSpPr>
            <a:spLocks noGrp="1"/>
          </p:cNvSpPr>
          <p:nvPr>
            <p:ph type="dt" idx="11"/>
          </p:nvPr>
        </p:nvSpPr>
        <p:spPr/>
        <p:txBody>
          <a:bodyPr/>
          <a:lstStyle/>
          <a:p>
            <a:r>
              <a:rPr lang="x-none" smtClean="0"/>
              <a:t>2016/05/26</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12154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C2178-53EC-C646-8E95-1F9B14165AC7}" type="slidenum">
              <a:rPr lang="en-US" smtClean="0"/>
              <a:t>2</a:t>
            </a:fld>
            <a:endParaRPr lang="en-US"/>
          </a:p>
        </p:txBody>
      </p:sp>
      <p:sp>
        <p:nvSpPr>
          <p:cNvPr id="5" name="Date Placeholder 4"/>
          <p:cNvSpPr>
            <a:spLocks noGrp="1"/>
          </p:cNvSpPr>
          <p:nvPr>
            <p:ph type="dt" idx="11"/>
          </p:nvPr>
        </p:nvSpPr>
        <p:spPr/>
        <p:txBody>
          <a:bodyPr/>
          <a:lstStyle/>
          <a:p>
            <a:r>
              <a:rPr lang="x-none" smtClean="0"/>
              <a:t>2016/05/26</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343300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x-none" smtClean="0"/>
              <a:t>2016/05/26</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F46601F4-9E81-3E47-8CC2-6452189A094B}" type="slidenum">
              <a:rPr lang="en-US" smtClean="0"/>
              <a:t>3</a:t>
            </a:fld>
            <a:endParaRPr lang="en-US"/>
          </a:p>
        </p:txBody>
      </p:sp>
    </p:spTree>
    <p:extLst>
      <p:ext uri="{BB962C8B-B14F-4D97-AF65-F5344CB8AC3E}">
        <p14:creationId xmlns:p14="http://schemas.microsoft.com/office/powerpoint/2010/main" val="2929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601F4-9E81-3E47-8CC2-6452189A094B}" type="slidenum">
              <a:rPr lang="en-US" smtClean="0"/>
              <a:t>4</a:t>
            </a:fld>
            <a:endParaRPr lang="en-US"/>
          </a:p>
        </p:txBody>
      </p:sp>
      <p:sp>
        <p:nvSpPr>
          <p:cNvPr id="5" name="Date Placeholder 4"/>
          <p:cNvSpPr>
            <a:spLocks noGrp="1"/>
          </p:cNvSpPr>
          <p:nvPr>
            <p:ph type="dt" idx="11"/>
          </p:nvPr>
        </p:nvSpPr>
        <p:spPr/>
        <p:txBody>
          <a:bodyPr/>
          <a:lstStyle/>
          <a:p>
            <a:r>
              <a:rPr lang="x-none" smtClean="0"/>
              <a:t>2016/05/26</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211722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x-none" smtClean="0"/>
              <a:t>2016/05/26</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x-none" smtClean="0"/>
              <a:t>2016/05/26</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x-none" smtClean="0"/>
              <a:t>2016/05/26</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x-none" smtClean="0"/>
              <a:t>2016/05/26</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x-none" smtClean="0"/>
              <a:t>2016/05/26</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x-none" smtClean="0"/>
              <a:t>2016/05/26</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x-none" smtClean="0"/>
              <a:t>2016/05/26</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x-none" smtClean="0"/>
              <a:t>2016/05/26</a:t>
            </a:r>
            <a:endParaRPr lang="en-US"/>
          </a:p>
        </p:txBody>
      </p:sp>
      <p:sp>
        <p:nvSpPr>
          <p:cNvPr id="4" name="Footer Placeholder 3"/>
          <p:cNvSpPr>
            <a:spLocks noGrp="1"/>
          </p:cNvSpPr>
          <p:nvPr>
            <p:ph type="ftr" sz="quarter" idx="11"/>
          </p:nvPr>
        </p:nvSpPr>
        <p:spPr/>
        <p:txBody>
          <a:bodyPr/>
          <a:lstStyle/>
          <a:p>
            <a:r>
              <a:rPr lang="en-US" smtClean="0"/>
              <a:t>Utility programs and scripts</a:t>
            </a:r>
            <a:endParaRPr lang="en-US"/>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2016/05/26</a:t>
            </a:r>
            <a:endParaRPr lang="en-US"/>
          </a:p>
        </p:txBody>
      </p:sp>
      <p:sp>
        <p:nvSpPr>
          <p:cNvPr id="3" name="Footer Placeholder 2"/>
          <p:cNvSpPr>
            <a:spLocks noGrp="1"/>
          </p:cNvSpPr>
          <p:nvPr>
            <p:ph type="ftr" sz="quarter" idx="11"/>
          </p:nvPr>
        </p:nvSpPr>
        <p:spPr/>
        <p:txBody>
          <a:bodyPr/>
          <a:lstStyle/>
          <a:p>
            <a:r>
              <a:rPr lang="en-US" smtClean="0"/>
              <a:t>Utility programs and scripts</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x-none" smtClean="0"/>
              <a:t>2016/05/26</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x-none" smtClean="0"/>
              <a:t>2016/05/26</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x-none" smtClean="0"/>
              <a:t>2016/05/26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Utility programs and scripts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97B1B-8A45-BA41-B693-2A0016DA62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tif"/><Relationship Id="rId6"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Utility </a:t>
            </a:r>
            <a:r>
              <a:rPr lang="en-US" dirty="0" smtClean="0"/>
              <a:t>programs </a:t>
            </a:r>
            <a:r>
              <a:rPr lang="en-US" dirty="0"/>
              <a:t>and </a:t>
            </a:r>
            <a:r>
              <a:rPr lang="en-US" dirty="0" smtClean="0"/>
              <a:t>scripts </a:t>
            </a:r>
            <a:endParaRPr lang="en-US" dirty="0">
              <a:latin typeface="Courier"/>
              <a:cs typeface="Courier"/>
            </a:endParaRPr>
          </a:p>
        </p:txBody>
      </p:sp>
      <p:pic>
        <p:nvPicPr>
          <p:cNvPr id="9" name="Picture 8"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10"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smtClean="0"/>
              <a:t>M</a:t>
            </a:r>
            <a:r>
              <a:rPr lang="en-US" sz="2600" dirty="0"/>
              <a:t>. A. Floyd</a:t>
            </a:r>
          </a:p>
          <a:p>
            <a:r>
              <a:rPr lang="en-US" sz="1700" i="1" dirty="0" smtClean="0"/>
              <a:t>Massachusetts Institute of Technology, Cambridge, MA, USA</a:t>
            </a:r>
          </a:p>
          <a:p>
            <a:endParaRPr lang="en-US" sz="1400" dirty="0" smtClean="0"/>
          </a:p>
          <a:p>
            <a:r>
              <a:rPr lang="en-US" sz="2100" dirty="0"/>
              <a:t>School of Earth </a:t>
            </a:r>
            <a:r>
              <a:rPr lang="en-US" sz="2100" dirty="0" smtClean="0"/>
              <a:t>Sciences, University of Bristol</a:t>
            </a:r>
            <a:br>
              <a:rPr lang="en-US" sz="2100" dirty="0" smtClean="0"/>
            </a:br>
            <a:r>
              <a:rPr lang="en-US" sz="2100" dirty="0" smtClean="0"/>
              <a:t>United Kingdom</a:t>
            </a:r>
            <a:endParaRPr lang="en-US" sz="2100" dirty="0"/>
          </a:p>
          <a:p>
            <a:r>
              <a:rPr lang="en-US" sz="2100" dirty="0" smtClean="0"/>
              <a:t>2–5 May 2017</a:t>
            </a:r>
          </a:p>
          <a:p>
            <a:endParaRPr lang="en-US" sz="1800" dirty="0" smtClean="0"/>
          </a:p>
          <a:p>
            <a:r>
              <a:rPr lang="en-US" sz="1400" dirty="0"/>
              <a:t>Material from T. A. Herring, R. W. King, M. A. Floyd (MIT) and S. C. </a:t>
            </a:r>
            <a:r>
              <a:rPr lang="en-US" sz="1400" dirty="0" err="1"/>
              <a:t>McClusky</a:t>
            </a:r>
            <a:r>
              <a:rPr lang="en-US" sz="1400" dirty="0"/>
              <a:t> (now ANU)</a:t>
            </a:r>
          </a:p>
        </p:txBody>
      </p:sp>
      <p:sp>
        <p:nvSpPr>
          <p:cNvPr id="11" name="TextBox 10"/>
          <p:cNvSpPr txBox="1"/>
          <p:nvPr/>
        </p:nvSpPr>
        <p:spPr>
          <a:xfrm>
            <a:off x="1579674" y="6199641"/>
            <a:ext cx="5984652" cy="369332"/>
          </a:xfrm>
          <a:prstGeom prst="rect">
            <a:avLst/>
          </a:prstGeom>
          <a:noFill/>
        </p:spPr>
        <p:txBody>
          <a:bodyPr wrap="none" rtlCol="0">
            <a:spAutoFit/>
          </a:bodyPr>
          <a:lstStyle/>
          <a:p>
            <a:r>
              <a:rPr lang="en-US" dirty="0"/>
              <a:t>http://</a:t>
            </a:r>
            <a:r>
              <a:rPr lang="en-US" dirty="0" err="1" smtClean="0"/>
              <a:t>web.mit.edu</a:t>
            </a:r>
            <a:r>
              <a:rPr lang="en-US" dirty="0" smtClean="0"/>
              <a:t>/</a:t>
            </a:r>
            <a:r>
              <a:rPr lang="en-US" dirty="0" err="1" smtClean="0"/>
              <a:t>mfloyd</a:t>
            </a:r>
            <a:r>
              <a:rPr lang="en-US" dirty="0" smtClean="0"/>
              <a:t>/www/courses/gg/201705_Bristol/</a:t>
            </a:r>
            <a:endParaRPr lang="en-US" dirty="0"/>
          </a:p>
        </p:txBody>
      </p:sp>
      <p:pic>
        <p:nvPicPr>
          <p:cNvPr id="12" name="Picture 11" descr="bga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879" y="130032"/>
            <a:ext cx="1155932" cy="558987"/>
          </a:xfrm>
          <a:prstGeom prst="rect">
            <a:avLst/>
          </a:prstGeom>
        </p:spPr>
      </p:pic>
      <p:pic>
        <p:nvPicPr>
          <p:cNvPr id="13" name="Picture 12" descr="logo-small.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4" name="Picture 13" descr="comet-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1348" y="127537"/>
            <a:ext cx="1553259" cy="540000"/>
          </a:xfrm>
          <a:prstGeom prst="rect">
            <a:avLst/>
          </a:prstGeom>
        </p:spPr>
      </p:pic>
    </p:spTree>
    <p:extLst>
      <p:ext uri="{BB962C8B-B14F-4D97-AF65-F5344CB8AC3E}">
        <p14:creationId xmlns:p14="http://schemas.microsoft.com/office/powerpoint/2010/main" val="142797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Outline</a:t>
            </a:r>
            <a:endParaRPr lang="en-US" sz="3600" dirty="0"/>
          </a:p>
        </p:txBody>
      </p:sp>
      <p:sp>
        <p:nvSpPr>
          <p:cNvPr id="6" name="Content Placeholder 5"/>
          <p:cNvSpPr>
            <a:spLocks noGrp="1"/>
          </p:cNvSpPr>
          <p:nvPr>
            <p:ph idx="1"/>
          </p:nvPr>
        </p:nvSpPr>
        <p:spPr/>
        <p:txBody>
          <a:bodyPr/>
          <a:lstStyle/>
          <a:p>
            <a:r>
              <a:rPr lang="en-US" dirty="0"/>
              <a:t>Organizing/pre-processing</a:t>
            </a:r>
          </a:p>
          <a:p>
            <a:r>
              <a:rPr lang="en-US" dirty="0"/>
              <a:t>Part of </a:t>
            </a:r>
            <a:r>
              <a:rPr lang="en-US" dirty="0" err="1"/>
              <a:t>sh_gamit</a:t>
            </a:r>
            <a:endParaRPr lang="en-US" dirty="0"/>
          </a:p>
          <a:p>
            <a:r>
              <a:rPr lang="en-US" dirty="0"/>
              <a:t>Evaluating results</a:t>
            </a:r>
          </a:p>
          <a:p>
            <a:r>
              <a:rPr lang="en-US" dirty="0" smtClean="0"/>
              <a:t>Visualization</a:t>
            </a:r>
            <a:endParaRPr lang="en-US" dirty="0"/>
          </a:p>
        </p:txBody>
      </p:sp>
      <p:sp>
        <p:nvSpPr>
          <p:cNvPr id="7" name="Date Placeholder 6"/>
          <p:cNvSpPr>
            <a:spLocks noGrp="1"/>
          </p:cNvSpPr>
          <p:nvPr>
            <p:ph type="dt" sz="half" idx="10"/>
          </p:nvPr>
        </p:nvSpPr>
        <p:spPr/>
        <p:txBody>
          <a:bodyPr/>
          <a:lstStyle/>
          <a:p>
            <a:r>
              <a:rPr lang="x-none" smtClean="0"/>
              <a:t>2016/05/26</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2</a:t>
            </a:fld>
            <a:endParaRPr lang="en-US"/>
          </a:p>
        </p:txBody>
      </p:sp>
    </p:spTree>
    <p:extLst>
      <p:ext uri="{BB962C8B-B14F-4D97-AF65-F5344CB8AC3E}">
        <p14:creationId xmlns:p14="http://schemas.microsoft.com/office/powerpoint/2010/main" val="35718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scripts</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There are many scripts in the ~/gg/com directory and you should with time look at all these scripts because they often contain useful guides as to how to do certain tasks. </a:t>
            </a:r>
          </a:p>
          <a:p>
            <a:pPr lvl="1"/>
            <a:r>
              <a:rPr lang="en-US" smtClean="0"/>
              <a:t>Look at the programs used in the scripts because these show you the sequences and inputs needed for different tasks</a:t>
            </a:r>
          </a:p>
          <a:p>
            <a:pPr lvl="1"/>
            <a:r>
              <a:rPr lang="en-US" smtClean="0"/>
              <a:t>Scripting methods are useful when you want to automate tasks or allow easy re-generation of results.</a:t>
            </a:r>
          </a:p>
          <a:p>
            <a:pPr lvl="1"/>
            <a:r>
              <a:rPr lang="en-US" smtClean="0"/>
              <a:t>Look for templates that show how different tasks can be accomplished.</a:t>
            </a:r>
          </a:p>
          <a:p>
            <a:r>
              <a:rPr lang="en-US" smtClean="0"/>
              <a:t>~/gg/kf/utils and ~/gg/gamit/utils contain programs invoked by the scripts in /com or run directly from a command-line.  </a:t>
            </a:r>
          </a:p>
          <a:p>
            <a:r>
              <a:rPr lang="en-US" smtClean="0"/>
              <a:t>Both the shell-scripts and the utility programs are self-documenting, invoked by typing the name without any arguments.</a:t>
            </a:r>
          </a:p>
          <a:p>
            <a:endParaRPr lang="en-US" dirty="0"/>
          </a:p>
        </p:txBody>
      </p:sp>
      <p:sp>
        <p:nvSpPr>
          <p:cNvPr id="7" name="Date Placeholder 6"/>
          <p:cNvSpPr>
            <a:spLocks noGrp="1"/>
          </p:cNvSpPr>
          <p:nvPr>
            <p:ph type="dt" sz="half" idx="10"/>
          </p:nvPr>
        </p:nvSpPr>
        <p:spPr/>
        <p:txBody>
          <a:bodyPr/>
          <a:lstStyle/>
          <a:p>
            <a:r>
              <a:rPr lang="x-none" smtClean="0"/>
              <a:t>2016/05/26</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3</a:t>
            </a:fld>
            <a:endParaRPr lang="en-US"/>
          </a:p>
        </p:txBody>
      </p:sp>
    </p:spTree>
    <p:extLst>
      <p:ext uri="{BB962C8B-B14F-4D97-AF65-F5344CB8AC3E}">
        <p14:creationId xmlns:p14="http://schemas.microsoft.com/office/powerpoint/2010/main" val="75648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76200"/>
            <a:ext cx="7772400" cy="762000"/>
          </a:xfrm>
        </p:spPr>
        <p:txBody>
          <a:bodyPr>
            <a:normAutofit/>
          </a:bodyPr>
          <a:lstStyle/>
          <a:p>
            <a:pPr eaLnBrk="1" hangingPunct="1"/>
            <a:r>
              <a:rPr lang="en-US" dirty="0" smtClean="0">
                <a:latin typeface="Calibri"/>
                <a:cs typeface="Calibri"/>
              </a:rPr>
              <a:t>GAMIT/GLOBK utilities</a:t>
            </a:r>
            <a:endParaRPr lang="en-US" dirty="0">
              <a:latin typeface="Calibri"/>
              <a:cs typeface="Calibri"/>
            </a:endParaRPr>
          </a:p>
        </p:txBody>
      </p:sp>
      <p:sp>
        <p:nvSpPr>
          <p:cNvPr id="15363" name="Rectangle 3"/>
          <p:cNvSpPr>
            <a:spLocks noGrp="1" noChangeArrowheads="1"/>
          </p:cNvSpPr>
          <p:nvPr>
            <p:ph type="subTitle" idx="1"/>
          </p:nvPr>
        </p:nvSpPr>
        <p:spPr>
          <a:xfrm>
            <a:off x="304800" y="838200"/>
            <a:ext cx="8648700" cy="5575300"/>
          </a:xfrm>
        </p:spPr>
        <p:txBody>
          <a:bodyPr>
            <a:noAutofit/>
          </a:bodyPr>
          <a:lstStyle/>
          <a:p>
            <a:pPr algn="l" eaLnBrk="1" hangingPunct="1">
              <a:lnSpc>
                <a:spcPct val="120000"/>
              </a:lnSpc>
              <a:spcBef>
                <a:spcPts val="1000"/>
              </a:spcBef>
            </a:pPr>
            <a:r>
              <a:rPr lang="en-US" sz="1800" u="sng" dirty="0" err="1" smtClean="0">
                <a:solidFill>
                  <a:srgbClr val="632523"/>
                </a:solidFill>
                <a:latin typeface="Calibri"/>
                <a:cs typeface="Calibri"/>
              </a:rPr>
              <a:t>Organizating</a:t>
            </a:r>
            <a:r>
              <a:rPr lang="en-US" sz="1800" u="sng" dirty="0" smtClean="0">
                <a:solidFill>
                  <a:srgbClr val="632523"/>
                </a:solidFill>
                <a:latin typeface="Calibri"/>
                <a:cs typeface="Calibri"/>
              </a:rPr>
              <a:t>/Pre-processing</a:t>
            </a:r>
          </a:p>
          <a:p>
            <a:pPr marL="457200" indent="-457200" algn="l" eaLnBrk="1" hangingPunct="1">
              <a:lnSpc>
                <a:spcPct val="120000"/>
              </a:lnSpc>
              <a:spcBef>
                <a:spcPts val="1000"/>
              </a:spcBef>
            </a:pPr>
            <a:r>
              <a:rPr lang="en-US" sz="1800" dirty="0" smtClean="0">
                <a:solidFill>
                  <a:schemeClr val="tx1"/>
                </a:solidFill>
                <a:latin typeface="Calibri"/>
                <a:cs typeface="Calibri"/>
              </a:rPr>
              <a:t> </a:t>
            </a:r>
            <a:r>
              <a:rPr lang="en-US" sz="1800" dirty="0" err="1" smtClean="0">
                <a:solidFill>
                  <a:schemeClr val="tx1"/>
                </a:solidFill>
                <a:latin typeface="Calibri"/>
                <a:cs typeface="Calibri"/>
              </a:rPr>
              <a:t>sh_get_times</a:t>
            </a:r>
            <a:r>
              <a:rPr lang="en-US" sz="1800" dirty="0" smtClean="0">
                <a:solidFill>
                  <a:schemeClr val="tx1"/>
                </a:solidFill>
                <a:latin typeface="Calibri"/>
                <a:cs typeface="Calibri"/>
              </a:rPr>
              <a:t>:  List start/stop times for all RINEX files</a:t>
            </a:r>
          </a:p>
          <a:p>
            <a:pPr marL="457200" indent="-457200" algn="l" eaLnBrk="1" hangingPunct="1">
              <a:lnSpc>
                <a:spcPct val="120000"/>
              </a:lnSpc>
              <a:spcBef>
                <a:spcPts val="1000"/>
              </a:spcBef>
            </a:pPr>
            <a:r>
              <a:rPr lang="en-US" sz="1800" dirty="0" smtClean="0">
                <a:solidFill>
                  <a:schemeClr val="tx1"/>
                </a:solidFill>
                <a:latin typeface="Calibri"/>
                <a:cs typeface="Calibri"/>
              </a:rPr>
              <a:t> </a:t>
            </a:r>
            <a:r>
              <a:rPr lang="en-US" sz="1800" dirty="0" err="1" smtClean="0">
                <a:solidFill>
                  <a:schemeClr val="tx1"/>
                </a:solidFill>
                <a:latin typeface="Calibri"/>
                <a:cs typeface="Calibri"/>
              </a:rPr>
              <a:t>sh_upd_stnfo</a:t>
            </a:r>
            <a:r>
              <a:rPr lang="en-US" sz="1800" dirty="0" smtClean="0">
                <a:solidFill>
                  <a:schemeClr val="tx1"/>
                </a:solidFill>
                <a:latin typeface="Calibri"/>
                <a:cs typeface="Calibri"/>
              </a:rPr>
              <a:t>:  Add entries to </a:t>
            </a:r>
            <a:r>
              <a:rPr lang="en-US" sz="1800" dirty="0" err="1" smtClean="0">
                <a:solidFill>
                  <a:schemeClr val="tx1"/>
                </a:solidFill>
                <a:latin typeface="Calibri"/>
                <a:cs typeface="Calibri"/>
              </a:rPr>
              <a:t>station.info</a:t>
            </a:r>
            <a:r>
              <a:rPr lang="en-US" sz="1800" dirty="0" smtClean="0">
                <a:solidFill>
                  <a:schemeClr val="tx1"/>
                </a:solidFill>
                <a:latin typeface="Calibri"/>
                <a:cs typeface="Calibri"/>
              </a:rPr>
              <a:t> from RINEX headers</a:t>
            </a:r>
          </a:p>
          <a:p>
            <a:pPr marL="457200" indent="-457200" algn="l">
              <a:lnSpc>
                <a:spcPct val="120000"/>
              </a:lnSpc>
              <a:spcBef>
                <a:spcPts val="1000"/>
              </a:spcBef>
            </a:pPr>
            <a:r>
              <a:rPr lang="en-US" sz="1800" dirty="0" smtClean="0">
                <a:solidFill>
                  <a:schemeClr val="tx1"/>
                </a:solidFill>
                <a:latin typeface="Calibri"/>
                <a:cs typeface="Calibri"/>
              </a:rPr>
              <a:t> </a:t>
            </a:r>
            <a:r>
              <a:rPr lang="en-US" sz="1800" dirty="0" err="1" smtClean="0">
                <a:solidFill>
                  <a:schemeClr val="tx1"/>
                </a:solidFill>
                <a:latin typeface="Calibri"/>
                <a:cs typeface="Calibri"/>
              </a:rPr>
              <a:t>doy</a:t>
            </a:r>
            <a:r>
              <a:rPr lang="en-US" sz="1800" dirty="0" smtClean="0">
                <a:solidFill>
                  <a:schemeClr val="tx1"/>
                </a:solidFill>
                <a:latin typeface="Calibri"/>
                <a:cs typeface="Calibri"/>
              </a:rPr>
              <a:t>:  Convert to/from DOY, YYMMDD, JD, MJD, GPSW</a:t>
            </a:r>
          </a:p>
          <a:p>
            <a:pPr marL="457200" indent="-457200" algn="l" eaLnBrk="1" hangingPunct="1">
              <a:lnSpc>
                <a:spcPct val="120000"/>
              </a:lnSpc>
              <a:spcBef>
                <a:spcPts val="1000"/>
              </a:spcBef>
            </a:pPr>
            <a:r>
              <a:rPr lang="en-US" sz="1800" dirty="0" smtClean="0">
                <a:solidFill>
                  <a:schemeClr val="tx1"/>
                </a:solidFill>
                <a:latin typeface="Calibri"/>
                <a:cs typeface="Calibri"/>
              </a:rPr>
              <a:t> </a:t>
            </a:r>
            <a:r>
              <a:rPr lang="en-US" sz="1800" dirty="0" err="1" smtClean="0">
                <a:solidFill>
                  <a:schemeClr val="tx1"/>
                </a:solidFill>
                <a:latin typeface="Calibri"/>
                <a:cs typeface="Calibri"/>
              </a:rPr>
              <a:t>convertc</a:t>
            </a:r>
            <a:r>
              <a:rPr lang="en-US" sz="1800" dirty="0" smtClean="0">
                <a:solidFill>
                  <a:schemeClr val="tx1"/>
                </a:solidFill>
                <a:latin typeface="Calibri"/>
                <a:cs typeface="Calibri"/>
              </a:rPr>
              <a:t>:  Transform </a:t>
            </a:r>
            <a:r>
              <a:rPr lang="en-US" sz="1800" dirty="0" err="1" smtClean="0">
                <a:solidFill>
                  <a:schemeClr val="tx1"/>
                </a:solidFill>
                <a:latin typeface="Calibri"/>
                <a:cs typeface="Calibri"/>
              </a:rPr>
              <a:t>coodinates</a:t>
            </a:r>
            <a:r>
              <a:rPr lang="en-US" sz="1800" dirty="0" smtClean="0">
                <a:solidFill>
                  <a:schemeClr val="tx1"/>
                </a:solidFill>
                <a:latin typeface="Calibri"/>
                <a:cs typeface="Calibri"/>
              </a:rPr>
              <a:t> (</a:t>
            </a:r>
            <a:r>
              <a:rPr lang="en-US" sz="1800" dirty="0" err="1" smtClean="0">
                <a:solidFill>
                  <a:schemeClr val="tx1"/>
                </a:solidFill>
                <a:latin typeface="Calibri"/>
                <a:cs typeface="Calibri"/>
              </a:rPr>
              <a:t>cartesian</a:t>
            </a:r>
            <a:r>
              <a:rPr lang="en-US" sz="1800" dirty="0" smtClean="0">
                <a:solidFill>
                  <a:schemeClr val="tx1"/>
                </a:solidFill>
                <a:latin typeface="Calibri"/>
                <a:cs typeface="Calibri"/>
              </a:rPr>
              <a:t>/geodetic/spherical)</a:t>
            </a:r>
          </a:p>
          <a:p>
            <a:pPr marL="457200" indent="-457200" algn="l" eaLnBrk="1" hangingPunct="1">
              <a:lnSpc>
                <a:spcPct val="120000"/>
              </a:lnSpc>
              <a:spcBef>
                <a:spcPts val="1000"/>
              </a:spcBef>
            </a:pPr>
            <a:r>
              <a:rPr lang="en-US" sz="1800" dirty="0" smtClean="0">
                <a:solidFill>
                  <a:schemeClr val="tx1"/>
                </a:solidFill>
                <a:latin typeface="Calibri"/>
                <a:cs typeface="Calibri"/>
              </a:rPr>
              <a:t> </a:t>
            </a:r>
            <a:r>
              <a:rPr lang="en-US" sz="1800" dirty="0" err="1" smtClean="0">
                <a:solidFill>
                  <a:schemeClr val="tx1"/>
                </a:solidFill>
                <a:latin typeface="Calibri"/>
                <a:cs typeface="Calibri"/>
              </a:rPr>
              <a:t>glist</a:t>
            </a:r>
            <a:r>
              <a:rPr lang="en-US" sz="1800" dirty="0" smtClean="0">
                <a:solidFill>
                  <a:schemeClr val="tx1"/>
                </a:solidFill>
                <a:latin typeface="Calibri"/>
                <a:cs typeface="Calibri"/>
              </a:rPr>
              <a:t>:  List sites for h-files in </a:t>
            </a:r>
            <a:r>
              <a:rPr lang="en-US" sz="1800" dirty="0" err="1" smtClean="0">
                <a:solidFill>
                  <a:schemeClr val="tx1"/>
                </a:solidFill>
                <a:latin typeface="Calibri"/>
                <a:cs typeface="Calibri"/>
              </a:rPr>
              <a:t>gdl</a:t>
            </a:r>
            <a:r>
              <a:rPr lang="en-US" sz="1800" dirty="0" smtClean="0">
                <a:solidFill>
                  <a:schemeClr val="tx1"/>
                </a:solidFill>
                <a:latin typeface="Calibri"/>
                <a:cs typeface="Calibri"/>
              </a:rPr>
              <a:t>;  check coordinates, models </a:t>
            </a:r>
          </a:p>
          <a:p>
            <a:pPr marL="457200" indent="-457200" algn="l" eaLnBrk="1" hangingPunct="1">
              <a:lnSpc>
                <a:spcPct val="120000"/>
              </a:lnSpc>
              <a:spcBef>
                <a:spcPts val="1000"/>
              </a:spcBef>
            </a:pPr>
            <a:r>
              <a:rPr lang="en-US" sz="1800" dirty="0" err="1">
                <a:solidFill>
                  <a:schemeClr val="tx1"/>
                </a:solidFill>
                <a:latin typeface="Calibri"/>
                <a:cs typeface="Calibri"/>
              </a:rPr>
              <a:t>c</a:t>
            </a:r>
            <a:r>
              <a:rPr lang="en-US" sz="1800" dirty="0" err="1" smtClean="0">
                <a:solidFill>
                  <a:schemeClr val="tx1"/>
                </a:solidFill>
                <a:latin typeface="Calibri"/>
                <a:cs typeface="Calibri"/>
              </a:rPr>
              <a:t>ortran</a:t>
            </a:r>
            <a:r>
              <a:rPr lang="en-US" sz="1800" dirty="0" smtClean="0">
                <a:solidFill>
                  <a:schemeClr val="tx1"/>
                </a:solidFill>
                <a:latin typeface="Calibri"/>
                <a:cs typeface="Calibri"/>
              </a:rPr>
              <a:t>/</a:t>
            </a:r>
            <a:r>
              <a:rPr lang="en-US" sz="1800" dirty="0" err="1" smtClean="0">
                <a:solidFill>
                  <a:schemeClr val="tx1"/>
                </a:solidFill>
                <a:latin typeface="Calibri"/>
                <a:cs typeface="Calibri"/>
              </a:rPr>
              <a:t>convertc</a:t>
            </a:r>
            <a:r>
              <a:rPr lang="en-US" sz="1800" dirty="0" smtClean="0">
                <a:solidFill>
                  <a:schemeClr val="tx1"/>
                </a:solidFill>
                <a:latin typeface="Calibri"/>
                <a:cs typeface="Calibri"/>
              </a:rPr>
              <a:t>:  Translate coordinate types and file formats </a:t>
            </a:r>
          </a:p>
          <a:p>
            <a:pPr marL="457200" indent="-457200" algn="l" eaLnBrk="1" hangingPunct="1">
              <a:lnSpc>
                <a:spcPct val="120000"/>
              </a:lnSpc>
              <a:spcBef>
                <a:spcPts val="1000"/>
              </a:spcBef>
            </a:pPr>
            <a:r>
              <a:rPr lang="en-US" sz="1800" dirty="0" smtClean="0">
                <a:solidFill>
                  <a:schemeClr val="tx1"/>
                </a:solidFill>
                <a:latin typeface="Calibri"/>
                <a:cs typeface="Calibri"/>
              </a:rPr>
              <a:t> </a:t>
            </a:r>
            <a:r>
              <a:rPr lang="en-US" sz="1800" dirty="0" err="1" smtClean="0">
                <a:solidFill>
                  <a:schemeClr val="tx1"/>
                </a:solidFill>
                <a:latin typeface="Calibri"/>
                <a:cs typeface="Calibri"/>
              </a:rPr>
              <a:t>corcom</a:t>
            </a:r>
            <a:r>
              <a:rPr lang="en-US" sz="1800" dirty="0" smtClean="0">
                <a:solidFill>
                  <a:schemeClr val="tx1"/>
                </a:solidFill>
                <a:latin typeface="Calibri"/>
                <a:cs typeface="Calibri"/>
              </a:rPr>
              <a:t>:  Rotate an </a:t>
            </a:r>
            <a:r>
              <a:rPr lang="en-US" sz="1800" dirty="0" err="1" smtClean="0">
                <a:solidFill>
                  <a:schemeClr val="tx1"/>
                </a:solidFill>
                <a:latin typeface="Calibri"/>
                <a:cs typeface="Calibri"/>
              </a:rPr>
              <a:t>apr</a:t>
            </a:r>
            <a:r>
              <a:rPr lang="en-US" sz="1800" dirty="0" smtClean="0">
                <a:solidFill>
                  <a:schemeClr val="tx1"/>
                </a:solidFill>
                <a:latin typeface="Calibri"/>
                <a:cs typeface="Calibri"/>
              </a:rPr>
              <a:t> file to a different plate frame</a:t>
            </a:r>
          </a:p>
          <a:p>
            <a:pPr marL="457200" indent="-457200" algn="l" eaLnBrk="1" hangingPunct="1">
              <a:lnSpc>
                <a:spcPct val="120000"/>
              </a:lnSpc>
              <a:spcBef>
                <a:spcPts val="1000"/>
              </a:spcBef>
            </a:pPr>
            <a:r>
              <a:rPr lang="en-US" sz="1800" dirty="0" err="1" smtClean="0">
                <a:solidFill>
                  <a:schemeClr val="tx1"/>
                </a:solidFill>
                <a:latin typeface="Calibri"/>
                <a:cs typeface="Calibri"/>
              </a:rPr>
              <a:t>unify_apr</a:t>
            </a:r>
            <a:r>
              <a:rPr lang="en-US" sz="1800" dirty="0" smtClean="0">
                <a:solidFill>
                  <a:schemeClr val="tx1"/>
                </a:solidFill>
                <a:latin typeface="Calibri"/>
                <a:cs typeface="Calibri"/>
              </a:rPr>
              <a:t>:  Set equal velocities/coordinates for </a:t>
            </a:r>
            <a:r>
              <a:rPr lang="en-US" sz="1800" i="1" dirty="0" err="1" smtClean="0">
                <a:solidFill>
                  <a:schemeClr val="tx1"/>
                </a:solidFill>
                <a:latin typeface="Calibri"/>
                <a:cs typeface="Calibri"/>
              </a:rPr>
              <a:t>glorg</a:t>
            </a:r>
            <a:r>
              <a:rPr lang="en-US" sz="1800" i="1" dirty="0" smtClean="0">
                <a:solidFill>
                  <a:schemeClr val="tx1"/>
                </a:solidFill>
                <a:latin typeface="Calibri"/>
                <a:cs typeface="Calibri"/>
              </a:rPr>
              <a:t> </a:t>
            </a:r>
            <a:r>
              <a:rPr lang="en-US" sz="1800" dirty="0" smtClean="0">
                <a:solidFill>
                  <a:schemeClr val="tx1"/>
                </a:solidFill>
                <a:latin typeface="Calibri"/>
                <a:cs typeface="Calibri"/>
              </a:rPr>
              <a:t> equates</a:t>
            </a:r>
          </a:p>
          <a:p>
            <a:pPr marL="457200" indent="-457200" algn="l" eaLnBrk="1" hangingPunct="1">
              <a:lnSpc>
                <a:spcPct val="120000"/>
              </a:lnSpc>
              <a:spcBef>
                <a:spcPts val="1000"/>
              </a:spcBef>
            </a:pPr>
            <a:r>
              <a:rPr lang="en-US" sz="1800" dirty="0" smtClean="0">
                <a:solidFill>
                  <a:schemeClr val="tx1"/>
                </a:solidFill>
                <a:latin typeface="Calibri"/>
                <a:cs typeface="Calibri"/>
              </a:rPr>
              <a:t>glist2cmd: Create a </a:t>
            </a:r>
            <a:r>
              <a:rPr lang="en-US" sz="1800" dirty="0" err="1" smtClean="0">
                <a:solidFill>
                  <a:schemeClr val="tx1"/>
                </a:solidFill>
                <a:latin typeface="Calibri"/>
                <a:cs typeface="Calibri"/>
              </a:rPr>
              <a:t>use_site</a:t>
            </a:r>
            <a:r>
              <a:rPr lang="en-US" sz="1800" dirty="0" smtClean="0">
                <a:solidFill>
                  <a:schemeClr val="tx1"/>
                </a:solidFill>
                <a:latin typeface="Calibri"/>
                <a:cs typeface="Calibri"/>
              </a:rPr>
              <a:t> list from a </a:t>
            </a:r>
            <a:r>
              <a:rPr lang="en-US" sz="1800" dirty="0" err="1" smtClean="0">
                <a:solidFill>
                  <a:schemeClr val="tx1"/>
                </a:solidFill>
                <a:latin typeface="Calibri"/>
                <a:cs typeface="Calibri"/>
              </a:rPr>
              <a:t>glist</a:t>
            </a:r>
            <a:r>
              <a:rPr lang="en-US" sz="1800" dirty="0" smtClean="0">
                <a:solidFill>
                  <a:schemeClr val="tx1"/>
                </a:solidFill>
                <a:latin typeface="Calibri"/>
                <a:cs typeface="Calibri"/>
              </a:rPr>
              <a:t> file</a:t>
            </a:r>
          </a:p>
          <a:p>
            <a:pPr marL="457200" indent="-457200" algn="l" eaLnBrk="1" hangingPunct="1">
              <a:lnSpc>
                <a:spcPct val="120000"/>
              </a:lnSpc>
              <a:spcBef>
                <a:spcPts val="1000"/>
              </a:spcBef>
            </a:pPr>
            <a:r>
              <a:rPr lang="en-US" sz="1800" dirty="0" smtClean="0">
                <a:solidFill>
                  <a:schemeClr val="tx1"/>
                </a:solidFill>
                <a:latin typeface="Calibri"/>
                <a:cs typeface="Calibri"/>
              </a:rPr>
              <a:t>vel2stab:  Create a </a:t>
            </a:r>
            <a:r>
              <a:rPr lang="en-US" sz="1800" dirty="0" err="1" smtClean="0">
                <a:solidFill>
                  <a:schemeClr val="tx1"/>
                </a:solidFill>
                <a:latin typeface="Calibri"/>
                <a:cs typeface="Calibri"/>
              </a:rPr>
              <a:t>stab_site</a:t>
            </a:r>
            <a:r>
              <a:rPr lang="en-US" sz="1800" dirty="0" smtClean="0">
                <a:solidFill>
                  <a:schemeClr val="tx1"/>
                </a:solidFill>
                <a:latin typeface="Calibri"/>
                <a:cs typeface="Calibri"/>
              </a:rPr>
              <a:t> list from a velocity org file</a:t>
            </a:r>
          </a:p>
          <a:p>
            <a:pPr marL="457200" indent="-457200" algn="l" eaLnBrk="1" hangingPunct="1">
              <a:lnSpc>
                <a:spcPct val="120000"/>
              </a:lnSpc>
              <a:spcBef>
                <a:spcPts val="1000"/>
              </a:spcBef>
            </a:pPr>
            <a:r>
              <a:rPr lang="en-US" sz="1800" dirty="0" smtClean="0">
                <a:solidFill>
                  <a:schemeClr val="tx1"/>
                </a:solidFill>
                <a:latin typeface="Calibri"/>
                <a:cs typeface="Calibri"/>
              </a:rPr>
              <a:t>sh_dos2unix:  Remove the extra CR from each line of a file</a:t>
            </a:r>
          </a:p>
          <a:p>
            <a:pPr marL="457200" indent="-457200" algn="l" eaLnBrk="1" hangingPunct="1">
              <a:lnSpc>
                <a:spcPct val="110000"/>
              </a:lnSpc>
              <a:spcBef>
                <a:spcPct val="70000"/>
              </a:spcBef>
            </a:pPr>
            <a:endParaRPr lang="en-US" sz="1800" dirty="0" smtClean="0">
              <a:solidFill>
                <a:schemeClr val="tx1"/>
              </a:solidFill>
              <a:latin typeface="Calibri"/>
              <a:cs typeface="Calibri"/>
            </a:endParaRPr>
          </a:p>
          <a:p>
            <a:pPr marL="457200" indent="-457200" algn="l" eaLnBrk="1" hangingPunct="1">
              <a:lnSpc>
                <a:spcPct val="110000"/>
              </a:lnSpc>
              <a:spcBef>
                <a:spcPct val="0"/>
              </a:spcBef>
            </a:pPr>
            <a:r>
              <a:rPr lang="en-US" sz="1800" dirty="0" smtClean="0">
                <a:solidFill>
                  <a:schemeClr val="tx1"/>
                </a:solidFill>
                <a:latin typeface="Calibri"/>
                <a:cs typeface="Calibri"/>
              </a:rPr>
              <a:t> </a:t>
            </a:r>
          </a:p>
          <a:p>
            <a:pPr marL="457200" indent="-457200" eaLnBrk="1" hangingPunct="1"/>
            <a:endParaRPr lang="en-US" sz="1800" dirty="0">
              <a:solidFill>
                <a:schemeClr val="tx1"/>
              </a:solidFill>
              <a:latin typeface="Calibri"/>
              <a:cs typeface="Calibri"/>
            </a:endParaRPr>
          </a:p>
        </p:txBody>
      </p:sp>
    </p:spTree>
    <p:extLst>
      <p:ext uri="{BB962C8B-B14F-4D97-AF65-F5344CB8AC3E}">
        <p14:creationId xmlns:p14="http://schemas.microsoft.com/office/powerpoint/2010/main" val="44334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228600"/>
            <a:ext cx="7772400" cy="762000"/>
          </a:xfrm>
        </p:spPr>
        <p:txBody>
          <a:bodyPr/>
          <a:lstStyle/>
          <a:p>
            <a:pPr eaLnBrk="1" hangingPunct="1"/>
            <a:r>
              <a:rPr lang="en-US" sz="2000" dirty="0" smtClean="0">
                <a:latin typeface="Calibri"/>
                <a:cs typeface="Calibri"/>
              </a:rPr>
              <a:t>GAMIT/GLOBK Utilities (</a:t>
            </a:r>
            <a:r>
              <a:rPr lang="en-US" sz="2000" dirty="0" err="1" smtClean="0">
                <a:latin typeface="Calibri"/>
                <a:cs typeface="Calibri"/>
              </a:rPr>
              <a:t>cont</a:t>
            </a:r>
            <a:r>
              <a:rPr lang="en-US" sz="2000" dirty="0" smtClean="0">
                <a:latin typeface="Calibri"/>
                <a:cs typeface="Calibri"/>
              </a:rPr>
              <a:t>)</a:t>
            </a:r>
            <a:endParaRPr lang="en-US" dirty="0">
              <a:latin typeface="Calibri"/>
              <a:cs typeface="Calibri"/>
            </a:endParaRPr>
          </a:p>
        </p:txBody>
      </p:sp>
      <p:sp>
        <p:nvSpPr>
          <p:cNvPr id="16387" name="Rectangle 3"/>
          <p:cNvSpPr>
            <a:spLocks noGrp="1" noChangeArrowheads="1"/>
          </p:cNvSpPr>
          <p:nvPr>
            <p:ph type="subTitle" idx="1"/>
          </p:nvPr>
        </p:nvSpPr>
        <p:spPr>
          <a:xfrm>
            <a:off x="609600" y="1143000"/>
            <a:ext cx="7924800" cy="4953000"/>
          </a:xfrm>
        </p:spPr>
        <p:txBody>
          <a:bodyPr>
            <a:normAutofit fontScale="92500" lnSpcReduction="10000"/>
          </a:bodyPr>
          <a:lstStyle/>
          <a:p>
            <a:pPr marL="457200" indent="-457200" algn="l" eaLnBrk="1" hangingPunct="1">
              <a:lnSpc>
                <a:spcPct val="110000"/>
              </a:lnSpc>
              <a:spcBef>
                <a:spcPct val="0"/>
              </a:spcBef>
            </a:pPr>
            <a:r>
              <a:rPr lang="en-US" sz="1900" u="sng" dirty="0" smtClean="0">
                <a:solidFill>
                  <a:srgbClr val="632523"/>
                </a:solidFill>
                <a:latin typeface="Calibri"/>
                <a:cs typeface="Calibri"/>
              </a:rPr>
              <a:t>Scripts used by </a:t>
            </a:r>
            <a:r>
              <a:rPr lang="en-US" sz="1900" u="sng" dirty="0" err="1" smtClean="0">
                <a:solidFill>
                  <a:srgbClr val="632523"/>
                </a:solidFill>
                <a:latin typeface="Calibri"/>
                <a:cs typeface="Calibri"/>
              </a:rPr>
              <a:t>sh_gamit</a:t>
            </a:r>
            <a:r>
              <a:rPr lang="en-US" sz="1900" u="sng" dirty="0" smtClean="0">
                <a:solidFill>
                  <a:srgbClr val="632523"/>
                </a:solidFill>
                <a:latin typeface="Calibri"/>
                <a:cs typeface="Calibri"/>
              </a:rPr>
              <a:t> but useful stand-alone</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sh_get_rinex</a:t>
            </a:r>
            <a:r>
              <a:rPr lang="en-US" sz="1900" dirty="0" smtClean="0">
                <a:solidFill>
                  <a:srgbClr val="000000"/>
                </a:solidFill>
                <a:latin typeface="Calibri"/>
                <a:cs typeface="Calibri"/>
              </a:rPr>
              <a:t>:  ftp a RINEX o file from remote archives (</a:t>
            </a:r>
            <a:r>
              <a:rPr lang="en-US" sz="1900" dirty="0" err="1" smtClean="0">
                <a:solidFill>
                  <a:srgbClr val="000000"/>
                </a:solidFill>
                <a:latin typeface="Calibri"/>
                <a:cs typeface="Calibri"/>
              </a:rPr>
              <a:t>ftp_info</a:t>
            </a:r>
            <a:r>
              <a:rPr lang="en-US" sz="1900" dirty="0" smtClean="0">
                <a:solidFill>
                  <a:srgbClr val="000000"/>
                </a:solidFill>
                <a:latin typeface="Calibri"/>
                <a:cs typeface="Calibri"/>
              </a:rPr>
              <a:t>)</a:t>
            </a:r>
          </a:p>
          <a:p>
            <a:pPr marL="457200" indent="-457200" algn="l" eaLnBrk="1" hangingPunct="1">
              <a:lnSpc>
                <a:spcPct val="110000"/>
              </a:lnSpc>
              <a:spcBef>
                <a:spcPct val="70000"/>
              </a:spcBef>
            </a:pPr>
            <a:r>
              <a:rPr lang="en-US" sz="1900" dirty="0" smtClean="0">
                <a:solidFill>
                  <a:srgbClr val="000000"/>
                </a:solidFill>
                <a:latin typeface="Calibri"/>
                <a:cs typeface="Calibri"/>
              </a:rPr>
              <a:t> sh_crx2rnx:  convert to/from RINEX/</a:t>
            </a:r>
            <a:r>
              <a:rPr lang="en-US" sz="1900" dirty="0" err="1" smtClean="0">
                <a:solidFill>
                  <a:srgbClr val="000000"/>
                </a:solidFill>
                <a:latin typeface="Calibri"/>
                <a:cs typeface="Calibri"/>
              </a:rPr>
              <a:t>Hatanaka</a:t>
            </a:r>
            <a:r>
              <a:rPr lang="en-US" sz="1900" dirty="0" smtClean="0">
                <a:solidFill>
                  <a:srgbClr val="000000"/>
                </a:solidFill>
                <a:latin typeface="Calibri"/>
                <a:cs typeface="Calibri"/>
              </a:rPr>
              <a:t> </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sh_get_nav</a:t>
            </a:r>
            <a:r>
              <a:rPr lang="en-US" sz="1900" dirty="0" smtClean="0">
                <a:solidFill>
                  <a:srgbClr val="000000"/>
                </a:solidFill>
                <a:latin typeface="Calibri"/>
                <a:cs typeface="Calibri"/>
              </a:rPr>
              <a:t>:  ftp a RINEX n file from remote archives</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sh_get_met</a:t>
            </a:r>
            <a:r>
              <a:rPr lang="en-US" sz="1900" dirty="0" smtClean="0">
                <a:solidFill>
                  <a:srgbClr val="000000"/>
                </a:solidFill>
                <a:latin typeface="Calibri"/>
                <a:cs typeface="Calibri"/>
              </a:rPr>
              <a:t>:  ftp a RINEX m file from remote archives</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sh_get_hfiles</a:t>
            </a:r>
            <a:r>
              <a:rPr lang="en-US" sz="1900" dirty="0" smtClean="0">
                <a:solidFill>
                  <a:srgbClr val="000000"/>
                </a:solidFill>
                <a:latin typeface="Calibri"/>
                <a:cs typeface="Calibri"/>
              </a:rPr>
              <a:t>:  ftp h-files from MIT/SOPAC</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sh_update_eop</a:t>
            </a:r>
            <a:r>
              <a:rPr lang="en-US" sz="1900" dirty="0" smtClean="0">
                <a:solidFill>
                  <a:srgbClr val="000000"/>
                </a:solidFill>
                <a:latin typeface="Calibri"/>
                <a:cs typeface="Calibri"/>
              </a:rPr>
              <a:t>:  ftp an EOP file from IERS, create </a:t>
            </a:r>
            <a:r>
              <a:rPr lang="en-US" sz="1900" dirty="0" err="1" smtClean="0">
                <a:solidFill>
                  <a:srgbClr val="000000"/>
                </a:solidFill>
                <a:latin typeface="Calibri"/>
                <a:cs typeface="Calibri"/>
              </a:rPr>
              <a:t>pmu</a:t>
            </a:r>
            <a:r>
              <a:rPr lang="en-US" sz="1900" dirty="0" smtClean="0">
                <a:solidFill>
                  <a:srgbClr val="000000"/>
                </a:solidFill>
                <a:latin typeface="Calibri"/>
                <a:cs typeface="Calibri"/>
              </a:rPr>
              <a:t>, ut1., </a:t>
            </a:r>
            <a:r>
              <a:rPr lang="en-US" sz="1900" dirty="0" err="1" smtClean="0">
                <a:solidFill>
                  <a:srgbClr val="000000"/>
                </a:solidFill>
                <a:latin typeface="Calibri"/>
                <a:cs typeface="Calibri"/>
              </a:rPr>
              <a:t>wob</a:t>
            </a:r>
            <a:r>
              <a:rPr lang="en-US" sz="1900" dirty="0" smtClean="0">
                <a:solidFill>
                  <a:srgbClr val="000000"/>
                </a:solidFill>
                <a:latin typeface="Calibri"/>
                <a:cs typeface="Calibri"/>
              </a:rPr>
              <a:t>.</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sh_get_orbits</a:t>
            </a:r>
            <a:r>
              <a:rPr lang="en-US" sz="1900" dirty="0" smtClean="0">
                <a:solidFill>
                  <a:srgbClr val="000000"/>
                </a:solidFill>
                <a:latin typeface="Calibri"/>
                <a:cs typeface="Calibri"/>
              </a:rPr>
              <a:t>:  ftp a g-file or sp3 file from remote archives, call --&gt; </a:t>
            </a:r>
          </a:p>
          <a:p>
            <a:pPr marL="457200" indent="-457200" algn="l" eaLnBrk="1" hangingPunct="1">
              <a:lnSpc>
                <a:spcPct val="110000"/>
              </a:lnSpc>
              <a:spcBef>
                <a:spcPct val="70000"/>
              </a:spcBef>
            </a:pPr>
            <a:r>
              <a:rPr lang="en-US" sz="1900" dirty="0" smtClean="0">
                <a:solidFill>
                  <a:srgbClr val="000000"/>
                </a:solidFill>
                <a:latin typeface="Calibri"/>
                <a:cs typeface="Calibri"/>
              </a:rPr>
              <a:t> sh_sp3fit:  create a g- or t-file from an sp3 file (1-3 days)</a:t>
            </a:r>
          </a:p>
          <a:p>
            <a:pPr marL="457200" indent="-457200" algn="l" eaLnBrk="1" hangingPunct="1">
              <a:lnSpc>
                <a:spcPct val="110000"/>
              </a:lnSpc>
              <a:spcBef>
                <a:spcPct val="0"/>
              </a:spcBef>
            </a:pPr>
            <a:endParaRPr lang="en-US" sz="1900" dirty="0" smtClean="0">
              <a:solidFill>
                <a:srgbClr val="000000"/>
              </a:solidFill>
              <a:latin typeface="Calibri"/>
              <a:cs typeface="Calibri"/>
            </a:endParaRPr>
          </a:p>
          <a:p>
            <a:pPr marL="457200" indent="-457200" algn="l" eaLnBrk="1" hangingPunct="1">
              <a:lnSpc>
                <a:spcPct val="110000"/>
              </a:lnSpc>
              <a:spcBef>
                <a:spcPct val="0"/>
              </a:spcBef>
            </a:pPr>
            <a:endParaRPr lang="en-US" sz="1900" dirty="0" smtClean="0">
              <a:solidFill>
                <a:srgbClr val="000000"/>
              </a:solidFill>
              <a:latin typeface="Calibri"/>
              <a:cs typeface="Calibri"/>
            </a:endParaRPr>
          </a:p>
          <a:p>
            <a:pPr marL="457200" indent="-457200" algn="l" eaLnBrk="1" hangingPunct="1">
              <a:lnSpc>
                <a:spcPct val="110000"/>
              </a:lnSpc>
              <a:spcBef>
                <a:spcPct val="0"/>
              </a:spcBef>
            </a:pPr>
            <a:r>
              <a:rPr lang="en-US" sz="1600" dirty="0" smtClean="0">
                <a:solidFill>
                  <a:srgbClr val="000000"/>
                </a:solidFill>
                <a:latin typeface="Calibri"/>
                <a:cs typeface="Calibri"/>
              </a:rPr>
              <a:t> </a:t>
            </a:r>
          </a:p>
          <a:p>
            <a:pPr marL="457200" indent="-457200" eaLnBrk="1" hangingPunct="1"/>
            <a:endParaRPr lang="en-US" sz="1800" dirty="0">
              <a:solidFill>
                <a:srgbClr val="000000"/>
              </a:solidFill>
              <a:latin typeface="Calibri"/>
              <a:cs typeface="Calibri"/>
            </a:endParaRPr>
          </a:p>
        </p:txBody>
      </p:sp>
    </p:spTree>
    <p:extLst>
      <p:ext uri="{BB962C8B-B14F-4D97-AF65-F5344CB8AC3E}">
        <p14:creationId xmlns:p14="http://schemas.microsoft.com/office/powerpoint/2010/main" val="287578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52400"/>
            <a:ext cx="7772400" cy="609600"/>
          </a:xfrm>
        </p:spPr>
        <p:txBody>
          <a:bodyPr/>
          <a:lstStyle/>
          <a:p>
            <a:pPr eaLnBrk="1" hangingPunct="1"/>
            <a:r>
              <a:rPr lang="en-US" sz="2000">
                <a:latin typeface="Helvetica" charset="0"/>
              </a:rPr>
              <a:t>GAMIT/GLOBK Utilities (cont)</a:t>
            </a:r>
            <a:endParaRPr lang="en-US" sz="2400">
              <a:latin typeface="Helvetica" charset="0"/>
            </a:endParaRPr>
          </a:p>
        </p:txBody>
      </p:sp>
      <p:sp>
        <p:nvSpPr>
          <p:cNvPr id="17411" name="Rectangle 3"/>
          <p:cNvSpPr>
            <a:spLocks noGrp="1" noChangeArrowheads="1"/>
          </p:cNvSpPr>
          <p:nvPr>
            <p:ph type="subTitle" idx="1"/>
          </p:nvPr>
        </p:nvSpPr>
        <p:spPr>
          <a:xfrm>
            <a:off x="838200" y="762000"/>
            <a:ext cx="7696200" cy="5715000"/>
          </a:xfrm>
        </p:spPr>
        <p:txBody>
          <a:bodyPr>
            <a:normAutofit fontScale="85000" lnSpcReduction="20000"/>
          </a:bodyPr>
          <a:lstStyle/>
          <a:p>
            <a:pPr marL="457200" indent="-457200" algn="l" eaLnBrk="1" hangingPunct="1">
              <a:lnSpc>
                <a:spcPct val="110000"/>
              </a:lnSpc>
              <a:spcBef>
                <a:spcPct val="0"/>
              </a:spcBef>
            </a:pPr>
            <a:r>
              <a:rPr lang="en-US" sz="1900" u="sng" dirty="0" smtClean="0">
                <a:solidFill>
                  <a:schemeClr val="accent2">
                    <a:lumMod val="50000"/>
                  </a:schemeClr>
                </a:solidFill>
                <a:latin typeface="Calibri"/>
                <a:cs typeface="Calibri"/>
              </a:rPr>
              <a:t>Evaluating </a:t>
            </a:r>
            <a:r>
              <a:rPr lang="en-US" sz="1900" u="sng" dirty="0">
                <a:solidFill>
                  <a:schemeClr val="accent2">
                    <a:lumMod val="50000"/>
                  </a:schemeClr>
                </a:solidFill>
                <a:latin typeface="Calibri"/>
                <a:cs typeface="Calibri"/>
              </a:rPr>
              <a:t>results</a:t>
            </a: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sh_oneway</a:t>
            </a:r>
            <a:r>
              <a:rPr lang="en-US" sz="1900" dirty="0">
                <a:solidFill>
                  <a:srgbClr val="000000"/>
                </a:solidFill>
                <a:latin typeface="Calibri"/>
                <a:cs typeface="Calibri"/>
              </a:rPr>
              <a:t>:  Plot phase residuals (sky map; </a:t>
            </a:r>
            <a:r>
              <a:rPr lang="en-US" sz="1900" dirty="0" err="1">
                <a:solidFill>
                  <a:srgbClr val="000000"/>
                </a:solidFill>
                <a:latin typeface="Calibri"/>
                <a:cs typeface="Calibri"/>
              </a:rPr>
              <a:t>vs</a:t>
            </a:r>
            <a:r>
              <a:rPr lang="en-US" sz="1900" dirty="0">
                <a:solidFill>
                  <a:srgbClr val="000000"/>
                </a:solidFill>
                <a:latin typeface="Calibri"/>
                <a:cs typeface="Calibri"/>
              </a:rPr>
              <a:t> elevation) </a:t>
            </a:r>
            <a:r>
              <a:rPr lang="en-US" sz="1900" dirty="0" smtClean="0">
                <a:solidFill>
                  <a:srgbClr val="000000"/>
                </a:solidFill>
                <a:latin typeface="Calibri"/>
                <a:cs typeface="Calibri"/>
              </a:rPr>
              <a:t>[GMT]</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sh_plotelmean</a:t>
            </a:r>
            <a:r>
              <a:rPr lang="en-US" sz="1900" dirty="0" smtClean="0">
                <a:solidFill>
                  <a:srgbClr val="000000"/>
                </a:solidFill>
                <a:latin typeface="Calibri"/>
                <a:cs typeface="Calibri"/>
              </a:rPr>
              <a:t>: Elevation angles average residuals plots [GMT]</a:t>
            </a:r>
            <a:endParaRPr lang="en-US" sz="1900" dirty="0">
              <a:solidFill>
                <a:srgbClr val="000000"/>
              </a:solidFill>
              <a:latin typeface="Calibri"/>
              <a:cs typeface="Calibri"/>
            </a:endParaRP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cview</a:t>
            </a:r>
            <a:r>
              <a:rPr lang="en-US" sz="1900" dirty="0">
                <a:solidFill>
                  <a:srgbClr val="000000"/>
                </a:solidFill>
                <a:latin typeface="Calibri"/>
                <a:cs typeface="Calibri"/>
              </a:rPr>
              <a:t>: Display and manipulate phase residuals [X-windows]</a:t>
            </a: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smtClean="0">
                <a:solidFill>
                  <a:srgbClr val="000000"/>
                </a:solidFill>
                <a:latin typeface="Calibri"/>
                <a:cs typeface="Calibri"/>
              </a:rPr>
              <a:t>sh_plot_pos</a:t>
            </a:r>
            <a:r>
              <a:rPr lang="en-US" sz="1900" dirty="0" smtClean="0">
                <a:solidFill>
                  <a:srgbClr val="000000"/>
                </a:solidFill>
                <a:latin typeface="Calibri"/>
                <a:cs typeface="Calibri"/>
              </a:rPr>
              <a:t>:  </a:t>
            </a:r>
            <a:r>
              <a:rPr lang="en-US" sz="1900" dirty="0">
                <a:solidFill>
                  <a:srgbClr val="000000"/>
                </a:solidFill>
                <a:latin typeface="Calibri"/>
                <a:cs typeface="Calibri"/>
              </a:rPr>
              <a:t>Plot coordinate times series  [GMT]</a:t>
            </a: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sh_tshist</a:t>
            </a:r>
            <a:r>
              <a:rPr lang="en-US" sz="1900" dirty="0">
                <a:solidFill>
                  <a:srgbClr val="000000"/>
                </a:solidFill>
                <a:latin typeface="Calibri"/>
                <a:cs typeface="Calibri"/>
              </a:rPr>
              <a:t>:  Plot histogram of time-series statistics [GMT]</a:t>
            </a: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tsview</a:t>
            </a:r>
            <a:r>
              <a:rPr lang="en-US" sz="1900" dirty="0">
                <a:solidFill>
                  <a:srgbClr val="000000"/>
                </a:solidFill>
                <a:latin typeface="Calibri"/>
                <a:cs typeface="Calibri"/>
              </a:rPr>
              <a:t>:  Display and manipulate coordinate time series [MATLAB]</a:t>
            </a: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sh_plotvel</a:t>
            </a:r>
            <a:r>
              <a:rPr lang="en-US" sz="1900" dirty="0">
                <a:solidFill>
                  <a:srgbClr val="000000"/>
                </a:solidFill>
                <a:latin typeface="Calibri"/>
                <a:cs typeface="Calibri"/>
              </a:rPr>
              <a:t>: Plot velocity maps [GMT</a:t>
            </a:r>
            <a:r>
              <a:rPr lang="en-US" sz="1900" dirty="0" smtClean="0">
                <a:solidFill>
                  <a:srgbClr val="000000"/>
                </a:solidFill>
                <a:latin typeface="Calibri"/>
                <a:cs typeface="Calibri"/>
              </a:rPr>
              <a:t>]</a:t>
            </a:r>
            <a:endParaRPr lang="en-US" sz="1900" dirty="0">
              <a:solidFill>
                <a:srgbClr val="000000"/>
              </a:solidFill>
              <a:latin typeface="Calibri"/>
              <a:cs typeface="Calibri"/>
            </a:endParaRP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sh_map_elements</a:t>
            </a:r>
            <a:r>
              <a:rPr lang="en-US" sz="1900" dirty="0">
                <a:solidFill>
                  <a:srgbClr val="000000"/>
                </a:solidFill>
                <a:latin typeface="Calibri"/>
                <a:cs typeface="Calibri"/>
              </a:rPr>
              <a:t>, </a:t>
            </a:r>
            <a:r>
              <a:rPr lang="en-US" sz="1900" dirty="0" err="1">
                <a:solidFill>
                  <a:srgbClr val="000000"/>
                </a:solidFill>
                <a:latin typeface="Calibri"/>
                <a:cs typeface="Calibri"/>
              </a:rPr>
              <a:t>sh_map_calif</a:t>
            </a:r>
            <a:r>
              <a:rPr lang="en-US" sz="1900" dirty="0">
                <a:solidFill>
                  <a:srgbClr val="000000"/>
                </a:solidFill>
                <a:latin typeface="Calibri"/>
                <a:cs typeface="Calibri"/>
              </a:rPr>
              <a:t>, </a:t>
            </a:r>
            <a:r>
              <a:rPr lang="en-US" sz="1900" dirty="0" err="1">
                <a:solidFill>
                  <a:srgbClr val="000000"/>
                </a:solidFill>
                <a:latin typeface="Calibri"/>
                <a:cs typeface="Calibri"/>
              </a:rPr>
              <a:t>sh_map_balkans</a:t>
            </a:r>
            <a:r>
              <a:rPr lang="en-US" sz="1900" dirty="0">
                <a:solidFill>
                  <a:srgbClr val="000000"/>
                </a:solidFill>
                <a:latin typeface="Calibri"/>
                <a:cs typeface="Calibri"/>
              </a:rPr>
              <a:t>, etc.</a:t>
            </a: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velview</a:t>
            </a:r>
            <a:r>
              <a:rPr lang="en-US" sz="1900" dirty="0">
                <a:solidFill>
                  <a:srgbClr val="000000"/>
                </a:solidFill>
                <a:latin typeface="Calibri"/>
                <a:cs typeface="Calibri"/>
              </a:rPr>
              <a:t>:  Display and manipulate velocity maps [MATLAB</a:t>
            </a:r>
            <a:r>
              <a:rPr lang="en-US" sz="1900" dirty="0" smtClean="0">
                <a:solidFill>
                  <a:srgbClr val="000000"/>
                </a:solidFill>
                <a:latin typeface="Calibri"/>
                <a:cs typeface="Calibri"/>
              </a:rPr>
              <a:t>]</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sh_velhist</a:t>
            </a:r>
            <a:r>
              <a:rPr lang="en-US" sz="1900" dirty="0" smtClean="0">
                <a:solidFill>
                  <a:srgbClr val="000000"/>
                </a:solidFill>
                <a:latin typeface="Calibri"/>
                <a:cs typeface="Calibri"/>
              </a:rPr>
              <a:t>: Plot histogram of velocity statistics</a:t>
            </a:r>
            <a:endParaRPr lang="en-US" sz="1900" dirty="0">
              <a:solidFill>
                <a:srgbClr val="000000"/>
              </a:solidFill>
              <a:latin typeface="Calibri"/>
              <a:cs typeface="Calibri"/>
            </a:endParaRPr>
          </a:p>
          <a:p>
            <a:pPr marL="457200" indent="-457200" algn="l" eaLnBrk="1" hangingPunct="1">
              <a:lnSpc>
                <a:spcPct val="110000"/>
              </a:lnSpc>
              <a:spcBef>
                <a:spcPct val="70000"/>
              </a:spcBef>
            </a:pPr>
            <a:r>
              <a:rPr lang="en-US" sz="1900" dirty="0">
                <a:solidFill>
                  <a:srgbClr val="000000"/>
                </a:solidFill>
                <a:latin typeface="Calibri"/>
                <a:cs typeface="Calibri"/>
              </a:rPr>
              <a:t> sh_org2vel:  Extract plate-referenced velocities from </a:t>
            </a:r>
            <a:r>
              <a:rPr lang="en-US" sz="1900" dirty="0" err="1">
                <a:solidFill>
                  <a:srgbClr val="000000"/>
                </a:solidFill>
                <a:latin typeface="Calibri"/>
                <a:cs typeface="Calibri"/>
              </a:rPr>
              <a:t>glorg</a:t>
            </a:r>
            <a:r>
              <a:rPr lang="en-US" sz="1900" dirty="0">
                <a:solidFill>
                  <a:srgbClr val="000000"/>
                </a:solidFill>
                <a:latin typeface="Calibri"/>
                <a:cs typeface="Calibri"/>
              </a:rPr>
              <a:t> print </a:t>
            </a:r>
            <a:r>
              <a:rPr lang="en-US" sz="1900" dirty="0" smtClean="0">
                <a:solidFill>
                  <a:srgbClr val="000000"/>
                </a:solidFill>
                <a:latin typeface="Calibri"/>
                <a:cs typeface="Calibri"/>
              </a:rPr>
              <a:t>file</a:t>
            </a:r>
          </a:p>
          <a:p>
            <a:pPr marL="457200" indent="-457200" algn="l" eaLnBrk="1" hangingPunct="1">
              <a:lnSpc>
                <a:spcPct val="110000"/>
              </a:lnSpc>
              <a:spcBef>
                <a:spcPct val="70000"/>
              </a:spcBef>
            </a:pPr>
            <a:r>
              <a:rPr lang="en-US" sz="1900" dirty="0" smtClean="0">
                <a:solidFill>
                  <a:srgbClr val="000000"/>
                </a:solidFill>
                <a:latin typeface="Calibri"/>
                <a:cs typeface="Calibri"/>
              </a:rPr>
              <a:t> </a:t>
            </a:r>
            <a:r>
              <a:rPr lang="en-US" sz="1900" dirty="0" err="1" smtClean="0">
                <a:solidFill>
                  <a:srgbClr val="000000"/>
                </a:solidFill>
                <a:latin typeface="Calibri"/>
                <a:cs typeface="Calibri"/>
              </a:rPr>
              <a:t>tscon</a:t>
            </a:r>
            <a:r>
              <a:rPr lang="en-US" sz="1900" dirty="0" smtClean="0">
                <a:solidFill>
                  <a:srgbClr val="000000"/>
                </a:solidFill>
                <a:latin typeface="Calibri"/>
                <a:cs typeface="Calibri"/>
              </a:rPr>
              <a:t>:</a:t>
            </a:r>
            <a:r>
              <a:rPr lang="en-US" sz="1900" dirty="0" smtClean="0">
                <a:solidFill>
                  <a:srgbClr val="000000"/>
                </a:solidFill>
                <a:latin typeface="Calibri"/>
                <a:cs typeface="Calibri"/>
              </a:rPr>
              <a:t> Rotate “.</a:t>
            </a:r>
            <a:r>
              <a:rPr lang="en-US" sz="1900" dirty="0" err="1" smtClean="0">
                <a:solidFill>
                  <a:srgbClr val="000000"/>
                </a:solidFill>
                <a:latin typeface="Calibri"/>
                <a:cs typeface="Calibri"/>
              </a:rPr>
              <a:t>pos</a:t>
            </a:r>
            <a:r>
              <a:rPr lang="en-US" sz="1900" dirty="0" smtClean="0">
                <a:solidFill>
                  <a:srgbClr val="000000"/>
                </a:solidFill>
                <a:latin typeface="Calibri"/>
                <a:cs typeface="Calibri"/>
              </a:rPr>
              <a:t>”-files into new reference frame rather than rerun </a:t>
            </a:r>
            <a:r>
              <a:rPr lang="en-US" sz="1900" dirty="0" err="1" smtClean="0">
                <a:solidFill>
                  <a:srgbClr val="000000"/>
                </a:solidFill>
                <a:latin typeface="Calibri"/>
                <a:cs typeface="Calibri"/>
              </a:rPr>
              <a:t>glred</a:t>
            </a:r>
            <a:r>
              <a:rPr lang="en-US" sz="1900" dirty="0" smtClean="0">
                <a:solidFill>
                  <a:srgbClr val="000000"/>
                </a:solidFill>
                <a:latin typeface="Calibri"/>
                <a:cs typeface="Calibri"/>
              </a:rPr>
              <a:t>/</a:t>
            </a:r>
            <a:r>
              <a:rPr lang="en-US" sz="1900" dirty="0" err="1" smtClean="0">
                <a:solidFill>
                  <a:srgbClr val="000000"/>
                </a:solidFill>
                <a:latin typeface="Calibri"/>
                <a:cs typeface="Calibri"/>
              </a:rPr>
              <a:t>glorg</a:t>
            </a:r>
            <a:endParaRPr lang="en-US" sz="1900" dirty="0">
              <a:solidFill>
                <a:srgbClr val="000000"/>
              </a:solidFill>
              <a:latin typeface="Calibri"/>
              <a:cs typeface="Calibri"/>
            </a:endParaRPr>
          </a:p>
          <a:p>
            <a:pPr marL="457200" indent="-457200" algn="l" eaLnBrk="1" hangingPunct="1">
              <a:lnSpc>
                <a:spcPct val="110000"/>
              </a:lnSpc>
              <a:spcBef>
                <a:spcPct val="70000"/>
              </a:spcBef>
            </a:pPr>
            <a:r>
              <a:rPr lang="en-US" sz="1900" dirty="0">
                <a:solidFill>
                  <a:srgbClr val="000000"/>
                </a:solidFill>
                <a:latin typeface="Calibri"/>
                <a:cs typeface="Calibri"/>
              </a:rPr>
              <a:t> </a:t>
            </a:r>
            <a:r>
              <a:rPr lang="en-US" sz="1900" dirty="0" err="1">
                <a:solidFill>
                  <a:srgbClr val="000000"/>
                </a:solidFill>
                <a:latin typeface="Calibri"/>
                <a:cs typeface="Calibri"/>
              </a:rPr>
              <a:t>velrot</a:t>
            </a:r>
            <a:r>
              <a:rPr lang="en-US" sz="1900" dirty="0">
                <a:solidFill>
                  <a:srgbClr val="000000"/>
                </a:solidFill>
                <a:latin typeface="Calibri"/>
                <a:cs typeface="Calibri"/>
              </a:rPr>
              <a:t>:  Combine velocity fields from different analyses</a:t>
            </a:r>
          </a:p>
          <a:p>
            <a:pPr marL="457200" indent="-457200" algn="l" eaLnBrk="1" hangingPunct="1">
              <a:lnSpc>
                <a:spcPct val="110000"/>
              </a:lnSpc>
              <a:spcBef>
                <a:spcPct val="0"/>
              </a:spcBef>
              <a:buFontTx/>
              <a:buAutoNum type="arabicPeriod"/>
            </a:pPr>
            <a:endParaRPr lang="en-US" sz="2000" dirty="0">
              <a:solidFill>
                <a:srgbClr val="000000"/>
              </a:solidFill>
              <a:latin typeface="Helvetica" charset="0"/>
            </a:endParaRPr>
          </a:p>
        </p:txBody>
      </p:sp>
    </p:spTree>
    <p:extLst>
      <p:ext uri="{BB962C8B-B14F-4D97-AF65-F5344CB8AC3E}">
        <p14:creationId xmlns:p14="http://schemas.microsoft.com/office/powerpoint/2010/main" val="382320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t>
            </a:r>
            <a:r>
              <a:rPr lang="en-US" dirty="0" err="1" smtClean="0"/>
              <a:t>scon</a:t>
            </a:r>
            <a:r>
              <a:rPr lang="en-US" dirty="0" smtClean="0"/>
              <a:t> to redefine reference frame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apr</a:t>
            </a:r>
            <a:r>
              <a:rPr lang="en-US" dirty="0" smtClean="0"/>
              <a:t>-file for your chosen reference frame may be specified in </a:t>
            </a:r>
            <a:r>
              <a:rPr lang="en-US" dirty="0" err="1" smtClean="0"/>
              <a:t>glorg</a:t>
            </a:r>
            <a:r>
              <a:rPr lang="en-US" dirty="0" smtClean="0"/>
              <a:t> command file</a:t>
            </a:r>
          </a:p>
          <a:p>
            <a:r>
              <a:rPr lang="en-US" dirty="0" smtClean="0"/>
              <a:t>But if we want to put time series in different reference frames without rerunning </a:t>
            </a:r>
            <a:r>
              <a:rPr lang="en-US" dirty="0" err="1" smtClean="0"/>
              <a:t>glred</a:t>
            </a:r>
            <a:r>
              <a:rPr lang="en-US" dirty="0" smtClean="0"/>
              <a:t>, we can use </a:t>
            </a:r>
            <a:r>
              <a:rPr lang="en-US" dirty="0" err="1" smtClean="0"/>
              <a:t>tscon</a:t>
            </a:r>
            <a:endParaRPr lang="en-US" dirty="0" smtClean="0"/>
          </a:p>
          <a:p>
            <a:r>
              <a:rPr lang="en-US" dirty="0" err="1"/>
              <a:t>t</a:t>
            </a:r>
            <a:r>
              <a:rPr lang="en-US" dirty="0" err="1" smtClean="0"/>
              <a:t>scon</a:t>
            </a:r>
            <a:r>
              <a:rPr lang="en-US" dirty="0" smtClean="0"/>
              <a:t> works in much the same way as </a:t>
            </a:r>
            <a:r>
              <a:rPr lang="en-US" dirty="0" err="1" smtClean="0"/>
              <a:t>glorg</a:t>
            </a:r>
            <a:r>
              <a:rPr lang="en-US" dirty="0" smtClean="0"/>
              <a:t> and has a command file that uses a few </a:t>
            </a:r>
            <a:r>
              <a:rPr lang="en-US" dirty="0" err="1" smtClean="0"/>
              <a:t>globk</a:t>
            </a:r>
            <a:r>
              <a:rPr lang="en-US" dirty="0" smtClean="0"/>
              <a:t>/</a:t>
            </a:r>
            <a:r>
              <a:rPr lang="en-US" dirty="0" err="1" smtClean="0"/>
              <a:t>glorg</a:t>
            </a:r>
            <a:r>
              <a:rPr lang="en-US" dirty="0" smtClean="0"/>
              <a:t> options</a:t>
            </a:r>
          </a:p>
          <a:p>
            <a:pPr lvl="1"/>
            <a:r>
              <a:rPr lang="en-US" dirty="0" err="1"/>
              <a:t>t</a:t>
            </a:r>
            <a:r>
              <a:rPr lang="en-US" dirty="0" err="1" smtClean="0"/>
              <a:t>scon</a:t>
            </a:r>
            <a:r>
              <a:rPr lang="en-US" dirty="0" smtClean="0"/>
              <a:t> will not be able to use the full covariance matrix (with inter-site spatial correlations) that is available to </a:t>
            </a:r>
            <a:r>
              <a:rPr lang="en-US" dirty="0" err="1" smtClean="0"/>
              <a:t>glorg</a:t>
            </a:r>
            <a:endParaRPr lang="en-US" dirty="0" smtClean="0"/>
          </a:p>
          <a:p>
            <a:pPr lvl="1"/>
            <a:r>
              <a:rPr lang="en-US" dirty="0" smtClean="0"/>
              <a:t>Remember to read in as many </a:t>
            </a:r>
            <a:r>
              <a:rPr lang="en-US" dirty="0" err="1" smtClean="0"/>
              <a:t>pos</a:t>
            </a:r>
            <a:r>
              <a:rPr lang="en-US" dirty="0" smtClean="0"/>
              <a:t>-files as possible so that as many stabilization sites as possible are available! You cannot rotate only one time series because the (network) stabilization is done in the same way as </a:t>
            </a:r>
            <a:r>
              <a:rPr lang="en-US" dirty="0" err="1" smtClean="0"/>
              <a:t>glorg</a:t>
            </a:r>
            <a:endParaRPr lang="en-US" dirty="0"/>
          </a:p>
        </p:txBody>
      </p:sp>
      <p:sp>
        <p:nvSpPr>
          <p:cNvPr id="4" name="Date Placeholder 3"/>
          <p:cNvSpPr>
            <a:spLocks noGrp="1"/>
          </p:cNvSpPr>
          <p:nvPr>
            <p:ph type="dt" sz="half" idx="10"/>
          </p:nvPr>
        </p:nvSpPr>
        <p:spPr/>
        <p:txBody>
          <a:bodyPr/>
          <a:lstStyle/>
          <a:p>
            <a:r>
              <a:rPr lang="x-none" smtClean="0"/>
              <a:t>2016/05/26</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7</a:t>
            </a:fld>
            <a:endParaRPr lang="en-US"/>
          </a:p>
        </p:txBody>
      </p:sp>
    </p:spTree>
    <p:extLst>
      <p:ext uri="{BB962C8B-B14F-4D97-AF65-F5344CB8AC3E}">
        <p14:creationId xmlns:p14="http://schemas.microsoft.com/office/powerpoint/2010/main" val="19600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a:cs typeface="Courier"/>
              </a:rPr>
              <a:t>s</a:t>
            </a:r>
            <a:r>
              <a:rPr lang="en-US" dirty="0" err="1" smtClean="0">
                <a:latin typeface="Courier"/>
                <a:cs typeface="Courier"/>
              </a:rPr>
              <a:t>h_plot_track</a:t>
            </a:r>
            <a:endParaRPr lang="en-US" dirty="0">
              <a:latin typeface="Courier"/>
              <a:cs typeface="Courier"/>
            </a:endParaRPr>
          </a:p>
        </p:txBody>
      </p:sp>
      <p:sp>
        <p:nvSpPr>
          <p:cNvPr id="3" name="Content Placeholder 2"/>
          <p:cNvSpPr>
            <a:spLocks noGrp="1"/>
          </p:cNvSpPr>
          <p:nvPr>
            <p:ph sz="half" idx="1"/>
          </p:nvPr>
        </p:nvSpPr>
        <p:spPr/>
        <p:txBody>
          <a:bodyPr/>
          <a:lstStyle/>
          <a:p>
            <a:r>
              <a:rPr lang="en-US" dirty="0" smtClean="0"/>
              <a:t>Reads track “NEU”, “DHU” </a:t>
            </a:r>
            <a:r>
              <a:rPr lang="en-US" dirty="0"/>
              <a:t>or </a:t>
            </a:r>
            <a:r>
              <a:rPr lang="en-US" dirty="0" smtClean="0"/>
              <a:t>“XYZ” output file</a:t>
            </a:r>
          </a:p>
          <a:p>
            <a:r>
              <a:rPr lang="en-US" dirty="0" smtClean="0"/>
              <a:t>May add subplot to view evolution of </a:t>
            </a:r>
            <a:r>
              <a:rPr lang="en-US" dirty="0"/>
              <a:t>atmospheric delay</a:t>
            </a:r>
          </a:p>
        </p:txBody>
      </p:sp>
      <p:pic>
        <p:nvPicPr>
          <p:cNvPr id="5" name="Content Placeholder 4" descr="04lf.DHU.04lf.LC.png"/>
          <p:cNvPicPr>
            <a:picLocks noGrp="1" noChangeAspect="1"/>
          </p:cNvPicPr>
          <p:nvPr>
            <p:ph sz="half" idx="2"/>
          </p:nvPr>
        </p:nvPicPr>
        <p:blipFill>
          <a:blip r:embed="rId2">
            <a:extLst>
              <a:ext uri="{28A0092B-C50C-407E-A947-70E740481C1C}">
                <a14:useLocalDpi xmlns:a14="http://schemas.microsoft.com/office/drawing/2010/main" val="0"/>
              </a:ext>
            </a:extLst>
          </a:blip>
          <a:srcRect l="-1106" r="-1106"/>
          <a:stretch>
            <a:fillRect/>
          </a:stretch>
        </p:blipFill>
        <p:spPr/>
      </p:pic>
      <p:sp>
        <p:nvSpPr>
          <p:cNvPr id="8" name="Date Placeholder 7"/>
          <p:cNvSpPr>
            <a:spLocks noGrp="1"/>
          </p:cNvSpPr>
          <p:nvPr>
            <p:ph type="dt" sz="half" idx="10"/>
          </p:nvPr>
        </p:nvSpPr>
        <p:spPr/>
        <p:txBody>
          <a:bodyPr/>
          <a:lstStyle/>
          <a:p>
            <a:r>
              <a:rPr lang="x-none" smtClean="0"/>
              <a:t>2016/05/26</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8</a:t>
            </a:fld>
            <a:endParaRPr lang="en-US"/>
          </a:p>
        </p:txBody>
      </p:sp>
    </p:spTree>
    <p:extLst>
      <p:ext uri="{BB962C8B-B14F-4D97-AF65-F5344CB8AC3E}">
        <p14:creationId xmlns:p14="http://schemas.microsoft.com/office/powerpoint/2010/main" val="174428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a:cs typeface="Courier"/>
              </a:rPr>
              <a:t>s</a:t>
            </a:r>
            <a:r>
              <a:rPr lang="en-US" dirty="0" err="1" smtClean="0">
                <a:latin typeface="Courier"/>
                <a:cs typeface="Courier"/>
              </a:rPr>
              <a:t>h_kml</a:t>
            </a:r>
            <a:endParaRPr lang="en-US" dirty="0">
              <a:latin typeface="Courier"/>
              <a:cs typeface="Courier"/>
            </a:endParaRPr>
          </a:p>
        </p:txBody>
      </p:sp>
      <p:sp>
        <p:nvSpPr>
          <p:cNvPr id="3" name="Content Placeholder 2"/>
          <p:cNvSpPr>
            <a:spLocks noGrp="1"/>
          </p:cNvSpPr>
          <p:nvPr>
            <p:ph sz="half" idx="1"/>
          </p:nvPr>
        </p:nvSpPr>
        <p:spPr/>
        <p:txBody>
          <a:bodyPr/>
          <a:lstStyle/>
          <a:p>
            <a:r>
              <a:rPr lang="en-US" dirty="0" smtClean="0"/>
              <a:t>Script for converting several formats of result into KML format for viewing in Google Earth</a:t>
            </a:r>
          </a:p>
          <a:p>
            <a:pPr lvl="1"/>
            <a:r>
              <a:rPr lang="en-US" dirty="0" err="1" smtClean="0"/>
              <a:t>glist</a:t>
            </a:r>
            <a:r>
              <a:rPr lang="en-US" dirty="0" smtClean="0"/>
              <a:t> (may also be used with time slider)</a:t>
            </a:r>
          </a:p>
          <a:p>
            <a:pPr lvl="1"/>
            <a:r>
              <a:rPr lang="en-US" dirty="0" smtClean="0"/>
              <a:t>“.org”-file / “.</a:t>
            </a:r>
            <a:r>
              <a:rPr lang="en-US" dirty="0" err="1" smtClean="0"/>
              <a:t>vel</a:t>
            </a:r>
            <a:r>
              <a:rPr lang="en-US" dirty="0" smtClean="0"/>
              <a:t>”-file</a:t>
            </a:r>
          </a:p>
          <a:p>
            <a:pPr lvl="1"/>
            <a:r>
              <a:rPr lang="en-US" dirty="0"/>
              <a:t>t</a:t>
            </a:r>
            <a:r>
              <a:rPr lang="en-US" dirty="0" smtClean="0"/>
              <a:t>rack “GEOD”-format output file</a:t>
            </a:r>
            <a:endParaRPr lang="en-US" dirty="0"/>
          </a:p>
        </p:txBody>
      </p:sp>
      <p:pic>
        <p:nvPicPr>
          <p:cNvPr id="5" name="Content Placeholder 4"/>
          <p:cNvPicPr>
            <a:picLocks noGrp="1" noChangeAspect="1"/>
          </p:cNvPicPr>
          <p:nvPr>
            <p:ph sz="half" idx="2"/>
          </p:nvPr>
        </p:nvPicPr>
        <p:blipFill>
          <a:blip r:embed="rId2"/>
          <a:srcRect t="-30380" b="-30380"/>
          <a:stretch>
            <a:fillRect/>
          </a:stretch>
        </p:blipFill>
        <p:spPr/>
      </p:pic>
      <p:sp>
        <p:nvSpPr>
          <p:cNvPr id="8" name="Date Placeholder 7"/>
          <p:cNvSpPr>
            <a:spLocks noGrp="1"/>
          </p:cNvSpPr>
          <p:nvPr>
            <p:ph type="dt" sz="half" idx="10"/>
          </p:nvPr>
        </p:nvSpPr>
        <p:spPr/>
        <p:txBody>
          <a:bodyPr/>
          <a:lstStyle/>
          <a:p>
            <a:r>
              <a:rPr lang="x-none" smtClean="0"/>
              <a:t>2016/05/26</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9</a:t>
            </a:fld>
            <a:endParaRPr lang="en-US"/>
          </a:p>
        </p:txBody>
      </p:sp>
    </p:spTree>
    <p:extLst>
      <p:ext uri="{BB962C8B-B14F-4D97-AF65-F5344CB8AC3E}">
        <p14:creationId xmlns:p14="http://schemas.microsoft.com/office/powerpoint/2010/main" val="418537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6531</TotalTime>
  <Words>786</Words>
  <Application>Microsoft Macintosh PowerPoint</Application>
  <PresentationFormat>On-screen Show (4:3)</PresentationFormat>
  <Paragraphs>105</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Courier</vt:lpstr>
      <vt:lpstr>Helvetica</vt:lpstr>
      <vt:lpstr>Arial</vt:lpstr>
      <vt:lpstr>Office Theme</vt:lpstr>
      <vt:lpstr>Utility programs and scripts </vt:lpstr>
      <vt:lpstr>Outline</vt:lpstr>
      <vt:lpstr>Guide to scripts</vt:lpstr>
      <vt:lpstr>GAMIT/GLOBK utilities</vt:lpstr>
      <vt:lpstr>GAMIT/GLOBK Utilities (cont)</vt:lpstr>
      <vt:lpstr>GAMIT/GLOBK Utilities (cont)</vt:lpstr>
      <vt:lpstr>tscon to redefine reference frame</vt:lpstr>
      <vt:lpstr>sh_plot_track</vt:lpstr>
      <vt:lpstr>sh_kml</vt:lpstr>
    </vt:vector>
  </TitlesOfParts>
  <Company>MIT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Analysis Tutorial 2</dc:title>
  <dc:creator>Thomas Herring</dc:creator>
  <cp:lastModifiedBy>Michael Floyd</cp:lastModifiedBy>
  <cp:revision>46</cp:revision>
  <cp:lastPrinted>2017-05-05T13:35:18Z</cp:lastPrinted>
  <dcterms:created xsi:type="dcterms:W3CDTF">2011-08-03T18:08:11Z</dcterms:created>
  <dcterms:modified xsi:type="dcterms:W3CDTF">2017-05-05T13:35:26Z</dcterms:modified>
</cp:coreProperties>
</file>