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9"/>
  </p:notesMasterIdLst>
  <p:handoutMasterIdLst>
    <p:handoutMasterId r:id="rId50"/>
  </p:handoutMasterIdLst>
  <p:sldIdLst>
    <p:sldId id="256" r:id="rId2"/>
    <p:sldId id="305" r:id="rId3"/>
    <p:sldId id="278" r:id="rId4"/>
    <p:sldId id="257" r:id="rId5"/>
    <p:sldId id="273" r:id="rId6"/>
    <p:sldId id="285" r:id="rId7"/>
    <p:sldId id="276" r:id="rId8"/>
    <p:sldId id="270" r:id="rId9"/>
    <p:sldId id="275" r:id="rId10"/>
    <p:sldId id="272" r:id="rId11"/>
    <p:sldId id="269" r:id="rId12"/>
    <p:sldId id="267" r:id="rId13"/>
    <p:sldId id="286" r:id="rId14"/>
    <p:sldId id="263" r:id="rId15"/>
    <p:sldId id="258" r:id="rId16"/>
    <p:sldId id="264" r:id="rId17"/>
    <p:sldId id="259" r:id="rId18"/>
    <p:sldId id="260" r:id="rId19"/>
    <p:sldId id="262" r:id="rId20"/>
    <p:sldId id="280" r:id="rId21"/>
    <p:sldId id="304" r:id="rId22"/>
    <p:sldId id="282" r:id="rId23"/>
    <p:sldId id="284" r:id="rId24"/>
    <p:sldId id="283"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288" r:id="rId41"/>
    <p:sldId id="287" r:id="rId42"/>
    <p:sldId id="281" r:id="rId43"/>
    <p:sldId id="274" r:id="rId44"/>
    <p:sldId id="277" r:id="rId45"/>
    <p:sldId id="261" r:id="rId46"/>
    <p:sldId id="279" r:id="rId47"/>
    <p:sldId id="26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1492BB7-31A9-B44D-ACD0-83E19902F905}">
          <p14:sldIdLst>
            <p14:sldId id="256"/>
            <p14:sldId id="305"/>
            <p14:sldId id="278"/>
            <p14:sldId id="257"/>
            <p14:sldId id="273"/>
          </p14:sldIdLst>
        </p14:section>
        <p14:section name="Descriptions of GNSSs" id="{90D9EB24-D2F2-3B4A-B78C-71160B10DBE1}">
          <p14:sldIdLst>
            <p14:sldId id="285"/>
            <p14:sldId id="276"/>
            <p14:sldId id="270"/>
            <p14:sldId id="275"/>
            <p14:sldId id="272"/>
            <p14:sldId id="269"/>
            <p14:sldId id="267"/>
          </p14:sldIdLst>
        </p14:section>
        <p14:section name="GAMIT/GLOBK for GNSS" id="{9E792665-ADC6-E04D-9CF1-2489C989B600}">
          <p14:sldIdLst>
            <p14:sldId id="286"/>
            <p14:sldId id="263"/>
            <p14:sldId id="258"/>
            <p14:sldId id="264"/>
            <p14:sldId id="259"/>
            <p14:sldId id="260"/>
            <p14:sldId id="262"/>
          </p14:sldIdLst>
        </p14:section>
        <p14:section name="Tests" id="{08227813-4CA1-9346-AD1D-7B5136CF315A}">
          <p14:sldIdLst>
            <p14:sldId id="280"/>
            <p14:sldId id="304"/>
            <p14:sldId id="282"/>
            <p14:sldId id="284"/>
            <p14:sldId id="283"/>
            <p14:sldId id="289"/>
            <p14:sldId id="290"/>
            <p14:sldId id="291"/>
            <p14:sldId id="292"/>
            <p14:sldId id="293"/>
            <p14:sldId id="294"/>
            <p14:sldId id="295"/>
            <p14:sldId id="296"/>
            <p14:sldId id="297"/>
            <p14:sldId id="298"/>
            <p14:sldId id="299"/>
            <p14:sldId id="300"/>
            <p14:sldId id="301"/>
            <p14:sldId id="302"/>
            <p14:sldId id="303"/>
            <p14:sldId id="288"/>
            <p14:sldId id="287"/>
          </p14:sldIdLst>
        </p14:section>
        <p14:section name="Summary" id="{9B2C8284-F9AC-634F-A87F-4BD5F460A441}">
          <p14:sldIdLst>
            <p14:sldId id="281"/>
            <p14:sldId id="274"/>
            <p14:sldId id="277"/>
            <p14:sldId id="261"/>
            <p14:sldId id="279"/>
          </p14:sldIdLst>
        </p14:section>
        <p14:section name="References" id="{7D05B91F-4246-9E46-B071-9645DF2E4241}">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9"/>
    <p:restoredTop sz="93972"/>
  </p:normalViewPr>
  <p:slideViewPr>
    <p:cSldViewPr snapToGrid="0" snapToObjects="1">
      <p:cViewPr>
        <p:scale>
          <a:sx n="114" d="100"/>
          <a:sy n="114" d="100"/>
        </p:scale>
        <p:origin x="920" y="1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smtClean="0"/>
              <a:t>2017/11/24</a:t>
            </a:r>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GAMIT/GLOBK for GNSS</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8CCF7B-37DD-3247-B2A4-A36B04292E17}" type="slidenum">
              <a:rPr lang="en-US" smtClean="0"/>
              <a:t>‹#›</a:t>
            </a:fld>
            <a:endParaRPr lang="en-US"/>
          </a:p>
        </p:txBody>
      </p:sp>
    </p:spTree>
    <p:extLst>
      <p:ext uri="{BB962C8B-B14F-4D97-AF65-F5344CB8AC3E}">
        <p14:creationId xmlns:p14="http://schemas.microsoft.com/office/powerpoint/2010/main" val="8791301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smtClean="0"/>
              <a:t>2017/11/24</a:t>
            </a:r>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GAMIT/GLOBK for GNSS</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8AE2E-33E4-AC40-94DD-9B50B1526837}" type="slidenum">
              <a:rPr lang="en-US" smtClean="0"/>
              <a:t>‹#›</a:t>
            </a:fld>
            <a:endParaRPr lang="en-US"/>
          </a:p>
        </p:txBody>
      </p:sp>
    </p:spTree>
    <p:extLst>
      <p:ext uri="{BB962C8B-B14F-4D97-AF65-F5344CB8AC3E}">
        <p14:creationId xmlns:p14="http://schemas.microsoft.com/office/powerpoint/2010/main" val="132290476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0</a:t>
            </a:fld>
            <a:endParaRPr lang="en-US"/>
          </a:p>
        </p:txBody>
      </p:sp>
    </p:spTree>
    <p:extLst>
      <p:ext uri="{BB962C8B-B14F-4D97-AF65-F5344CB8AC3E}">
        <p14:creationId xmlns:p14="http://schemas.microsoft.com/office/powerpoint/2010/main" val="6561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Galileo phase noise is slightly larger than GPS at each station, possibly  due to antenna mistuning for E5 or poorer orbits.  </a:t>
            </a:r>
            <a:r>
              <a:rPr lang="en-US" baseline="0" dirty="0" err="1" smtClean="0"/>
              <a:t>Beidou</a:t>
            </a:r>
            <a:r>
              <a:rPr lang="en-US" baseline="0" dirty="0" smtClean="0"/>
              <a:t> shows a much larger variation because only three MEOs were tracked. </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21</a:t>
            </a:fld>
            <a:endParaRPr lang="en-US"/>
          </a:p>
        </p:txBody>
      </p:sp>
    </p:spTree>
    <p:extLst>
      <p:ext uri="{BB962C8B-B14F-4D97-AF65-F5344CB8AC3E}">
        <p14:creationId xmlns:p14="http://schemas.microsoft.com/office/powerpoint/2010/main" val="109965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factors that contributed to the larger phase noise likely also cause the degradation</a:t>
            </a:r>
            <a:r>
              <a:rPr lang="en-US" baseline="0" dirty="0" smtClean="0"/>
              <a:t> of ambiguity resolution for Galileo and </a:t>
            </a:r>
            <a:r>
              <a:rPr lang="en-US" baseline="0" dirty="0" err="1" smtClean="0"/>
              <a:t>Beidou</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22</a:t>
            </a:fld>
            <a:endParaRPr lang="en-US"/>
          </a:p>
        </p:txBody>
      </p:sp>
    </p:spTree>
    <p:extLst>
      <p:ext uri="{BB962C8B-B14F-4D97-AF65-F5344CB8AC3E}">
        <p14:creationId xmlns:p14="http://schemas.microsoft.com/office/powerpoint/2010/main" val="6399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23</a:t>
            </a:fld>
            <a:endParaRPr lang="en-US"/>
          </a:p>
        </p:txBody>
      </p:sp>
    </p:spTree>
    <p:extLst>
      <p:ext uri="{BB962C8B-B14F-4D97-AF65-F5344CB8AC3E}">
        <p14:creationId xmlns:p14="http://schemas.microsoft.com/office/powerpoint/2010/main" val="134762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5-day scatter for station BOR1</a:t>
            </a:r>
            <a:r>
              <a:rPr lang="en-US" baseline="0" dirty="0" smtClean="0"/>
              <a:t> in </a:t>
            </a:r>
            <a:r>
              <a:rPr lang="en-US" baseline="0" dirty="0" err="1" smtClean="0"/>
              <a:t>centrl</a:t>
            </a:r>
            <a:r>
              <a:rPr lang="en-US" baseline="0" dirty="0" smtClean="0"/>
              <a:t> Europe.  For the full set of 15 stations, the </a:t>
            </a:r>
            <a:r>
              <a:rPr lang="en-US" baseline="0" dirty="0" err="1" smtClean="0"/>
              <a:t>wrms</a:t>
            </a:r>
            <a:r>
              <a:rPr lang="en-US" baseline="0" dirty="0" smtClean="0"/>
              <a:t> N, E, U was </a:t>
            </a:r>
          </a:p>
          <a:p>
            <a:r>
              <a:rPr lang="en-US" sz="1200" kern="1200" dirty="0" smtClean="0">
                <a:solidFill>
                  <a:schemeClr val="tx1"/>
                </a:solidFill>
                <a:effectLst/>
                <a:latin typeface="+mn-lt"/>
                <a:ea typeface="+mn-ea"/>
                <a:cs typeface="+mn-cs"/>
              </a:rPr>
              <a:t>0.3-2.9,  0.2-2.4, 2-10 mm  for GPS,  0.3-2.8, 0.3-2.4, 6-20 mm for Galileo, and 3-72, 5-66, 6-120 mm  for </a:t>
            </a:r>
            <a:r>
              <a:rPr lang="en-US" sz="1200" kern="1200" dirty="0" err="1" smtClean="0">
                <a:solidFill>
                  <a:schemeClr val="tx1"/>
                </a:solidFill>
                <a:effectLst/>
                <a:latin typeface="+mn-lt"/>
                <a:ea typeface="+mn-ea"/>
                <a:cs typeface="+mn-cs"/>
              </a:rPr>
              <a:t>Beidou</a:t>
            </a:r>
            <a:r>
              <a:rPr lang="en-US" sz="1200" kern="1200" dirty="0" smtClean="0">
                <a:solidFill>
                  <a:schemeClr val="tx1"/>
                </a:solidFill>
                <a:effectLst/>
                <a:latin typeface="+mn-lt"/>
                <a:ea typeface="+mn-ea"/>
                <a:cs typeface="+mn-cs"/>
              </a:rPr>
              <a:t>.</a:t>
            </a:r>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25</a:t>
            </a:fld>
            <a:endParaRPr lang="en-US"/>
          </a:p>
        </p:txBody>
      </p:sp>
    </p:spTree>
    <p:extLst>
      <p:ext uri="{BB962C8B-B14F-4D97-AF65-F5344CB8AC3E}">
        <p14:creationId xmlns:p14="http://schemas.microsoft.com/office/powerpoint/2010/main" val="197228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wrms</a:t>
            </a:r>
            <a:r>
              <a:rPr lang="en-US" baseline="0" dirty="0" smtClean="0"/>
              <a:t> differences are 2.0 mm in N and 1.2 mm in E, with the stations near the centroid of the network generally (but not uniformly) better than those on the periphery, presumably reflecting orbital errors. </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39</a:t>
            </a:fld>
            <a:endParaRPr lang="en-US"/>
          </a:p>
        </p:txBody>
      </p:sp>
    </p:spTree>
    <p:extLst>
      <p:ext uri="{BB962C8B-B14F-4D97-AF65-F5344CB8AC3E}">
        <p14:creationId xmlns:p14="http://schemas.microsoft.com/office/powerpoint/2010/main" val="61948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41</a:t>
            </a:fld>
            <a:endParaRPr lang="en-US"/>
          </a:p>
        </p:txBody>
      </p:sp>
    </p:spTree>
    <p:extLst>
      <p:ext uri="{BB962C8B-B14F-4D97-AF65-F5344CB8AC3E}">
        <p14:creationId xmlns:p14="http://schemas.microsoft.com/office/powerpoint/2010/main" val="26774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Examination of the differences</a:t>
            </a:r>
            <a:r>
              <a:rPr lang="en-US" baseline="0" dirty="0" smtClean="0"/>
              <a:t> between analysis centers and comparison with SLR range residuals suggests that </a:t>
            </a:r>
            <a:r>
              <a:rPr lang="en-US" baseline="0" dirty="0" err="1" smtClean="0"/>
              <a:t>Glonass</a:t>
            </a:r>
            <a:r>
              <a:rPr lang="en-US" baseline="0" dirty="0" smtClean="0"/>
              <a:t>, </a:t>
            </a:r>
            <a:r>
              <a:rPr lang="en-US" baseline="0" dirty="0" err="1" smtClean="0"/>
              <a:t>Beidou</a:t>
            </a:r>
            <a:r>
              <a:rPr lang="en-US" baseline="0" dirty="0" smtClean="0"/>
              <a:t>, and Galileo orbits are about a factor of 2-4 worse than those for GPS.  </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44</a:t>
            </a:fld>
            <a:endParaRPr lang="en-US"/>
          </a:p>
        </p:txBody>
      </p:sp>
    </p:spTree>
    <p:extLst>
      <p:ext uri="{BB962C8B-B14F-4D97-AF65-F5344CB8AC3E}">
        <p14:creationId xmlns:p14="http://schemas.microsoft.com/office/powerpoint/2010/main" val="52155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a:t>
            </a:fld>
            <a:endParaRPr lang="en-US"/>
          </a:p>
        </p:txBody>
      </p:sp>
    </p:spTree>
    <p:extLst>
      <p:ext uri="{BB962C8B-B14F-4D97-AF65-F5344CB8AC3E}">
        <p14:creationId xmlns:p14="http://schemas.microsoft.com/office/powerpoint/2010/main" val="18471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98AE2E-33E4-AC40-94DD-9B50B1526837}" type="slidenum">
              <a:rPr lang="en-US" smtClean="0"/>
              <a:t>3</a:t>
            </a:fld>
            <a:endParaRPr lang="en-US"/>
          </a:p>
        </p:txBody>
      </p:sp>
      <p:sp>
        <p:nvSpPr>
          <p:cNvPr id="5" name="Date Placeholder 4"/>
          <p:cNvSpPr>
            <a:spLocks noGrp="1"/>
          </p:cNvSpPr>
          <p:nvPr>
            <p:ph type="dt" idx="11"/>
          </p:nvPr>
        </p:nvSpPr>
        <p:spPr/>
        <p:txBody>
          <a:bodyPr/>
          <a:lstStyle/>
          <a:p>
            <a:r>
              <a:rPr lang="en-GB" smtClean="0"/>
              <a:t>2017/11/24</a:t>
            </a:r>
            <a:endParaRPr lang="en-US"/>
          </a:p>
        </p:txBody>
      </p:sp>
      <p:sp>
        <p:nvSpPr>
          <p:cNvPr id="6" name="Footer Placeholder 5"/>
          <p:cNvSpPr>
            <a:spLocks noGrp="1"/>
          </p:cNvSpPr>
          <p:nvPr>
            <p:ph type="ftr" sz="quarter" idx="12"/>
          </p:nvPr>
        </p:nvSpPr>
        <p:spPr/>
        <p:txBody>
          <a:bodyPr/>
          <a:lstStyle/>
          <a:p>
            <a:r>
              <a:rPr lang="en-US" smtClean="0"/>
              <a:t>GAMIT/GLOBK for GNSS</a:t>
            </a:r>
            <a:endParaRPr lang="en-US"/>
          </a:p>
        </p:txBody>
      </p:sp>
    </p:spTree>
    <p:extLst>
      <p:ext uri="{BB962C8B-B14F-4D97-AF65-F5344CB8AC3E}">
        <p14:creationId xmlns:p14="http://schemas.microsoft.com/office/powerpoint/2010/main" val="212313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7</a:t>
            </a:fld>
            <a:endParaRPr lang="en-US"/>
          </a:p>
        </p:txBody>
      </p:sp>
    </p:spTree>
    <p:extLst>
      <p:ext uri="{BB962C8B-B14F-4D97-AF65-F5344CB8AC3E}">
        <p14:creationId xmlns:p14="http://schemas.microsoft.com/office/powerpoint/2010/main" val="163649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a:t>
            </a:r>
            <a:r>
              <a:rPr lang="en-US" baseline="0" dirty="0" smtClean="0"/>
              <a:t> of the old scheme in which satellite names were based on the PRN number, with the SV number carried along, w</a:t>
            </a:r>
            <a:r>
              <a:rPr lang="en-US" dirty="0" smtClean="0"/>
              <a:t>ith the new files, the satellites are ordered</a:t>
            </a:r>
            <a:r>
              <a:rPr lang="en-US" baseline="0" dirty="0" smtClean="0"/>
              <a:t> by SV number (generally the launch order) and identified for modeling by their spacecraft body names (see svnav.dat0</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13</a:t>
            </a:fld>
            <a:endParaRPr lang="en-US"/>
          </a:p>
        </p:txBody>
      </p:sp>
    </p:spTree>
    <p:extLst>
      <p:ext uri="{BB962C8B-B14F-4D97-AF65-F5344CB8AC3E}">
        <p14:creationId xmlns:p14="http://schemas.microsoft.com/office/powerpoint/2010/main" val="9103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14</a:t>
            </a:fld>
            <a:endParaRPr lang="en-US"/>
          </a:p>
        </p:txBody>
      </p:sp>
    </p:spTree>
    <p:extLst>
      <p:ext uri="{BB962C8B-B14F-4D97-AF65-F5344CB8AC3E}">
        <p14:creationId xmlns:p14="http://schemas.microsoft.com/office/powerpoint/2010/main" val="209150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17</a:t>
            </a:fld>
            <a:endParaRPr lang="en-US"/>
          </a:p>
        </p:txBody>
      </p:sp>
    </p:spTree>
    <p:extLst>
      <p:ext uri="{BB962C8B-B14F-4D97-AF65-F5344CB8AC3E}">
        <p14:creationId xmlns:p14="http://schemas.microsoft.com/office/powerpoint/2010/main" val="2019093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test</a:t>
            </a:r>
            <a:r>
              <a:rPr lang="en-US" baseline="0" dirty="0" smtClean="0"/>
              <a:t> that the current code runs smoothly and produces results comparable to the </a:t>
            </a:r>
            <a:r>
              <a:rPr lang="en-US" baseline="0" dirty="0" err="1" smtClean="0"/>
              <a:t>quaility</a:t>
            </a:r>
            <a:r>
              <a:rPr lang="en-US" baseline="0" dirty="0" smtClean="0"/>
              <a:t> of existing orbits, we processed GPS, Galileo, and </a:t>
            </a:r>
            <a:r>
              <a:rPr lang="en-US" baseline="0" dirty="0" err="1" smtClean="0"/>
              <a:t>Beidou</a:t>
            </a:r>
            <a:r>
              <a:rPr lang="en-US" baseline="0" dirty="0" smtClean="0"/>
              <a:t> observations over 5 days from 15 stations that are </a:t>
            </a:r>
            <a:r>
              <a:rPr lang="en-US" baseline="0" dirty="0" err="1" smtClean="0"/>
              <a:t>producting</a:t>
            </a:r>
            <a:r>
              <a:rPr lang="en-US" baseline="0" dirty="0" smtClean="0"/>
              <a:t> RINEX 3 files containing the two primary frequencies from each of these systems.  We assessed the orbit quality from the agreement among IGS </a:t>
            </a:r>
            <a:r>
              <a:rPr lang="en-US" baseline="0" dirty="0" err="1" smtClean="0"/>
              <a:t>Acs</a:t>
            </a:r>
            <a:r>
              <a:rPr lang="en-US" baseline="0" dirty="0" smtClean="0"/>
              <a:t> submitting solutions and the satellite  later ranging residuals for Galileo and </a:t>
            </a:r>
            <a:r>
              <a:rPr lang="en-US" baseline="0" dirty="0" err="1" smtClean="0"/>
              <a:t>BeiDou</a:t>
            </a:r>
            <a:r>
              <a:rPr lang="en-US" baseline="0" dirty="0" smtClean="0"/>
              <a:t>.  Roughly speaking the Galileo and </a:t>
            </a:r>
            <a:r>
              <a:rPr lang="en-US" baseline="0" dirty="0" err="1" smtClean="0"/>
              <a:t>Beidou</a:t>
            </a:r>
            <a:r>
              <a:rPr lang="en-US" baseline="0" dirty="0" smtClean="0"/>
              <a:t> orbits are factors of 2-4 worse than GPS and at the level of 2-3 ppb. The effect of orbit errors on site coordinates depends on the number of satellites (next slide) </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19</a:t>
            </a:fld>
            <a:endParaRPr lang="en-US"/>
          </a:p>
        </p:txBody>
      </p:sp>
    </p:spTree>
    <p:extLst>
      <p:ext uri="{BB962C8B-B14F-4D97-AF65-F5344CB8AC3E}">
        <p14:creationId xmlns:p14="http://schemas.microsoft.com/office/powerpoint/2010/main" val="37292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 has 32 SVs tracked;</a:t>
            </a:r>
            <a:r>
              <a:rPr lang="en-US" baseline="0" dirty="0" smtClean="0"/>
              <a:t> Galileo 18; </a:t>
            </a:r>
            <a:r>
              <a:rPr lang="en-US" baseline="0" dirty="0" err="1" smtClean="0"/>
              <a:t>Beidou</a:t>
            </a:r>
            <a:r>
              <a:rPr lang="en-US" baseline="0" dirty="0" smtClean="0"/>
              <a:t> 8 (3 MEO and 5 geostationary)</a:t>
            </a:r>
          </a:p>
          <a:p>
            <a:r>
              <a:rPr lang="en-US" baseline="0" dirty="0" smtClean="0"/>
              <a:t> </a:t>
            </a:r>
            <a:endParaRPr lang="en-US" dirty="0"/>
          </a:p>
        </p:txBody>
      </p:sp>
      <p:sp>
        <p:nvSpPr>
          <p:cNvPr id="4" name="Date Placeholder 3"/>
          <p:cNvSpPr>
            <a:spLocks noGrp="1"/>
          </p:cNvSpPr>
          <p:nvPr>
            <p:ph type="dt"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A098AE2E-33E4-AC40-94DD-9B50B1526837}" type="slidenum">
              <a:rPr lang="en-US" smtClean="0"/>
              <a:t>20</a:t>
            </a:fld>
            <a:endParaRPr lang="en-US"/>
          </a:p>
        </p:txBody>
      </p:sp>
    </p:spTree>
    <p:extLst>
      <p:ext uri="{BB962C8B-B14F-4D97-AF65-F5344CB8AC3E}">
        <p14:creationId xmlns:p14="http://schemas.microsoft.com/office/powerpoint/2010/main" val="1087978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GB" smtClean="0"/>
              <a:t>2017/11/24</a:t>
            </a:r>
            <a:endParaRPr lang="en-US"/>
          </a:p>
        </p:txBody>
      </p:sp>
      <p:sp>
        <p:nvSpPr>
          <p:cNvPr id="8" name="Footer Placeholder 7"/>
          <p:cNvSpPr>
            <a:spLocks noGrp="1"/>
          </p:cNvSpPr>
          <p:nvPr>
            <p:ph type="ftr" sz="quarter" idx="11"/>
          </p:nvPr>
        </p:nvSpPr>
        <p:spPr/>
        <p:txBody>
          <a:bodyPr/>
          <a:lstStyle/>
          <a:p>
            <a:r>
              <a:rPr lang="en-US" smtClean="0"/>
              <a:t>GAMIT/GLOBK for GNSS</a:t>
            </a:r>
            <a:endParaRPr lang="en-US"/>
          </a:p>
        </p:txBody>
      </p:sp>
      <p:sp>
        <p:nvSpPr>
          <p:cNvPr id="9" name="Slide Number Placeholder 8"/>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GB" smtClean="0"/>
              <a:t>2017/11/24</a:t>
            </a:r>
            <a:endParaRPr lang="en-US"/>
          </a:p>
        </p:txBody>
      </p:sp>
      <p:sp>
        <p:nvSpPr>
          <p:cNvPr id="4" name="Footer Placeholder 3"/>
          <p:cNvSpPr>
            <a:spLocks noGrp="1"/>
          </p:cNvSpPr>
          <p:nvPr>
            <p:ph type="ftr" sz="quarter" idx="11"/>
          </p:nvPr>
        </p:nvSpPr>
        <p:spPr/>
        <p:txBody>
          <a:bodyPr/>
          <a:lstStyle/>
          <a:p>
            <a:r>
              <a:rPr lang="en-US" smtClean="0"/>
              <a:t>GAMIT/GLOBK for GNSS</a:t>
            </a:r>
            <a:endParaRPr lang="en-US"/>
          </a:p>
        </p:txBody>
      </p:sp>
      <p:sp>
        <p:nvSpPr>
          <p:cNvPr id="5" name="Slide Number Placeholder 4"/>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2017/11/24</a:t>
            </a:r>
            <a:endParaRPr lang="en-US"/>
          </a:p>
        </p:txBody>
      </p:sp>
      <p:sp>
        <p:nvSpPr>
          <p:cNvPr id="3" name="Footer Placeholder 2"/>
          <p:cNvSpPr>
            <a:spLocks noGrp="1"/>
          </p:cNvSpPr>
          <p:nvPr>
            <p:ph type="ftr" sz="quarter" idx="11"/>
          </p:nvPr>
        </p:nvSpPr>
        <p:spPr/>
        <p:txBody>
          <a:bodyPr/>
          <a:lstStyle/>
          <a:p>
            <a:r>
              <a:rPr lang="en-US" smtClean="0"/>
              <a:t>GAMIT/GLOBK for GNSS</a:t>
            </a:r>
            <a:endParaRPr lang="en-US"/>
          </a:p>
        </p:txBody>
      </p:sp>
      <p:sp>
        <p:nvSpPr>
          <p:cNvPr id="4" name="Slide Number Placeholder 3"/>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2017/11/24</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GAMIT/GLOBK for GNSS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2088E-872E-5B4C-AB7C-B1BDDC441CC0}" type="slidenum">
              <a:rPr lang="en-US" smtClean="0"/>
              <a:t>‹#›</a:t>
            </a:fld>
            <a:endParaRPr lang="en-US"/>
          </a:p>
        </p:txBody>
      </p:sp>
    </p:spTree>
    <p:extLst>
      <p:ext uri="{BB962C8B-B14F-4D97-AF65-F5344CB8AC3E}">
        <p14:creationId xmlns:p14="http://schemas.microsoft.com/office/powerpoint/2010/main" val="31340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hyperlink" Target="http://qzss.go.jp/en/overview/services/sv02_why.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kb.unavco.org/kb/article/the-effects-of-l2c-signal-tracking-on-high-precision-carrier-phase-gps-postioning-689.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GAMIT/GLOBK for GNSS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3675" y="862878"/>
            <a:ext cx="2304288" cy="866407"/>
          </a:xfrm>
          <a:prstGeom prst="rect">
            <a:avLst/>
          </a:prstGeom>
        </p:spPr>
      </p:pic>
      <p:pic>
        <p:nvPicPr>
          <p:cNvPr id="7" name="Picture 6" descr="MIT-logo-with-spelling-web-red-gray-design1-lar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003" y="1114868"/>
            <a:ext cx="1599993" cy="362429"/>
          </a:xfrm>
          <a:prstGeom prst="rect">
            <a:avLst/>
          </a:prstGeom>
        </p:spPr>
      </p:pic>
      <p:pic>
        <p:nvPicPr>
          <p:cNvPr id="8" name="Picture 7" descr="unavco-logo-red-black-shadow.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33145" y="1073036"/>
            <a:ext cx="2085328" cy="521332"/>
          </a:xfrm>
          <a:prstGeom prst="rect">
            <a:avLst/>
          </a:prstGeom>
        </p:spPr>
      </p:pic>
      <p:pic>
        <p:nvPicPr>
          <p:cNvPr id="9" name="Picture 2" descr="ttps://upload.wikimedia.org/wikipedia/en/d/dc/Addis_Ababa_University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42816" y="162836"/>
            <a:ext cx="658368" cy="749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tp://geoprisms.org/wpdemo/wp-content/uploads/2014/06/cropped-GeoPRISMS_favicon_transp.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24070" y="882082"/>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tp://www.rcuk.ac.uk/RCUK-prod/assets/image/GCRFfullcolour.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059517" y="1080024"/>
            <a:ext cx="763864" cy="439985"/>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15"/>
          <p:cNvSpPr txBox="1">
            <a:spLocks/>
          </p:cNvSpPr>
          <p:nvPr/>
        </p:nvSpPr>
        <p:spPr>
          <a:xfrm>
            <a:off x="1143000" y="3602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smtClean="0">
                <a:ln>
                  <a:noFill/>
                </a:ln>
                <a:solidFill>
                  <a:srgbClr val="A5A5A5"/>
                </a:solidFill>
                <a:effectLst/>
                <a:uLnTx/>
                <a:uFillTx/>
                <a:latin typeface="Calibri" panose="020F0502020204030204"/>
                <a:ea typeface=""/>
                <a:cs typeface=""/>
              </a:rPr>
              <a:t>M. </a:t>
            </a: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A. Floyd</a:t>
            </a:r>
            <a: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1" u="none" strike="noStrike" kern="1200" cap="none" spc="0" normalizeH="0" baseline="0" noProof="0" dirty="0" smtClean="0">
                <a:ln>
                  <a:noFill/>
                </a:ln>
                <a:solidFill>
                  <a:srgbClr val="A5A5A5"/>
                </a:solidFill>
                <a:effectLst/>
                <a:uLnTx/>
                <a:uFillTx/>
                <a:latin typeface="Calibri" panose="020F0502020204030204"/>
                <a:ea typeface=""/>
                <a:cs typeface=""/>
              </a:rPr>
              <a:t>Massachusetts Institute of Technology, Cambridge, MA, USA</a:t>
            </a:r>
            <a:endParaRPr kumimoji="0" lang="en-US" sz="2000" b="0" i="1" u="none" strike="noStrike" kern="1200" cap="none" spc="0" normalizeH="0" baseline="0" noProof="0" dirty="0" smtClean="0">
              <a:ln>
                <a:noFill/>
              </a:ln>
              <a:solidFill>
                <a:srgbClr val="A5A5A5"/>
              </a:solidFill>
              <a:effectLst/>
              <a:uLnTx/>
              <a:uFillTx/>
              <a:latin typeface="Calibri" panose="020F0502020204030204"/>
              <a:ea typeface=""/>
              <a:cs typeface=""/>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GPS Data Processing and Analysis with GAMIT/GLOBK and </a:t>
            </a:r>
            <a:r>
              <a:rPr kumimoji="0" lang="en-US" sz="1800" b="0" i="0" u="none" strike="noStrike" kern="1200" cap="none" spc="0" normalizeH="0" baseline="0" noProof="0" dirty="0" smtClean="0">
                <a:ln>
                  <a:noFill/>
                </a:ln>
                <a:solidFill>
                  <a:srgbClr val="A5A5A5"/>
                </a:solidFill>
                <a:effectLst/>
                <a:uLnTx/>
                <a:uFillTx/>
                <a:latin typeface="Courier" charset="0"/>
                <a:ea typeface="Courier" charset="0"/>
                <a:cs typeface="Courier" charset="0"/>
              </a:rPr>
              <a:t>track</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Addis Ababa University, Ethiopia</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24–25 &amp; 27–29 November 2017</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http://</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geoweb.mit.edu</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floyd</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/courses/gg/201711_AAU/</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Material from R. W. King, T. A. Herring, M. A. Floyd (MIT) and S. C. </a:t>
            </a:r>
            <a:r>
              <a:rPr kumimoji="0" lang="en-US" sz="1200" b="0" i="0" u="none" strike="noStrike" kern="1200" cap="none" spc="0" normalizeH="0" baseline="0" noProof="0" dirty="0" err="1" smtClean="0">
                <a:ln>
                  <a:noFill/>
                </a:ln>
                <a:solidFill>
                  <a:srgbClr val="A5A5A5"/>
                </a:solidFill>
                <a:effectLst/>
                <a:uLnTx/>
                <a:uFillTx/>
                <a:latin typeface="Calibri" panose="020F0502020204030204"/>
                <a:ea typeface=""/>
                <a:cs typeface=""/>
              </a:rPr>
              <a:t>McClusky</a:t>
            </a: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
              <a:cs typeface=""/>
            </a:endParaRPr>
          </a:p>
        </p:txBody>
      </p:sp>
    </p:spTree>
    <p:extLst>
      <p:ext uri="{BB962C8B-B14F-4D97-AF65-F5344CB8AC3E}">
        <p14:creationId xmlns:p14="http://schemas.microsoft.com/office/powerpoint/2010/main" val="441986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t>
            </a:r>
            <a:r>
              <a:rPr lang="en-US" dirty="0" err="1" smtClean="0"/>
              <a:t>BeiDou</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BeiDou</a:t>
            </a:r>
            <a:r>
              <a:rPr lang="en-US" dirty="0" smtClean="0"/>
              <a:t> (BDS) is the Chinese navigation satellite system</a:t>
            </a:r>
            <a:endParaRPr lang="en-US" dirty="0"/>
          </a:p>
          <a:p>
            <a:r>
              <a:rPr lang="en-US" dirty="0" smtClean="0"/>
              <a:t>Global constellation (BeiDou-2 or COMPASS) launched from 2007, currently operational and due to be fully completed by 2020</a:t>
            </a:r>
          </a:p>
          <a:p>
            <a:r>
              <a:rPr lang="en-US" dirty="0"/>
              <a:t>Mostly similar to </a:t>
            </a:r>
            <a:r>
              <a:rPr lang="en-US" dirty="0" smtClean="0"/>
              <a:t>GPS (and GLONASS and Galileo)</a:t>
            </a:r>
            <a:endParaRPr lang="en-US" dirty="0"/>
          </a:p>
          <a:p>
            <a:pPr lvl="1"/>
            <a:r>
              <a:rPr lang="en-US" dirty="0" smtClean="0"/>
              <a:t>Main orbital </a:t>
            </a:r>
            <a:r>
              <a:rPr lang="en-US" dirty="0"/>
              <a:t>design is medium Earth orbit (approximately </a:t>
            </a:r>
            <a:r>
              <a:rPr lang="cs-CZ" dirty="0"/>
              <a:t>21,528</a:t>
            </a:r>
            <a:r>
              <a:rPr lang="en-US" dirty="0" smtClean="0"/>
              <a:t> </a:t>
            </a:r>
            <a:r>
              <a:rPr lang="en-US" dirty="0"/>
              <a:t>km) inclined at 55° to equatorial </a:t>
            </a:r>
            <a:r>
              <a:rPr lang="en-US" dirty="0" smtClean="0"/>
              <a:t>plane (27 satellites)</a:t>
            </a:r>
          </a:p>
          <a:p>
            <a:pPr lvl="1"/>
            <a:r>
              <a:rPr lang="en-US" dirty="0" smtClean="0"/>
              <a:t>Other satellites in geostationary (5) and inclined geosynchronous (3) orbits (approximately </a:t>
            </a:r>
            <a:r>
              <a:rPr lang="fi-FI" dirty="0" smtClean="0"/>
              <a:t>35,786 km</a:t>
            </a:r>
            <a:r>
              <a:rPr lang="en-US" dirty="0" smtClean="0"/>
              <a:t>)</a:t>
            </a:r>
            <a:endParaRPr lang="en-US" dirty="0"/>
          </a:p>
          <a:p>
            <a:pPr lvl="1"/>
            <a:r>
              <a:rPr lang="en-US" dirty="0" smtClean="0"/>
              <a:t>Dual </a:t>
            </a:r>
            <a:r>
              <a:rPr lang="en-US" dirty="0"/>
              <a:t>frequencies of </a:t>
            </a:r>
            <a:r>
              <a:rPr lang="fi-FI" dirty="0"/>
              <a:t>1561.098 </a:t>
            </a:r>
            <a:r>
              <a:rPr lang="fi-FI" dirty="0" smtClean="0"/>
              <a:t>MHz (C2) </a:t>
            </a:r>
            <a:r>
              <a:rPr lang="fi-FI" dirty="0"/>
              <a:t>and 1207.140 </a:t>
            </a:r>
            <a:r>
              <a:rPr lang="fi-FI" dirty="0" smtClean="0"/>
              <a:t>MHz (C7) </a:t>
            </a:r>
            <a:r>
              <a:rPr lang="fi-FI" dirty="0"/>
              <a:t>(cf. 1575.42 MHz and 1227.60 MHz for GPS</a:t>
            </a:r>
            <a:r>
              <a:rPr lang="en-US" dirty="0" smtClean="0"/>
              <a:t>)</a:t>
            </a:r>
            <a:endParaRPr lang="en-US" dirty="0"/>
          </a:p>
          <a:p>
            <a:r>
              <a:rPr lang="en-US" dirty="0"/>
              <a:t>http://</a:t>
            </a:r>
            <a:r>
              <a:rPr lang="en-US" dirty="0" smtClean="0"/>
              <a:t>en.beidou.gov.cn/</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9</a:t>
            </a:fld>
            <a:endParaRPr lang="en-US"/>
          </a:p>
        </p:txBody>
      </p:sp>
    </p:spTree>
    <p:extLst>
      <p:ext uri="{BB962C8B-B14F-4D97-AF65-F5344CB8AC3E}">
        <p14:creationId xmlns:p14="http://schemas.microsoft.com/office/powerpoint/2010/main" val="2008156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IRNSS (or </a:t>
            </a:r>
            <a:r>
              <a:rPr lang="en-US" dirty="0" err="1" smtClean="0"/>
              <a:t>NavIC</a:t>
            </a:r>
            <a:r>
              <a:rPr lang="en-US" dirty="0" smtClean="0"/>
              <a:t>)?</a:t>
            </a:r>
            <a:endParaRPr lang="en-US" dirty="0"/>
          </a:p>
        </p:txBody>
      </p:sp>
      <p:sp>
        <p:nvSpPr>
          <p:cNvPr id="4" name="Content Placeholder 3"/>
          <p:cNvSpPr>
            <a:spLocks noGrp="1"/>
          </p:cNvSpPr>
          <p:nvPr>
            <p:ph idx="1"/>
          </p:nvPr>
        </p:nvSpPr>
        <p:spPr>
          <a:xfrm>
            <a:off x="628650" y="1825625"/>
            <a:ext cx="7886700" cy="2651125"/>
          </a:xfrm>
        </p:spPr>
        <p:txBody>
          <a:bodyPr>
            <a:normAutofit fontScale="85000" lnSpcReduction="20000"/>
          </a:bodyPr>
          <a:lstStyle/>
          <a:p>
            <a:r>
              <a:rPr lang="en-US" dirty="0" smtClean="0"/>
              <a:t>The Indian </a:t>
            </a:r>
            <a:r>
              <a:rPr lang="en-US" dirty="0"/>
              <a:t>Regional Navigation Satellite </a:t>
            </a:r>
            <a:r>
              <a:rPr lang="en-US" dirty="0" smtClean="0"/>
              <a:t>System (or </a:t>
            </a:r>
            <a:r>
              <a:rPr lang="en-US" dirty="0"/>
              <a:t>Navigation with Indian </a:t>
            </a:r>
            <a:r>
              <a:rPr lang="en-US" dirty="0" smtClean="0"/>
              <a:t>Constellation) is a hybrid navigation satellite system</a:t>
            </a:r>
          </a:p>
          <a:p>
            <a:r>
              <a:rPr lang="en-US" dirty="0"/>
              <a:t>Currently seven </a:t>
            </a:r>
            <a:r>
              <a:rPr lang="en-US" dirty="0" smtClean="0"/>
              <a:t>satellites (3 geostationary plus 4 geosynchronous)</a:t>
            </a:r>
            <a:endParaRPr lang="en-US" dirty="0"/>
          </a:p>
          <a:p>
            <a:pPr lvl="1"/>
            <a:r>
              <a:rPr lang="en-US" dirty="0"/>
              <a:t>However, </a:t>
            </a:r>
            <a:r>
              <a:rPr lang="en-US" dirty="0" smtClean="0"/>
              <a:t>all three rubidium atomic </a:t>
            </a:r>
            <a:r>
              <a:rPr lang="en-US" dirty="0"/>
              <a:t>clocks </a:t>
            </a:r>
            <a:r>
              <a:rPr lang="en-US" dirty="0" smtClean="0"/>
              <a:t>on satellite IRNSS-1A were </a:t>
            </a:r>
            <a:r>
              <a:rPr lang="en-US" dirty="0"/>
              <a:t>announced to have </a:t>
            </a:r>
            <a:r>
              <a:rPr lang="en-US" dirty="0" smtClean="0"/>
              <a:t>failed in the latter half of 2016</a:t>
            </a:r>
          </a:p>
          <a:p>
            <a:r>
              <a:rPr lang="en-US" dirty="0" smtClean="0"/>
              <a:t>Probably only useful over surroundings of Indian Ocean</a:t>
            </a:r>
          </a:p>
        </p:txBody>
      </p:sp>
      <p:pic>
        <p:nvPicPr>
          <p:cNvPr id="2058" name="Picture 10" descr="ttp://www.isro.gov.in/sites/default/files/article-files/node/4470/banne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554" y="4372621"/>
            <a:ext cx="7128891" cy="2074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7834" y="6215241"/>
            <a:ext cx="3085973" cy="276999"/>
          </a:xfrm>
          <a:prstGeom prst="rect">
            <a:avLst/>
          </a:prstGeom>
          <a:noFill/>
        </p:spPr>
        <p:txBody>
          <a:bodyPr wrap="none" rtlCol="0">
            <a:spAutoFit/>
          </a:bodyPr>
          <a:lstStyle/>
          <a:p>
            <a:r>
              <a:rPr lang="en-US" sz="1200" dirty="0" smtClean="0">
                <a:solidFill>
                  <a:schemeClr val="bg1"/>
                </a:solidFill>
              </a:rPr>
              <a:t>From http://</a:t>
            </a:r>
            <a:r>
              <a:rPr lang="en-US" sz="1200" dirty="0" err="1" smtClean="0">
                <a:solidFill>
                  <a:schemeClr val="bg1"/>
                </a:solidFill>
              </a:rPr>
              <a:t>www.isro.gov.in</a:t>
            </a:r>
            <a:r>
              <a:rPr lang="en-US" sz="1200" dirty="0" smtClean="0">
                <a:solidFill>
                  <a:schemeClr val="bg1"/>
                </a:solidFill>
              </a:rPr>
              <a:t>/</a:t>
            </a:r>
            <a:r>
              <a:rPr lang="en-US" sz="1200" dirty="0" err="1" smtClean="0">
                <a:solidFill>
                  <a:schemeClr val="bg1"/>
                </a:solidFill>
              </a:rPr>
              <a:t>irnss-programme</a:t>
            </a:r>
            <a:endParaRPr lang="en-US" sz="1200" dirty="0">
              <a:solidFill>
                <a:schemeClr val="bg1"/>
              </a:solidFill>
            </a:endParaRPr>
          </a:p>
        </p:txBody>
      </p:sp>
      <p:sp>
        <p:nvSpPr>
          <p:cNvPr id="3" name="Date Placeholder 2"/>
          <p:cNvSpPr>
            <a:spLocks noGrp="1"/>
          </p:cNvSpPr>
          <p:nvPr>
            <p:ph type="dt" sz="half" idx="10"/>
          </p:nvPr>
        </p:nvSpPr>
        <p:spPr/>
        <p:txBody>
          <a:bodyPr/>
          <a:lstStyle/>
          <a:p>
            <a:r>
              <a:rPr lang="en-GB" smtClean="0"/>
              <a:t>2017/11/24</a:t>
            </a:r>
            <a:endParaRPr lang="en-US" dirty="0"/>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10</a:t>
            </a:fld>
            <a:endParaRPr lang="en-US"/>
          </a:p>
        </p:txBody>
      </p:sp>
    </p:spTree>
    <p:extLst>
      <p:ext uri="{BB962C8B-B14F-4D97-AF65-F5344CB8AC3E}">
        <p14:creationId xmlns:p14="http://schemas.microsoft.com/office/powerpoint/2010/main" val="1273844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QZSS?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The Quasi-Zenith </a:t>
            </a:r>
            <a:r>
              <a:rPr lang="en-US" dirty="0"/>
              <a:t>Satellite </a:t>
            </a:r>
            <a:r>
              <a:rPr lang="en-US" dirty="0" smtClean="0"/>
              <a:t>System is Japan’s high-altitude navigation satellite system</a:t>
            </a:r>
          </a:p>
          <a:p>
            <a:pPr lvl="1"/>
            <a:r>
              <a:rPr lang="en-US" dirty="0" smtClean="0"/>
              <a:t>Designed to augment GPS, not replace it</a:t>
            </a:r>
          </a:p>
          <a:p>
            <a:r>
              <a:rPr lang="en-US" dirty="0" smtClean="0"/>
              <a:t>Currently only one operational satellite</a:t>
            </a:r>
          </a:p>
          <a:p>
            <a:pPr lvl="1"/>
            <a:r>
              <a:rPr lang="en-US" dirty="0" smtClean="0"/>
              <a:t>Planned to become four by end of 2018 and ultimately seven </a:t>
            </a:r>
          </a:p>
          <a:p>
            <a:r>
              <a:rPr lang="en-US" dirty="0" smtClean="0"/>
              <a:t>Probably only useful for western equatorial Pacific</a:t>
            </a:r>
          </a:p>
          <a:p>
            <a:r>
              <a:rPr lang="en-US" dirty="0" smtClean="0"/>
              <a:t>http://</a:t>
            </a:r>
            <a:r>
              <a:rPr lang="en-US" dirty="0" err="1" smtClean="0"/>
              <a:t>gzss.go.jp</a:t>
            </a:r>
            <a:r>
              <a:rPr lang="en-US" dirty="0" smtClean="0"/>
              <a:t>/</a:t>
            </a:r>
            <a:r>
              <a:rPr lang="en-US" dirty="0" err="1" smtClean="0"/>
              <a:t>en</a:t>
            </a:r>
            <a:r>
              <a:rPr lang="en-US" dirty="0" smtClean="0"/>
              <a:t>/</a:t>
            </a:r>
          </a:p>
          <a:p>
            <a:r>
              <a:rPr lang="en-US" b="1" dirty="0" smtClean="0"/>
              <a:t>Currently not coded</a:t>
            </a:r>
          </a:p>
        </p:txBody>
      </p:sp>
      <p:pic>
        <p:nvPicPr>
          <p:cNvPr id="1026" name="Picture 2" descr="ttp://qzss.go.jp/en/overview/services/isos7j00000000qk-img/isos7j00000000rm.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235994"/>
            <a:ext cx="3086100" cy="353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9623" y="5766594"/>
            <a:ext cx="3965253" cy="276999"/>
          </a:xfrm>
          <a:prstGeom prst="rect">
            <a:avLst/>
          </a:prstGeom>
          <a:noFill/>
        </p:spPr>
        <p:txBody>
          <a:bodyPr wrap="none" rtlCol="0">
            <a:spAutoFit/>
          </a:bodyPr>
          <a:lstStyle/>
          <a:p>
            <a:r>
              <a:rPr lang="en-US" sz="1200" dirty="0" smtClean="0"/>
              <a:t>From </a:t>
            </a:r>
            <a:r>
              <a:rPr lang="en-US" sz="1200" dirty="0" smtClean="0">
                <a:hlinkClick r:id="rId3"/>
              </a:rPr>
              <a:t>http://qzss.go.jp/en/overview/services/sv02_why.html</a:t>
            </a:r>
            <a:endParaRPr lang="en-US" sz="1200"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6" name="Footer Placeholder 5"/>
          <p:cNvSpPr>
            <a:spLocks noGrp="1"/>
          </p:cNvSpPr>
          <p:nvPr>
            <p:ph type="ftr" sz="quarter" idx="11"/>
          </p:nvPr>
        </p:nvSpPr>
        <p:spPr/>
        <p:txBody>
          <a:bodyPr/>
          <a:lstStyle/>
          <a:p>
            <a:r>
              <a:rPr lang="en-US" smtClean="0"/>
              <a:t>GAMIT/GLOBK for GNSS</a:t>
            </a:r>
            <a:endParaRPr lang="en-US"/>
          </a:p>
        </p:txBody>
      </p:sp>
      <p:sp>
        <p:nvSpPr>
          <p:cNvPr id="7" name="Slide Number Placeholder 6"/>
          <p:cNvSpPr>
            <a:spLocks noGrp="1"/>
          </p:cNvSpPr>
          <p:nvPr>
            <p:ph type="sldNum" sz="quarter" idx="12"/>
          </p:nvPr>
        </p:nvSpPr>
        <p:spPr/>
        <p:txBody>
          <a:bodyPr/>
          <a:lstStyle/>
          <a:p>
            <a:fld id="{F1C2088E-872E-5B4C-AB7C-B1BDDC441CC0}" type="slidenum">
              <a:rPr lang="en-US" smtClean="0"/>
              <a:t>11</a:t>
            </a:fld>
            <a:endParaRPr lang="en-US"/>
          </a:p>
        </p:txBody>
      </p:sp>
    </p:spTree>
    <p:extLst>
      <p:ext uri="{BB962C8B-B14F-4D97-AF65-F5344CB8AC3E}">
        <p14:creationId xmlns:p14="http://schemas.microsoft.com/office/powerpoint/2010/main" val="18758843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smtClean="0"/>
              <a:t>Processing GNSS in GAMIT/GLOBK</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12</a:t>
            </a:fld>
            <a:endParaRPr lang="en-US"/>
          </a:p>
        </p:txBody>
      </p:sp>
    </p:spTree>
    <p:extLst>
      <p:ext uri="{BB962C8B-B14F-4D97-AF65-F5344CB8AC3E}">
        <p14:creationId xmlns:p14="http://schemas.microsoft.com/office/powerpoint/2010/main" val="1028441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Version awareness and warnings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major change between GAMIT/GLOBK 10.5 and 10.6 was the format of many tables (e.g. </a:t>
            </a:r>
            <a:r>
              <a:rPr lang="en-US" dirty="0" err="1" smtClean="0"/>
              <a:t>dcb.dat</a:t>
            </a:r>
            <a:r>
              <a:rPr lang="en-US" dirty="0" smtClean="0"/>
              <a:t>, </a:t>
            </a:r>
            <a:r>
              <a:rPr lang="en-US" dirty="0" err="1" smtClean="0"/>
              <a:t>svnav.dat</a:t>
            </a:r>
            <a:r>
              <a:rPr lang="en-US" dirty="0" smtClean="0"/>
              <a:t>, etc.) to accommodate code changes for GNSS</a:t>
            </a:r>
          </a:p>
          <a:p>
            <a:r>
              <a:rPr lang="en-US" dirty="0" smtClean="0"/>
              <a:t>GAMIT/GLOBK 10.61 now builds upon the new file structures to deliver the data processing capability</a:t>
            </a:r>
          </a:p>
          <a:p>
            <a:r>
              <a:rPr lang="en-US" dirty="0" smtClean="0"/>
              <a:t>Given these major changes, many tables used in GAMIT/GLOBK 10.6 and 10.61 are </a:t>
            </a:r>
            <a:r>
              <a:rPr lang="en-US" i="1" dirty="0" smtClean="0"/>
              <a:t>not</a:t>
            </a:r>
            <a:r>
              <a:rPr lang="en-US" dirty="0" smtClean="0"/>
              <a:t> backwards compatible with GAMIT/GLOBK 10.5 and prior releases</a:t>
            </a:r>
          </a:p>
          <a:p>
            <a:r>
              <a:rPr lang="en-US" dirty="0" smtClean="0"/>
              <a:t>You </a:t>
            </a:r>
            <a:r>
              <a:rPr lang="en-US" i="1" dirty="0" smtClean="0"/>
              <a:t>cannot</a:t>
            </a:r>
            <a:r>
              <a:rPr lang="en-US" dirty="0" smtClean="0"/>
              <a:t> use many tables that came with GAMIT/GLOBK 10.5 and prior to process (GPS-only or GNSS) data using GAMIT/GLOBK 10.6 and later</a:t>
            </a:r>
            <a:endParaRPr lang="en-US" i="1"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13</a:t>
            </a:fld>
            <a:endParaRPr lang="en-US"/>
          </a:p>
        </p:txBody>
      </p:sp>
    </p:spTree>
    <p:extLst>
      <p:ext uri="{BB962C8B-B14F-4D97-AF65-F5344CB8AC3E}">
        <p14:creationId xmlns:p14="http://schemas.microsoft.com/office/powerpoint/2010/main" val="2137387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Suggestions for processing strategies</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If you wish to combine data from different GNSS, process each system in a separate experiment directory, e.g. /2017g and /2017e for GPS and Galileo</a:t>
            </a:r>
          </a:p>
          <a:p>
            <a:r>
              <a:rPr lang="en-US" dirty="0" smtClean="0"/>
              <a:t>Download the RINEX files in advance to check for availability of GNSS signals </a:t>
            </a:r>
          </a:p>
          <a:p>
            <a:r>
              <a:rPr lang="en-US" dirty="0" smtClean="0"/>
              <a:t>For </a:t>
            </a:r>
            <a:r>
              <a:rPr lang="en-US" dirty="0" err="1" smtClean="0">
                <a:latin typeface="Courier" charset="0"/>
                <a:ea typeface="Courier" charset="0"/>
                <a:cs typeface="Courier" charset="0"/>
              </a:rPr>
              <a:t>sh_gamit</a:t>
            </a:r>
            <a:r>
              <a:rPr lang="en-US" dirty="0" smtClean="0"/>
              <a:t> use the “</a:t>
            </a:r>
            <a:r>
              <a:rPr lang="en-GB" dirty="0" smtClean="0">
                <a:latin typeface="Courier" charset="0"/>
                <a:ea typeface="Courier" charset="0"/>
                <a:cs typeface="Courier" charset="0"/>
              </a:rPr>
              <a:t>-</a:t>
            </a:r>
            <a:r>
              <a:rPr lang="en-US" dirty="0" err="1" smtClean="0">
                <a:latin typeface="Courier" charset="0"/>
                <a:ea typeface="Courier" charset="0"/>
                <a:cs typeface="Courier" charset="0"/>
              </a:rPr>
              <a:t>gnss</a:t>
            </a:r>
            <a:r>
              <a:rPr lang="en-US" dirty="0" smtClean="0"/>
              <a:t>” option to specify the GNSS; and </a:t>
            </a:r>
            <a:r>
              <a:rPr lang="en-US" sz="2400" dirty="0" smtClean="0"/>
              <a:t>COM1</a:t>
            </a:r>
            <a:r>
              <a:rPr lang="en-US" dirty="0" smtClean="0"/>
              <a:t> for “-orbit” (</a:t>
            </a:r>
            <a:r>
              <a:rPr lang="en-US" sz="2400" dirty="0" smtClean="0"/>
              <a:t>IGSF</a:t>
            </a:r>
            <a:r>
              <a:rPr lang="en-US" dirty="0" smtClean="0"/>
              <a:t> ok for GPS)</a:t>
            </a:r>
          </a:p>
          <a:p>
            <a:r>
              <a:rPr lang="en-US" dirty="0" smtClean="0">
                <a:latin typeface="Calibri" charset="0"/>
                <a:ea typeface="Calibri" charset="0"/>
                <a:cs typeface="Calibri" charset="0"/>
              </a:rPr>
              <a:t>Check the orbit-fit </a:t>
            </a:r>
            <a:r>
              <a:rPr lang="en-US" dirty="0" err="1" smtClean="0">
                <a:latin typeface="Calibri" charset="0"/>
                <a:ea typeface="Calibri" charset="0"/>
                <a:cs typeface="Calibri" charset="0"/>
              </a:rPr>
              <a:t>rms</a:t>
            </a:r>
            <a:r>
              <a:rPr lang="en-US" dirty="0" smtClean="0">
                <a:latin typeface="Calibri" charset="0"/>
                <a:ea typeface="Calibri" charset="0"/>
                <a:cs typeface="Calibri" charset="0"/>
              </a:rPr>
              <a:t> files in the /</a:t>
            </a:r>
            <a:r>
              <a:rPr lang="en-US" dirty="0" err="1" smtClean="0">
                <a:latin typeface="Calibri" charset="0"/>
                <a:ea typeface="Calibri" charset="0"/>
                <a:cs typeface="Calibri" charset="0"/>
              </a:rPr>
              <a:t>igs</a:t>
            </a:r>
            <a:r>
              <a:rPr lang="en-US" dirty="0" smtClean="0">
                <a:latin typeface="Calibri" charset="0"/>
                <a:ea typeface="Calibri" charset="0"/>
                <a:cs typeface="Calibri" charset="0"/>
              </a:rPr>
              <a:t> directory to assess the orbit quality</a:t>
            </a:r>
          </a:p>
          <a:p>
            <a:r>
              <a:rPr lang="en-US" dirty="0" smtClean="0"/>
              <a:t>Combine the resulting h-files in GLOBK to produce a single result (time series or velocities)</a:t>
            </a:r>
          </a:p>
          <a:p>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14</a:t>
            </a:fld>
            <a:endParaRPr lang="en-US"/>
          </a:p>
        </p:txBody>
      </p:sp>
    </p:spTree>
    <p:extLst>
      <p:ext uri="{BB962C8B-B14F-4D97-AF65-F5344CB8AC3E}">
        <p14:creationId xmlns:p14="http://schemas.microsoft.com/office/powerpoint/2010/main" val="1911148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RINEX files</a:t>
            </a:r>
            <a:endParaRPr lang="en-US" dirty="0"/>
          </a:p>
        </p:txBody>
      </p:sp>
      <p:sp>
        <p:nvSpPr>
          <p:cNvPr id="3" name="Content Placeholder 2"/>
          <p:cNvSpPr>
            <a:spLocks noGrp="1"/>
          </p:cNvSpPr>
          <p:nvPr>
            <p:ph idx="1"/>
          </p:nvPr>
        </p:nvSpPr>
        <p:spPr>
          <a:xfrm>
            <a:off x="628650" y="1535693"/>
            <a:ext cx="7886700" cy="4351338"/>
          </a:xfrm>
        </p:spPr>
        <p:txBody>
          <a:bodyPr>
            <a:normAutofit fontScale="77500" lnSpcReduction="20000"/>
          </a:bodyPr>
          <a:lstStyle/>
          <a:p>
            <a:pPr>
              <a:lnSpc>
                <a:spcPct val="110000"/>
              </a:lnSpc>
            </a:pPr>
            <a:r>
              <a:rPr lang="en-US" dirty="0" smtClean="0"/>
              <a:t>RINEX 2, which is still by far the most common format of RINEX file, was designed in an era when only GPS was viable for observation</a:t>
            </a:r>
          </a:p>
          <a:p>
            <a:pPr>
              <a:lnSpc>
                <a:spcPct val="110000"/>
              </a:lnSpc>
            </a:pPr>
            <a:r>
              <a:rPr lang="en-US" dirty="0" smtClean="0"/>
              <a:t>Since the redesign of GPS to broadcast a second code on L2 (“L2C”) specifically for civilian use, the restoration of GLONASS and the introduction of other navigation satellite systems, RINEX 2 no longer suffices to track all available observations</a:t>
            </a:r>
          </a:p>
          <a:p>
            <a:pPr>
              <a:lnSpc>
                <a:spcPct val="110000"/>
              </a:lnSpc>
            </a:pPr>
            <a:r>
              <a:rPr lang="en-US" dirty="0" smtClean="0"/>
              <a:t>Be very careful with how you translate and use other people’s RINEX 2 files with L2C (see Berglund </a:t>
            </a:r>
            <a:r>
              <a:rPr lang="en-US" dirty="0"/>
              <a:t>et </a:t>
            </a:r>
            <a:r>
              <a:rPr lang="en-US" dirty="0" smtClean="0"/>
              <a:t>al., 2010; </a:t>
            </a:r>
            <a:r>
              <a:rPr lang="en-US" dirty="0"/>
              <a:t>Blume et </a:t>
            </a:r>
            <a:r>
              <a:rPr lang="en-US" dirty="0" smtClean="0"/>
              <a:t>al., 2012; </a:t>
            </a:r>
            <a:r>
              <a:rPr lang="en-US" dirty="0"/>
              <a:t>and http://</a:t>
            </a:r>
            <a:r>
              <a:rPr lang="en-US" dirty="0" smtClean="0"/>
              <a:t>kb.unavco.org/kb/article/the-effects-of-l2c-signal-tracking-on-high-precision-carrier-phase-gps-postioning-689.html)</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15</a:t>
            </a:fld>
            <a:endParaRPr lang="en-US"/>
          </a:p>
        </p:txBody>
      </p:sp>
    </p:spTree>
    <p:extLst>
      <p:ext uri="{BB962C8B-B14F-4D97-AF65-F5344CB8AC3E}">
        <p14:creationId xmlns:p14="http://schemas.microsoft.com/office/powerpoint/2010/main" val="1355788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GAMIT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Several scripts now have an additional option</a:t>
            </a:r>
            <a:br>
              <a:rPr lang="en-US" dirty="0" smtClean="0"/>
            </a:br>
            <a:r>
              <a:rPr lang="en-US" dirty="0" smtClean="0"/>
              <a:t>(“</a:t>
            </a:r>
            <a:r>
              <a:rPr lang="en-US" dirty="0" smtClean="0">
                <a:latin typeface="Courier" charset="0"/>
                <a:ea typeface="Courier" charset="0"/>
                <a:cs typeface="Courier" charset="0"/>
              </a:rPr>
              <a:t>-</a:t>
            </a:r>
            <a:r>
              <a:rPr lang="en-US" dirty="0" err="1" smtClean="0">
                <a:latin typeface="Courier" charset="0"/>
                <a:ea typeface="Courier" charset="0"/>
                <a:cs typeface="Courier" charset="0"/>
              </a:rPr>
              <a:t>gnss</a:t>
            </a:r>
            <a:r>
              <a:rPr lang="en-US" dirty="0" smtClean="0"/>
              <a:t>”) that sets the type of GNSS</a:t>
            </a:r>
          </a:p>
          <a:p>
            <a:pPr lvl="1"/>
            <a:r>
              <a:rPr lang="en-US" dirty="0" smtClean="0"/>
              <a:t>Most likely to use directly: </a:t>
            </a:r>
            <a:r>
              <a:rPr lang="en-US" dirty="0" err="1" smtClean="0">
                <a:latin typeface="Courier" charset="0"/>
                <a:ea typeface="Courier" charset="0"/>
                <a:cs typeface="Courier" charset="0"/>
              </a:rPr>
              <a:t>sh_gamit</a:t>
            </a:r>
            <a:r>
              <a:rPr lang="en-US" dirty="0" smtClean="0"/>
              <a:t>, </a:t>
            </a:r>
            <a:r>
              <a:rPr lang="en-US" dirty="0" err="1" smtClean="0">
                <a:latin typeface="Courier" charset="0"/>
                <a:ea typeface="Courier" charset="0"/>
                <a:cs typeface="Courier" charset="0"/>
              </a:rPr>
              <a:t>sh_get_orbits</a:t>
            </a:r>
            <a:r>
              <a:rPr lang="en-US" dirty="0" smtClean="0"/>
              <a:t>,</a:t>
            </a:r>
            <a:r>
              <a:rPr lang="en-US" dirty="0"/>
              <a:t> </a:t>
            </a:r>
            <a:r>
              <a:rPr lang="en-US" dirty="0" smtClean="0">
                <a:latin typeface="Courier" charset="0"/>
                <a:ea typeface="Courier" charset="0"/>
                <a:cs typeface="Courier" charset="0"/>
              </a:rPr>
              <a:t>sh_sp3fit</a:t>
            </a:r>
          </a:p>
          <a:p>
            <a:pPr lvl="1"/>
            <a:r>
              <a:rPr lang="en-US" dirty="0" smtClean="0"/>
              <a:t>Less likely to use directly:</a:t>
            </a:r>
            <a:r>
              <a:rPr lang="en-US" dirty="0"/>
              <a:t> </a:t>
            </a:r>
            <a:r>
              <a:rPr lang="en-US" dirty="0" err="1" smtClean="0">
                <a:latin typeface="Courier" charset="0"/>
                <a:ea typeface="Courier" charset="0"/>
                <a:cs typeface="Courier" charset="0"/>
              </a:rPr>
              <a:t>sh_preproc</a:t>
            </a:r>
            <a:r>
              <a:rPr lang="en-US" dirty="0" smtClean="0"/>
              <a:t>, </a:t>
            </a:r>
            <a:r>
              <a:rPr lang="en-US" sz="2400" dirty="0" err="1" smtClean="0">
                <a:latin typeface="Courier" charset="0"/>
                <a:ea typeface="Courier" charset="0"/>
                <a:cs typeface="Courier" charset="0"/>
              </a:rPr>
              <a:t>sh_bcfit</a:t>
            </a:r>
            <a:r>
              <a:rPr lang="en-US" sz="2400" dirty="0" smtClean="0"/>
              <a:t>, </a:t>
            </a:r>
            <a:r>
              <a:rPr lang="en-US" sz="2400" dirty="0" err="1" smtClean="0">
                <a:latin typeface="Courier" charset="0"/>
                <a:ea typeface="Courier" charset="0"/>
                <a:cs typeface="Courier" charset="0"/>
              </a:rPr>
              <a:t>sh_rxscan</a:t>
            </a:r>
            <a:r>
              <a:rPr lang="en-US" dirty="0" smtClean="0"/>
              <a:t>, </a:t>
            </a:r>
            <a:r>
              <a:rPr lang="en-US" sz="2400" dirty="0" err="1" smtClean="0">
                <a:latin typeface="Courier" charset="0"/>
                <a:ea typeface="Courier" charset="0"/>
                <a:cs typeface="Courier" charset="0"/>
              </a:rPr>
              <a:t>sh_get_times</a:t>
            </a:r>
            <a:r>
              <a:rPr lang="en-US" dirty="0" smtClean="0"/>
              <a:t>, </a:t>
            </a:r>
            <a:r>
              <a:rPr lang="en-US" dirty="0" err="1" smtClean="0">
                <a:latin typeface="Courier" charset="0"/>
                <a:ea typeface="Courier" charset="0"/>
                <a:cs typeface="Courier" charset="0"/>
              </a:rPr>
              <a:t>sh_makexp</a:t>
            </a:r>
            <a:endParaRPr lang="en-US" sz="2400" dirty="0" smtClean="0">
              <a:latin typeface="Courier" charset="0"/>
              <a:ea typeface="Courier" charset="0"/>
              <a:cs typeface="Courier" charset="0"/>
            </a:endParaRPr>
          </a:p>
          <a:p>
            <a:r>
              <a:rPr lang="en-US" dirty="0" smtClean="0"/>
              <a:t>Valid arguments are (only one of)</a:t>
            </a:r>
          </a:p>
          <a:p>
            <a:pPr lvl="1"/>
            <a:r>
              <a:rPr lang="en-US" dirty="0">
                <a:latin typeface="Courier" charset="0"/>
                <a:ea typeface="Courier" charset="0"/>
                <a:cs typeface="Courier" charset="0"/>
              </a:rPr>
              <a:t>G</a:t>
            </a:r>
            <a:r>
              <a:rPr lang="en-US" dirty="0"/>
              <a:t> (GPS)</a:t>
            </a:r>
          </a:p>
          <a:p>
            <a:pPr lvl="1"/>
            <a:r>
              <a:rPr lang="en-US" dirty="0">
                <a:latin typeface="Courier" charset="0"/>
                <a:ea typeface="Courier" charset="0"/>
                <a:cs typeface="Courier" charset="0"/>
              </a:rPr>
              <a:t>R</a:t>
            </a:r>
            <a:r>
              <a:rPr lang="en-US" dirty="0"/>
              <a:t> (GLONASS; not yet coded or </a:t>
            </a:r>
            <a:r>
              <a:rPr lang="en-US" dirty="0" smtClean="0"/>
              <a:t>available to use)</a:t>
            </a:r>
          </a:p>
          <a:p>
            <a:pPr lvl="1"/>
            <a:r>
              <a:rPr lang="en-US" dirty="0" smtClean="0">
                <a:latin typeface="Courier" charset="0"/>
                <a:ea typeface="Courier" charset="0"/>
                <a:cs typeface="Courier" charset="0"/>
              </a:rPr>
              <a:t>C</a:t>
            </a:r>
            <a:r>
              <a:rPr lang="en-US" dirty="0" smtClean="0"/>
              <a:t> (BeiDou-2/COMPASS)</a:t>
            </a:r>
          </a:p>
          <a:p>
            <a:pPr lvl="1"/>
            <a:r>
              <a:rPr lang="en-US" dirty="0" smtClean="0">
                <a:latin typeface="Courier" charset="0"/>
                <a:ea typeface="Courier" charset="0"/>
                <a:cs typeface="Courier" charset="0"/>
              </a:rPr>
              <a:t>E</a:t>
            </a:r>
            <a:r>
              <a:rPr lang="en-US" dirty="0" smtClean="0"/>
              <a:t> (Galileo)</a:t>
            </a:r>
          </a:p>
          <a:p>
            <a:pPr lvl="1"/>
            <a:r>
              <a:rPr lang="en-US" dirty="0" smtClean="0">
                <a:latin typeface="Courier" charset="0"/>
                <a:ea typeface="Courier" charset="0"/>
                <a:cs typeface="Courier" charset="0"/>
              </a:rPr>
              <a:t>J</a:t>
            </a:r>
            <a:r>
              <a:rPr lang="en-US" dirty="0" smtClean="0"/>
              <a:t> (QZSS; not yet coded or available to use)</a:t>
            </a:r>
          </a:p>
          <a:p>
            <a:pPr lvl="1"/>
            <a:r>
              <a:rPr lang="en-US" dirty="0" smtClean="0">
                <a:latin typeface="Courier" charset="0"/>
                <a:ea typeface="Courier" charset="0"/>
                <a:cs typeface="Courier" charset="0"/>
              </a:rPr>
              <a:t>I</a:t>
            </a:r>
            <a:r>
              <a:rPr lang="en-US" dirty="0" smtClean="0"/>
              <a:t> (IRNSS)</a:t>
            </a:r>
          </a:p>
          <a:p>
            <a:r>
              <a:rPr lang="en-US" dirty="0" smtClean="0"/>
              <a:t>The default is still “</a:t>
            </a:r>
            <a:r>
              <a:rPr lang="en-US" dirty="0" smtClean="0">
                <a:latin typeface="Courier" charset="0"/>
                <a:ea typeface="Courier" charset="0"/>
                <a:cs typeface="Courier" charset="0"/>
              </a:rPr>
              <a:t>G</a:t>
            </a:r>
            <a:r>
              <a:rPr lang="en-US" dirty="0" smtClean="0"/>
              <a:t>” (GPS)</a:t>
            </a:r>
          </a:p>
          <a:p>
            <a:pPr lvl="1"/>
            <a:endParaRPr lang="en-US" dirty="0" smtClean="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16</a:t>
            </a:fld>
            <a:endParaRPr lang="en-US"/>
          </a:p>
        </p:txBody>
      </p:sp>
    </p:spTree>
    <p:extLst>
      <p:ext uri="{BB962C8B-B14F-4D97-AF65-F5344CB8AC3E}">
        <p14:creationId xmlns:p14="http://schemas.microsoft.com/office/powerpoint/2010/main" val="494053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GLOBK</a:t>
            </a:r>
            <a:endParaRPr lang="en-US" dirty="0"/>
          </a:p>
        </p:txBody>
      </p:sp>
      <p:sp>
        <p:nvSpPr>
          <p:cNvPr id="3" name="Content Placeholder 2"/>
          <p:cNvSpPr>
            <a:spLocks noGrp="1"/>
          </p:cNvSpPr>
          <p:nvPr>
            <p:ph idx="1"/>
          </p:nvPr>
        </p:nvSpPr>
        <p:spPr/>
        <p:txBody>
          <a:bodyPr/>
          <a:lstStyle/>
          <a:p>
            <a:r>
              <a:rPr lang="en-US" dirty="0" smtClean="0"/>
              <a:t>GLOBK should work in the normal manner except that you cannot include orbits in the h-file (use </a:t>
            </a:r>
            <a:r>
              <a:rPr lang="en-US" sz="2400" dirty="0" smtClean="0"/>
              <a:t>BASELINE</a:t>
            </a:r>
            <a:r>
              <a:rPr lang="en-US" dirty="0" smtClean="0"/>
              <a:t> in GAMIT </a:t>
            </a:r>
            <a:r>
              <a:rPr lang="en-US" dirty="0" err="1" smtClean="0"/>
              <a:t>sestbl</a:t>
            </a:r>
            <a:r>
              <a:rPr lang="en-US" dirty="0" smtClean="0"/>
              <a:t>.) </a:t>
            </a:r>
          </a:p>
          <a:p>
            <a:r>
              <a:rPr lang="en-US" dirty="0" smtClean="0"/>
              <a:t>See GLOBK lectures, including those on creating time series using </a:t>
            </a:r>
            <a:r>
              <a:rPr lang="en-US" dirty="0" err="1" smtClean="0">
                <a:latin typeface="Courier" charset="0"/>
                <a:ea typeface="Courier" charset="0"/>
                <a:cs typeface="Courier" charset="0"/>
              </a:rPr>
              <a:t>glred</a:t>
            </a:r>
            <a:r>
              <a:rPr lang="en-US" dirty="0" smtClean="0"/>
              <a:t> and combination or velocity solutions using </a:t>
            </a:r>
            <a:r>
              <a:rPr lang="en-US" dirty="0" err="1" smtClean="0">
                <a:latin typeface="Courier" charset="0"/>
                <a:ea typeface="Courier" charset="0"/>
                <a:cs typeface="Courier" charset="0"/>
              </a:rPr>
              <a:t>globk</a:t>
            </a:r>
            <a:endParaRPr lang="en-US" dirty="0">
              <a:latin typeface="Courier" charset="0"/>
              <a:ea typeface="Courier" charset="0"/>
              <a:cs typeface="Courier" charset="0"/>
            </a:endParaRP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17</a:t>
            </a:fld>
            <a:endParaRPr lang="en-US"/>
          </a:p>
        </p:txBody>
      </p:sp>
    </p:spTree>
    <p:extLst>
      <p:ext uri="{BB962C8B-B14F-4D97-AF65-F5344CB8AC3E}">
        <p14:creationId xmlns:p14="http://schemas.microsoft.com/office/powerpoint/2010/main" val="586908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track</a:t>
            </a:r>
            <a:endParaRPr lang="en-US" dirty="0"/>
          </a:p>
        </p:txBody>
      </p:sp>
      <p:sp>
        <p:nvSpPr>
          <p:cNvPr id="3" name="Content Placeholder 2"/>
          <p:cNvSpPr>
            <a:spLocks noGrp="1"/>
          </p:cNvSpPr>
          <p:nvPr>
            <p:ph idx="1"/>
          </p:nvPr>
        </p:nvSpPr>
        <p:spPr/>
        <p:txBody>
          <a:bodyPr/>
          <a:lstStyle/>
          <a:p>
            <a:r>
              <a:rPr lang="en-US" dirty="0" smtClean="0">
                <a:latin typeface="Courier" charset="0"/>
                <a:ea typeface="Courier" charset="0"/>
                <a:cs typeface="Courier" charset="0"/>
              </a:rPr>
              <a:t>track</a:t>
            </a:r>
            <a:r>
              <a:rPr lang="en-US" dirty="0" smtClean="0"/>
              <a:t>, the kinematic processing module, is not yet capable of reading RINEX 3 files or using GNSS data other than GPS</a:t>
            </a:r>
          </a:p>
          <a:p>
            <a:r>
              <a:rPr lang="en-US" dirty="0" smtClean="0"/>
              <a:t>Development to incorporate</a:t>
            </a:r>
          </a:p>
          <a:p>
            <a:pPr lvl="1"/>
            <a:r>
              <a:rPr lang="en-US" dirty="0" smtClean="0"/>
              <a:t>However, the same inter-system bias, memory and computing time limitations exist for </a:t>
            </a:r>
            <a:r>
              <a:rPr lang="en-US" dirty="0" smtClean="0">
                <a:latin typeface="Courier" charset="0"/>
                <a:ea typeface="Courier" charset="0"/>
                <a:cs typeface="Courier" charset="0"/>
              </a:rPr>
              <a:t>track</a:t>
            </a:r>
            <a:r>
              <a:rPr lang="en-US" dirty="0" smtClean="0"/>
              <a:t> as for GAMIT, so be aware of this one the capabilities are coded and released</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18</a:t>
            </a:fld>
            <a:endParaRPr lang="en-US"/>
          </a:p>
        </p:txBody>
      </p:sp>
    </p:spTree>
    <p:extLst>
      <p:ext uri="{BB962C8B-B14F-4D97-AF65-F5344CB8AC3E}">
        <p14:creationId xmlns:p14="http://schemas.microsoft.com/office/powerpoint/2010/main" val="1275561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promise </a:t>
            </a:r>
            <a:r>
              <a:rPr lang="is-IS" dirty="0" smtClean="0"/>
              <a:t>…</a:t>
            </a:r>
            <a:endParaRPr lang="en-US" dirty="0"/>
          </a:p>
        </p:txBody>
      </p:sp>
      <p:sp>
        <p:nvSpPr>
          <p:cNvPr id="3" name="Content Placeholder 2"/>
          <p:cNvSpPr>
            <a:spLocks noGrp="1"/>
          </p:cNvSpPr>
          <p:nvPr>
            <p:ph idx="1"/>
          </p:nvPr>
        </p:nvSpPr>
        <p:spPr/>
        <p:txBody>
          <a:bodyPr>
            <a:normAutofit/>
          </a:bodyPr>
          <a:lstStyle/>
          <a:p>
            <a:r>
              <a:rPr lang="en-US" dirty="0" smtClean="0"/>
              <a:t>When GPS, </a:t>
            </a:r>
            <a:r>
              <a:rPr lang="en-US" dirty="0" err="1" smtClean="0"/>
              <a:t>Glonass</a:t>
            </a:r>
            <a:r>
              <a:rPr lang="en-US" dirty="0" smtClean="0"/>
              <a:t>, </a:t>
            </a:r>
            <a:r>
              <a:rPr lang="en-US" dirty="0" err="1" smtClean="0"/>
              <a:t>Beidou</a:t>
            </a:r>
            <a:r>
              <a:rPr lang="en-US" dirty="0" smtClean="0"/>
              <a:t>, and Galileo are deployed and modernized, there will be &gt; 100 satellites and 12 distinct frequencies available for tracking</a:t>
            </a:r>
          </a:p>
          <a:p>
            <a:r>
              <a:rPr lang="en-US" dirty="0" smtClean="0"/>
              <a:t>Obvious advantages for kinematic positioning and atmospheric studies, but also a means to separate periodic signals due to aliasing in the GPS orbits </a:t>
            </a:r>
          </a:p>
          <a:p>
            <a:r>
              <a:rPr lang="en-US" dirty="0"/>
              <a:t>F</a:t>
            </a:r>
            <a:r>
              <a:rPr lang="en-US" dirty="0" smtClean="0"/>
              <a:t>ull deployment expected by 2020, but constellations &gt; 20 SVs by mid-2018 should provide highly useful results </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a:t>
            </a:fld>
            <a:endParaRPr lang="en-US"/>
          </a:p>
        </p:txBody>
      </p:sp>
    </p:spTree>
    <p:extLst>
      <p:ext uri="{BB962C8B-B14F-4D97-AF65-F5344CB8AC3E}">
        <p14:creationId xmlns:p14="http://schemas.microsoft.com/office/powerpoint/2010/main" val="1800829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of initial tests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19</a:t>
            </a:fld>
            <a:endParaRPr lang="en-US"/>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298641"/>
            <a:ext cx="7886700" cy="3953946"/>
          </a:xfrm>
        </p:spPr>
      </p:pic>
      <p:sp>
        <p:nvSpPr>
          <p:cNvPr id="17" name="TextBox 16"/>
          <p:cNvSpPr txBox="1"/>
          <p:nvPr/>
        </p:nvSpPr>
        <p:spPr>
          <a:xfrm>
            <a:off x="347472" y="1480735"/>
            <a:ext cx="1999265" cy="1200329"/>
          </a:xfrm>
          <a:prstGeom prst="rect">
            <a:avLst/>
          </a:prstGeom>
          <a:noFill/>
        </p:spPr>
        <p:txBody>
          <a:bodyPr wrap="none" rtlCol="0">
            <a:spAutoFit/>
          </a:bodyPr>
          <a:lstStyle/>
          <a:p>
            <a:r>
              <a:rPr lang="en-US" dirty="0" smtClean="0"/>
              <a:t>Systems processed:</a:t>
            </a:r>
          </a:p>
          <a:p>
            <a:r>
              <a:rPr lang="en-US" dirty="0" smtClean="0"/>
              <a:t>GPS (L1 and L2)</a:t>
            </a:r>
          </a:p>
          <a:p>
            <a:r>
              <a:rPr lang="en-US" dirty="0" smtClean="0"/>
              <a:t>Galileo (E1 and E5)</a:t>
            </a:r>
          </a:p>
          <a:p>
            <a:r>
              <a:rPr lang="en-US" dirty="0" err="1" smtClean="0"/>
              <a:t>BeiDou</a:t>
            </a:r>
            <a:r>
              <a:rPr lang="en-US" dirty="0" smtClean="0"/>
              <a:t> (C2 and C7)</a:t>
            </a:r>
            <a:endParaRPr lang="en-US" dirty="0"/>
          </a:p>
        </p:txBody>
      </p:sp>
      <p:sp>
        <p:nvSpPr>
          <p:cNvPr id="19" name="TextBox 18"/>
          <p:cNvSpPr txBox="1"/>
          <p:nvPr/>
        </p:nvSpPr>
        <p:spPr>
          <a:xfrm>
            <a:off x="6516962" y="1727319"/>
            <a:ext cx="2407582" cy="646331"/>
          </a:xfrm>
          <a:prstGeom prst="rect">
            <a:avLst/>
          </a:prstGeom>
          <a:noFill/>
        </p:spPr>
        <p:txBody>
          <a:bodyPr wrap="none" rtlCol="0">
            <a:spAutoFit/>
          </a:bodyPr>
          <a:lstStyle/>
          <a:p>
            <a:r>
              <a:rPr lang="en-US"/>
              <a:t>5</a:t>
            </a:r>
            <a:r>
              <a:rPr lang="en-US" smtClean="0"/>
              <a:t> days processed</a:t>
            </a:r>
            <a:br>
              <a:rPr lang="en-US" smtClean="0"/>
            </a:br>
            <a:r>
              <a:rPr lang="en-US" smtClean="0"/>
              <a:t>(2017-121 to 2017-125)</a:t>
            </a:r>
            <a:endParaRPr lang="en-US"/>
          </a:p>
        </p:txBody>
      </p:sp>
    </p:spTree>
    <p:extLst>
      <p:ext uri="{BB962C8B-B14F-4D97-AF65-F5344CB8AC3E}">
        <p14:creationId xmlns:p14="http://schemas.microsoft.com/office/powerpoint/2010/main" val="114148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16" y="266124"/>
            <a:ext cx="6986238" cy="957754"/>
          </a:xfrm>
        </p:spPr>
        <p:txBody>
          <a:bodyPr>
            <a:normAutofit/>
          </a:bodyPr>
          <a:lstStyle/>
          <a:p>
            <a:pPr algn="ctr"/>
            <a:r>
              <a:rPr lang="en-US" sz="2800" dirty="0" smtClean="0"/>
              <a:t>Sky tracks Day 121 at Spanish </a:t>
            </a:r>
            <a:r>
              <a:rPr lang="en-US" sz="2800" smtClean="0"/>
              <a:t>site VILL</a:t>
            </a:r>
            <a:r>
              <a:rPr lang="en-US" sz="2800" dirty="0"/>
              <a:t/>
            </a:r>
            <a:br>
              <a:rPr lang="en-US" sz="2800" dirty="0"/>
            </a:br>
            <a:r>
              <a:rPr lang="en-US" sz="2800" dirty="0" smtClean="0"/>
              <a:t>Each circle covers a 4-hr window</a:t>
            </a:r>
            <a:endParaRPr lang="en-US" sz="2800"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20</a:t>
            </a:fld>
            <a:endParaRPr lang="en-US"/>
          </a:p>
        </p:txBody>
      </p:sp>
      <p:pic>
        <p:nvPicPr>
          <p:cNvPr id="9" name="Content Placeholder 8"/>
          <p:cNvPicPr>
            <a:picLocks noGrp="1" noChangeAspect="1"/>
          </p:cNvPicPr>
          <p:nvPr>
            <p:ph idx="1"/>
          </p:nvPr>
        </p:nvPicPr>
        <p:blipFill>
          <a:blip r:embed="rId3"/>
          <a:stretch>
            <a:fillRect/>
          </a:stretch>
        </p:blipFill>
        <p:spPr>
          <a:xfrm>
            <a:off x="137997" y="1223878"/>
            <a:ext cx="3675722" cy="1322032"/>
          </a:xfrm>
          <a:prstGeom prst="rect">
            <a:avLst/>
          </a:prstGeom>
        </p:spPr>
      </p:pic>
      <p:pic>
        <p:nvPicPr>
          <p:cNvPr id="11" name="Picture 10"/>
          <p:cNvPicPr>
            <a:picLocks noChangeAspect="1"/>
          </p:cNvPicPr>
          <p:nvPr/>
        </p:nvPicPr>
        <p:blipFill>
          <a:blip r:embed="rId4"/>
          <a:stretch>
            <a:fillRect/>
          </a:stretch>
        </p:blipFill>
        <p:spPr>
          <a:xfrm>
            <a:off x="3929412" y="1268059"/>
            <a:ext cx="3679901" cy="1173985"/>
          </a:xfrm>
          <a:prstGeom prst="rect">
            <a:avLst/>
          </a:prstGeom>
        </p:spPr>
      </p:pic>
      <p:pic>
        <p:nvPicPr>
          <p:cNvPr id="12" name="Picture 11"/>
          <p:cNvPicPr>
            <a:picLocks noChangeAspect="1"/>
          </p:cNvPicPr>
          <p:nvPr/>
        </p:nvPicPr>
        <p:blipFill>
          <a:blip r:embed="rId5"/>
          <a:stretch>
            <a:fillRect/>
          </a:stretch>
        </p:blipFill>
        <p:spPr>
          <a:xfrm>
            <a:off x="149149" y="2693957"/>
            <a:ext cx="3657600" cy="1204360"/>
          </a:xfrm>
          <a:prstGeom prst="rect">
            <a:avLst/>
          </a:prstGeom>
        </p:spPr>
      </p:pic>
      <p:pic>
        <p:nvPicPr>
          <p:cNvPr id="13" name="Picture 12"/>
          <p:cNvPicPr>
            <a:picLocks noChangeAspect="1"/>
          </p:cNvPicPr>
          <p:nvPr/>
        </p:nvPicPr>
        <p:blipFill>
          <a:blip r:embed="rId6"/>
          <a:stretch>
            <a:fillRect/>
          </a:stretch>
        </p:blipFill>
        <p:spPr>
          <a:xfrm>
            <a:off x="3929412" y="2680306"/>
            <a:ext cx="3679901" cy="1218011"/>
          </a:xfrm>
          <a:prstGeom prst="rect">
            <a:avLst/>
          </a:prstGeom>
        </p:spPr>
      </p:pic>
      <p:pic>
        <p:nvPicPr>
          <p:cNvPr id="14" name="Picture 13"/>
          <p:cNvPicPr>
            <a:picLocks noChangeAspect="1"/>
          </p:cNvPicPr>
          <p:nvPr/>
        </p:nvPicPr>
        <p:blipFill>
          <a:blip r:embed="rId7"/>
          <a:stretch>
            <a:fillRect/>
          </a:stretch>
        </p:blipFill>
        <p:spPr>
          <a:xfrm>
            <a:off x="225814" y="4132754"/>
            <a:ext cx="3512634" cy="1129715"/>
          </a:xfrm>
          <a:prstGeom prst="rect">
            <a:avLst/>
          </a:prstGeom>
        </p:spPr>
      </p:pic>
      <p:pic>
        <p:nvPicPr>
          <p:cNvPr id="15" name="Picture 14"/>
          <p:cNvPicPr>
            <a:picLocks noChangeAspect="1"/>
          </p:cNvPicPr>
          <p:nvPr/>
        </p:nvPicPr>
        <p:blipFill>
          <a:blip r:embed="rId8"/>
          <a:stretch>
            <a:fillRect/>
          </a:stretch>
        </p:blipFill>
        <p:spPr>
          <a:xfrm>
            <a:off x="4029773" y="4092353"/>
            <a:ext cx="3479180" cy="1144705"/>
          </a:xfrm>
          <a:prstGeom prst="rect">
            <a:avLst/>
          </a:prstGeom>
        </p:spPr>
      </p:pic>
      <p:sp>
        <p:nvSpPr>
          <p:cNvPr id="16" name="TextBox 15"/>
          <p:cNvSpPr txBox="1"/>
          <p:nvPr/>
        </p:nvSpPr>
        <p:spPr>
          <a:xfrm>
            <a:off x="7872761" y="1583811"/>
            <a:ext cx="642589" cy="379142"/>
          </a:xfrm>
          <a:prstGeom prst="rect">
            <a:avLst/>
          </a:prstGeom>
          <a:noFill/>
        </p:spPr>
        <p:txBody>
          <a:bodyPr wrap="square" rtlCol="0">
            <a:spAutoFit/>
          </a:bodyPr>
          <a:lstStyle/>
          <a:p>
            <a:r>
              <a:rPr lang="en-US" dirty="0" smtClean="0"/>
              <a:t>GPS</a:t>
            </a:r>
            <a:endParaRPr lang="en-US" dirty="0"/>
          </a:p>
        </p:txBody>
      </p:sp>
      <p:sp>
        <p:nvSpPr>
          <p:cNvPr id="17" name="TextBox 16"/>
          <p:cNvSpPr txBox="1"/>
          <p:nvPr/>
        </p:nvSpPr>
        <p:spPr>
          <a:xfrm>
            <a:off x="7872761" y="2996299"/>
            <a:ext cx="1014761" cy="369332"/>
          </a:xfrm>
          <a:prstGeom prst="rect">
            <a:avLst/>
          </a:prstGeom>
          <a:noFill/>
        </p:spPr>
        <p:txBody>
          <a:bodyPr wrap="square" rtlCol="0">
            <a:spAutoFit/>
          </a:bodyPr>
          <a:lstStyle/>
          <a:p>
            <a:r>
              <a:rPr lang="en-US" smtClean="0"/>
              <a:t>Galileo</a:t>
            </a:r>
            <a:endParaRPr lang="en-US" dirty="0"/>
          </a:p>
        </p:txBody>
      </p:sp>
      <p:sp>
        <p:nvSpPr>
          <p:cNvPr id="18" name="TextBox 17"/>
          <p:cNvSpPr txBox="1"/>
          <p:nvPr/>
        </p:nvSpPr>
        <p:spPr>
          <a:xfrm>
            <a:off x="7872761" y="4408786"/>
            <a:ext cx="892098" cy="369332"/>
          </a:xfrm>
          <a:prstGeom prst="rect">
            <a:avLst/>
          </a:prstGeom>
          <a:noFill/>
        </p:spPr>
        <p:txBody>
          <a:bodyPr wrap="square" rtlCol="0">
            <a:spAutoFit/>
          </a:bodyPr>
          <a:lstStyle/>
          <a:p>
            <a:r>
              <a:rPr lang="en-US" dirty="0" err="1" smtClean="0"/>
              <a:t>Beidou</a:t>
            </a:r>
            <a:endParaRPr lang="en-US" dirty="0"/>
          </a:p>
        </p:txBody>
      </p:sp>
    </p:spTree>
    <p:extLst>
      <p:ext uri="{BB962C8B-B14F-4D97-AF65-F5344CB8AC3E}">
        <p14:creationId xmlns:p14="http://schemas.microsoft.com/office/powerpoint/2010/main" val="178100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Phase RMS (for 2017-121)</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From sh_gamit_121[</a:t>
            </a:r>
            <a:r>
              <a:rPr lang="en-US" dirty="0" err="1" smtClean="0"/>
              <a:t>gec</a:t>
            </a:r>
            <a:r>
              <a:rPr lang="en-US" dirty="0" smtClean="0"/>
              <a:t>].summary (mm):</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26348301"/>
              </p:ext>
            </p:extLst>
          </p:nvPr>
        </p:nvGraphicFramePr>
        <p:xfrm>
          <a:off x="793751" y="2457704"/>
          <a:ext cx="3348000" cy="3337560"/>
        </p:xfrm>
        <a:graphic>
          <a:graphicData uri="http://schemas.openxmlformats.org/drawingml/2006/table">
            <a:tbl>
              <a:tblPr firstRow="1" bandRow="1">
                <a:tableStyleId>{2D5ABB26-0587-4C30-8999-92F81FD0307C}</a:tableStyleId>
              </a:tblPr>
              <a:tblGrid>
                <a:gridCol w="756000"/>
                <a:gridCol w="864000"/>
                <a:gridCol w="864000"/>
                <a:gridCol w="864000"/>
              </a:tblGrid>
              <a:tr h="370840">
                <a:tc>
                  <a:txBody>
                    <a:bodyPr/>
                    <a:lstStyle/>
                    <a:p>
                      <a:pPr algn="ctr"/>
                      <a:r>
                        <a:rPr lang="en-US" dirty="0" smtClean="0"/>
                        <a:t>Site</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GPS</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Galileo</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smtClean="0"/>
                        <a:t>BeiDou</a:t>
                      </a:r>
                      <a:endParaRPr lang="en-US" dirty="0"/>
                    </a:p>
                  </a:txBody>
                  <a:tcP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ASCG</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7.8</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9.1</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4.8</a:t>
                      </a:r>
                      <a:endParaRPr lang="en-US" dirty="0"/>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370840">
                <a:tc>
                  <a:txBody>
                    <a:bodyPr/>
                    <a:lstStyle/>
                    <a:p>
                      <a:r>
                        <a:rPr lang="en-US" dirty="0" smtClean="0"/>
                        <a:t>BOR1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BRST</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8.5</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9.7</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7.0</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BRUX</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4.4</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4.7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DJIG</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17.1</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GANP</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5.9</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8.4</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KIRU</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6.8</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10.7</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370840">
                <a:tc>
                  <a:txBody>
                    <a:bodyPr/>
                    <a:lstStyle/>
                    <a:p>
                      <a:r>
                        <a:rPr lang="en-US" dirty="0" smtClean="0"/>
                        <a:t>KOUR</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12.6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5.5</a:t>
                      </a:r>
                      <a:endParaRPr lang="en-US" dirty="0"/>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82786578"/>
              </p:ext>
            </p:extLst>
          </p:nvPr>
        </p:nvGraphicFramePr>
        <p:xfrm>
          <a:off x="4976114" y="2457704"/>
          <a:ext cx="3348000" cy="3337560"/>
        </p:xfrm>
        <a:graphic>
          <a:graphicData uri="http://schemas.openxmlformats.org/drawingml/2006/table">
            <a:tbl>
              <a:tblPr firstRow="1" bandRow="1">
                <a:tableStyleId>{2D5ABB26-0587-4C30-8999-92F81FD0307C}</a:tableStyleId>
              </a:tblPr>
              <a:tblGrid>
                <a:gridCol w="756000"/>
                <a:gridCol w="864000"/>
                <a:gridCol w="864000"/>
                <a:gridCol w="864000"/>
              </a:tblGrid>
              <a:tr h="370840">
                <a:tc>
                  <a:txBody>
                    <a:bodyPr/>
                    <a:lstStyle/>
                    <a:p>
                      <a:pPr algn="ctr"/>
                      <a:r>
                        <a:rPr lang="en-US" dirty="0" smtClean="0"/>
                        <a:t>Site</a:t>
                      </a:r>
                      <a:endParaRPr lang="en-US" dirty="0"/>
                    </a:p>
                  </a:txBody>
                  <a:tcP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GPS</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Galileo</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err="1" smtClean="0"/>
                        <a:t>BeiDou</a:t>
                      </a:r>
                      <a:endParaRPr lang="en-US"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LAMP</a:t>
                      </a:r>
                      <a:endParaRPr lang="en-US"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4.5</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6.2</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a:r>
                        <a:rPr lang="en-US" dirty="0" smtClean="0"/>
                        <a:t>6.2</a:t>
                      </a:r>
                      <a:endParaRPr lang="en-US"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370840">
                <a:tc>
                  <a:txBody>
                    <a:bodyPr/>
                    <a:lstStyle/>
                    <a:p>
                      <a:r>
                        <a:rPr lang="en-US" dirty="0" smtClean="0"/>
                        <a:t>MAL2</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7.7</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10.0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12.7</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MAS1</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7.1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3.1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NICO</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6.1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22.1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REYK</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8.4</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11.1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8.3</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STJ3</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5.3</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6.0</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2.3</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dirty="0" smtClean="0"/>
                        <a:t>VILL</a:t>
                      </a:r>
                      <a:endParaRPr lang="en-US"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dirty="0" smtClean="0"/>
                        <a:t>8.1</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9.6</a:t>
                      </a:r>
                      <a:endParaRPr lang="en-US"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dirty="0" smtClean="0"/>
                        <a:t>5.1</a:t>
                      </a:r>
                      <a:endParaRPr lang="en-US" dirty="0"/>
                    </a:p>
                  </a:txBody>
                  <a:tcPr>
                    <a:lnL>
                      <a:noFill/>
                    </a:lnL>
                    <a:lnR>
                      <a:noFill/>
                    </a:lnR>
                    <a:lnT>
                      <a:noFill/>
                    </a:lnT>
                    <a:lnB>
                      <a:noFill/>
                    </a:lnB>
                    <a:lnTlToBr w="12700" cmpd="sng">
                      <a:noFill/>
                      <a:prstDash val="solid"/>
                    </a:lnTlToBr>
                    <a:lnBlToTr w="12700" cmpd="sng">
                      <a:noFill/>
                      <a:prstDash val="solid"/>
                    </a:lnBlToTr>
                  </a:tcPr>
                </a:tc>
              </a:tr>
              <a:tr h="370840">
                <a:tc>
                  <a:txBody>
                    <a:bodyPr/>
                    <a:lstStyle/>
                    <a:p>
                      <a:r>
                        <a:rPr lang="en-US" b="0" i="1" dirty="0" smtClean="0"/>
                        <a:t>ALL</a:t>
                      </a:r>
                      <a:endParaRPr lang="en-US" b="0" i="1" dirty="0"/>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7.1</a:t>
                      </a:r>
                      <a:endParaRPr lang="en-US" b="0" i="1"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8.6</a:t>
                      </a:r>
                      <a:endParaRPr lang="en-US" b="0" i="1" dirty="0"/>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n-US" b="0" i="1" dirty="0" smtClean="0"/>
                        <a:t>11.3</a:t>
                      </a:r>
                      <a:endParaRPr lang="en-US" b="0" i="1" dirty="0"/>
                    </a:p>
                  </a:txBody>
                  <a:tcPr>
                    <a:lnL>
                      <a:noFill/>
                    </a:lnL>
                    <a:lnR>
                      <a:noFill/>
                    </a:lnR>
                    <a:lnT>
                      <a:noFill/>
                    </a:lnT>
                    <a:lnB>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9262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Ambiguity resolution</a:t>
            </a:r>
            <a:endParaRPr lang="en-US" dirty="0"/>
          </a:p>
        </p:txBody>
      </p:sp>
      <p:sp>
        <p:nvSpPr>
          <p:cNvPr id="3" name="Content Placeholder 2"/>
          <p:cNvSpPr>
            <a:spLocks noGrp="1"/>
          </p:cNvSpPr>
          <p:nvPr>
            <p:ph idx="1"/>
          </p:nvPr>
        </p:nvSpPr>
        <p:spPr/>
        <p:txBody>
          <a:bodyPr/>
          <a:lstStyle/>
          <a:p>
            <a:pPr marL="0" indent="0">
              <a:buNone/>
            </a:pPr>
            <a:r>
              <a:rPr lang="en-US" dirty="0" smtClean="0"/>
              <a:t>Best from </a:t>
            </a:r>
            <a:r>
              <a:rPr lang="en-US" dirty="0" err="1" smtClean="0"/>
              <a:t>sh_gamit</a:t>
            </a:r>
            <a:r>
              <a:rPr lang="en-US" dirty="0" smtClean="0"/>
              <a:t>_&lt;DDD&gt;[</a:t>
            </a:r>
            <a:r>
              <a:rPr lang="en-US" dirty="0" err="1" smtClean="0"/>
              <a:t>gec</a:t>
            </a:r>
            <a:r>
              <a:rPr lang="en-US" dirty="0"/>
              <a:t>].summary</a:t>
            </a:r>
            <a:r>
              <a:rPr lang="en-US" dirty="0" smtClean="0"/>
              <a:t>:</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256810765"/>
              </p:ext>
            </p:extLst>
          </p:nvPr>
        </p:nvGraphicFramePr>
        <p:xfrm>
          <a:off x="2327910" y="2677160"/>
          <a:ext cx="4488180" cy="1483360"/>
        </p:xfrm>
        <a:graphic>
          <a:graphicData uri="http://schemas.openxmlformats.org/drawingml/2006/table">
            <a:tbl>
              <a:tblPr firstRow="1" bandRow="1">
                <a:tableStyleId>{2D5ABB26-0587-4C30-8999-92F81FD0307C}</a:tableStyleId>
              </a:tblPr>
              <a:tblGrid>
                <a:gridCol w="903732"/>
                <a:gridCol w="1792224"/>
                <a:gridCol w="1792224"/>
              </a:tblGrid>
              <a:tr h="370840">
                <a:tc>
                  <a:txBody>
                    <a:bodyPr/>
                    <a:lstStyle/>
                    <a:p>
                      <a:pPr algn="ctr"/>
                      <a:r>
                        <a:rPr lang="en-US" dirty="0" smtClean="0"/>
                        <a:t>System</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Wide lane (WL)</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Narrow</a:t>
                      </a:r>
                      <a:r>
                        <a:rPr lang="en-US" baseline="0" dirty="0" smtClean="0"/>
                        <a:t> lane (NL)</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dirty="0" smtClean="0"/>
                        <a:t>GPS</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98%</a:t>
                      </a:r>
                      <a:endParaRPr lang="en-US" dirty="0"/>
                    </a:p>
                  </a:txBody>
                  <a:tcPr>
                    <a:lnT w="12700" cap="flat" cmpd="sng" algn="ctr">
                      <a:solidFill>
                        <a:schemeClr val="tx1"/>
                      </a:solidFill>
                      <a:prstDash val="solid"/>
                      <a:round/>
                      <a:headEnd type="none" w="med" len="med"/>
                      <a:tailEnd type="none" w="med" len="med"/>
                    </a:lnT>
                  </a:tcPr>
                </a:tc>
                <a:tc>
                  <a:txBody>
                    <a:bodyPr/>
                    <a:lstStyle/>
                    <a:p>
                      <a:pPr algn="ctr"/>
                      <a:r>
                        <a:rPr lang="en-US" dirty="0" smtClean="0"/>
                        <a:t>91%</a:t>
                      </a:r>
                      <a:endParaRPr lang="en-US" dirty="0"/>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Galileo</a:t>
                      </a:r>
                      <a:endParaRPr lang="en-US" dirty="0"/>
                    </a:p>
                  </a:txBody>
                  <a:tcPr/>
                </a:tc>
                <a:tc>
                  <a:txBody>
                    <a:bodyPr/>
                    <a:lstStyle/>
                    <a:p>
                      <a:pPr algn="ctr"/>
                      <a:r>
                        <a:rPr lang="en-US" dirty="0" smtClean="0"/>
                        <a:t>99%</a:t>
                      </a:r>
                      <a:endParaRPr lang="en-US" dirty="0"/>
                    </a:p>
                  </a:txBody>
                  <a:tcPr/>
                </a:tc>
                <a:tc>
                  <a:txBody>
                    <a:bodyPr/>
                    <a:lstStyle/>
                    <a:p>
                      <a:pPr algn="ctr"/>
                      <a:r>
                        <a:rPr lang="en-US" dirty="0" smtClean="0"/>
                        <a:t>78%</a:t>
                      </a:r>
                      <a:endParaRPr lang="en-US" dirty="0"/>
                    </a:p>
                  </a:txBody>
                  <a:tcPr/>
                </a:tc>
              </a:tr>
              <a:tr h="370840">
                <a:tc>
                  <a:txBody>
                    <a:bodyPr/>
                    <a:lstStyle/>
                    <a:p>
                      <a:r>
                        <a:rPr lang="en-US" dirty="0" err="1" smtClean="0"/>
                        <a:t>BeiDou</a:t>
                      </a:r>
                      <a:endParaRPr lang="en-US" dirty="0"/>
                    </a:p>
                  </a:txBody>
                  <a:tcPr/>
                </a:tc>
                <a:tc>
                  <a:txBody>
                    <a:bodyPr/>
                    <a:lstStyle/>
                    <a:p>
                      <a:pPr algn="ctr"/>
                      <a:r>
                        <a:rPr lang="en-US" dirty="0" smtClean="0"/>
                        <a:t>80%</a:t>
                      </a:r>
                      <a:endParaRPr lang="en-US" dirty="0"/>
                    </a:p>
                  </a:txBody>
                  <a:tcPr/>
                </a:tc>
                <a:tc>
                  <a:txBody>
                    <a:bodyPr/>
                    <a:lstStyle/>
                    <a:p>
                      <a:pPr algn="ctr"/>
                      <a:r>
                        <a:rPr lang="en-US" dirty="0" smtClean="0"/>
                        <a:t>50%</a:t>
                      </a:r>
                      <a:endParaRPr lang="en-US" dirty="0"/>
                    </a:p>
                  </a:txBody>
                  <a:tcPr/>
                </a:tc>
              </a:tr>
            </a:tbl>
          </a:graphicData>
        </a:graphic>
      </p:graphicFrame>
    </p:spTree>
    <p:extLst>
      <p:ext uri="{BB962C8B-B14F-4D97-AF65-F5344CB8AC3E}">
        <p14:creationId xmlns:p14="http://schemas.microsoft.com/office/powerpoint/2010/main" val="210345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Time series stabilization</a:t>
            </a:r>
            <a:endParaRPr lang="en-US" dirty="0"/>
          </a:p>
        </p:txBody>
      </p:sp>
      <p:sp>
        <p:nvSpPr>
          <p:cNvPr id="3" name="Content Placeholder 2"/>
          <p:cNvSpPr>
            <a:spLocks noGrp="1"/>
          </p:cNvSpPr>
          <p:nvPr>
            <p:ph idx="1"/>
          </p:nvPr>
        </p:nvSpPr>
        <p:spPr/>
        <p:txBody>
          <a:bodyPr/>
          <a:lstStyle/>
          <a:p>
            <a:pPr marL="0" indent="0">
              <a:buNone/>
            </a:pPr>
            <a:r>
              <a:rPr lang="en-US" dirty="0" smtClean="0"/>
              <a:t>From “POS STAT” lines in .org-file(s)  (mm: </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23</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855236725"/>
              </p:ext>
            </p:extLst>
          </p:nvPr>
        </p:nvGraphicFramePr>
        <p:xfrm>
          <a:off x="2556000" y="2558270"/>
          <a:ext cx="4032000" cy="1479600"/>
        </p:xfrm>
        <a:graphic>
          <a:graphicData uri="http://schemas.openxmlformats.org/drawingml/2006/table">
            <a:tbl>
              <a:tblPr firstRow="1" bandRow="1">
                <a:tableStyleId>{2D5ABB26-0587-4C30-8999-92F81FD0307C}</a:tableStyleId>
              </a:tblPr>
              <a:tblGrid>
                <a:gridCol w="864000"/>
                <a:gridCol w="792000"/>
                <a:gridCol w="792000"/>
                <a:gridCol w="792000"/>
                <a:gridCol w="792000"/>
              </a:tblGrid>
              <a:tr h="369900">
                <a:tc>
                  <a:txBody>
                    <a:bodyPr/>
                    <a:lstStyle/>
                    <a:p>
                      <a:pPr algn="ctr"/>
                      <a:r>
                        <a:rPr lang="en-US" dirty="0" smtClean="0"/>
                        <a:t>System</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Sites</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E</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N</a:t>
                      </a:r>
                      <a:endParaRPr lang="en-US" dirty="0"/>
                    </a:p>
                  </a:txBody>
                  <a:tcPr>
                    <a:lnB w="12700" cap="flat" cmpd="sng" algn="ctr">
                      <a:solidFill>
                        <a:schemeClr val="tx1"/>
                      </a:solidFill>
                      <a:prstDash val="solid"/>
                      <a:round/>
                      <a:headEnd type="none" w="med" len="med"/>
                      <a:tailEnd type="none" w="med" len="med"/>
                    </a:lnB>
                  </a:tcPr>
                </a:tc>
                <a:tc>
                  <a:txBody>
                    <a:bodyPr/>
                    <a:lstStyle/>
                    <a:p>
                      <a:pPr algn="ctr"/>
                      <a:r>
                        <a:rPr lang="en-US" dirty="0" smtClean="0"/>
                        <a:t>U</a:t>
                      </a:r>
                      <a:endParaRPr lang="en-US" dirty="0"/>
                    </a:p>
                  </a:txBody>
                  <a:tcPr>
                    <a:lnB w="12700" cap="flat" cmpd="sng" algn="ctr">
                      <a:solidFill>
                        <a:schemeClr val="tx1"/>
                      </a:solidFill>
                      <a:prstDash val="solid"/>
                      <a:round/>
                      <a:headEnd type="none" w="med" len="med"/>
                      <a:tailEnd type="none" w="med" len="med"/>
                    </a:lnB>
                  </a:tcPr>
                </a:tc>
              </a:tr>
              <a:tr h="369900">
                <a:tc>
                  <a:txBody>
                    <a:bodyPr/>
                    <a:lstStyle/>
                    <a:p>
                      <a:r>
                        <a:rPr lang="en-US" dirty="0" smtClean="0"/>
                        <a:t>GPS</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10</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1-2</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1–2</a:t>
                      </a:r>
                      <a:endParaRPr lang="en-US" dirty="0"/>
                    </a:p>
                  </a:txBody>
                  <a:tcPr>
                    <a:lnT w="12700" cap="flat" cmpd="sng" algn="ctr">
                      <a:solidFill>
                        <a:schemeClr val="tx1"/>
                      </a:solidFill>
                      <a:prstDash val="solid"/>
                      <a:round/>
                      <a:headEnd type="none" w="med" len="med"/>
                      <a:tailEnd type="none" w="med" len="med"/>
                    </a:lnT>
                  </a:tcPr>
                </a:tc>
                <a:tc>
                  <a:txBody>
                    <a:bodyPr/>
                    <a:lstStyle/>
                    <a:p>
                      <a:pPr algn="r"/>
                      <a:r>
                        <a:rPr lang="en-US" dirty="0" smtClean="0"/>
                        <a:t>6–10</a:t>
                      </a:r>
                      <a:endParaRPr lang="en-US" dirty="0"/>
                    </a:p>
                  </a:txBody>
                  <a:tcPr>
                    <a:lnT w="12700" cap="flat" cmpd="sng" algn="ctr">
                      <a:solidFill>
                        <a:schemeClr val="tx1"/>
                      </a:solidFill>
                      <a:prstDash val="solid"/>
                      <a:round/>
                      <a:headEnd type="none" w="med" len="med"/>
                      <a:tailEnd type="none" w="med" len="med"/>
                    </a:lnT>
                  </a:tcPr>
                </a:tc>
              </a:tr>
              <a:tr h="369900">
                <a:tc>
                  <a:txBody>
                    <a:bodyPr/>
                    <a:lstStyle/>
                    <a:p>
                      <a:r>
                        <a:rPr lang="en-US" dirty="0" smtClean="0"/>
                        <a:t>Galileo</a:t>
                      </a:r>
                      <a:endParaRPr lang="en-US" dirty="0"/>
                    </a:p>
                  </a:txBody>
                  <a:tcPr/>
                </a:tc>
                <a:tc>
                  <a:txBody>
                    <a:bodyPr/>
                    <a:lstStyle/>
                    <a:p>
                      <a:pPr algn="r"/>
                      <a:r>
                        <a:rPr lang="en-US" dirty="0" smtClean="0"/>
                        <a:t>9-10</a:t>
                      </a:r>
                      <a:endParaRPr lang="en-US" dirty="0"/>
                    </a:p>
                  </a:txBody>
                  <a:tcPr/>
                </a:tc>
                <a:tc>
                  <a:txBody>
                    <a:bodyPr/>
                    <a:lstStyle/>
                    <a:p>
                      <a:pPr algn="r"/>
                      <a:r>
                        <a:rPr lang="en-US" dirty="0" smtClean="0"/>
                        <a:t>2-3</a:t>
                      </a:r>
                      <a:endParaRPr lang="en-US" dirty="0"/>
                    </a:p>
                  </a:txBody>
                  <a:tcPr/>
                </a:tc>
                <a:tc>
                  <a:txBody>
                    <a:bodyPr/>
                    <a:lstStyle/>
                    <a:p>
                      <a:pPr algn="r"/>
                      <a:r>
                        <a:rPr lang="en-US" dirty="0" smtClean="0"/>
                        <a:t>2–4</a:t>
                      </a:r>
                      <a:endParaRPr lang="en-US" dirty="0"/>
                    </a:p>
                  </a:txBody>
                  <a:tcPr/>
                </a:tc>
                <a:tc>
                  <a:txBody>
                    <a:bodyPr/>
                    <a:lstStyle/>
                    <a:p>
                      <a:pPr algn="r"/>
                      <a:r>
                        <a:rPr lang="en-US" dirty="0" smtClean="0"/>
                        <a:t>11-16</a:t>
                      </a:r>
                      <a:endParaRPr lang="en-US" dirty="0"/>
                    </a:p>
                  </a:txBody>
                  <a:tcPr/>
                </a:tc>
              </a:tr>
              <a:tr h="369900">
                <a:tc>
                  <a:txBody>
                    <a:bodyPr/>
                    <a:lstStyle/>
                    <a:p>
                      <a:r>
                        <a:rPr lang="en-US" dirty="0" err="1" smtClean="0"/>
                        <a:t>BeiDou</a:t>
                      </a:r>
                      <a:endParaRPr lang="en-US" dirty="0"/>
                    </a:p>
                  </a:txBody>
                  <a:tcPr/>
                </a:tc>
                <a:tc>
                  <a:txBody>
                    <a:bodyPr/>
                    <a:lstStyle/>
                    <a:p>
                      <a:pPr algn="r"/>
                      <a:r>
                        <a:rPr lang="en-US" dirty="0" smtClean="0"/>
                        <a:t>6–9</a:t>
                      </a:r>
                      <a:endParaRPr lang="en-US" dirty="0"/>
                    </a:p>
                  </a:txBody>
                  <a:tcPr/>
                </a:tc>
                <a:tc>
                  <a:txBody>
                    <a:bodyPr/>
                    <a:lstStyle/>
                    <a:p>
                      <a:pPr algn="r"/>
                      <a:r>
                        <a:rPr lang="en-US" dirty="0" smtClean="0"/>
                        <a:t>1–7</a:t>
                      </a:r>
                      <a:endParaRPr lang="en-US" dirty="0"/>
                    </a:p>
                  </a:txBody>
                  <a:tcPr/>
                </a:tc>
                <a:tc>
                  <a:txBody>
                    <a:bodyPr/>
                    <a:lstStyle/>
                    <a:p>
                      <a:pPr algn="r"/>
                      <a:r>
                        <a:rPr lang="en-US" dirty="0" smtClean="0"/>
                        <a:t>3–9</a:t>
                      </a:r>
                      <a:endParaRPr lang="en-US" dirty="0"/>
                    </a:p>
                  </a:txBody>
                  <a:tcPr/>
                </a:tc>
                <a:tc>
                  <a:txBody>
                    <a:bodyPr/>
                    <a:lstStyle/>
                    <a:p>
                      <a:pPr algn="r"/>
                      <a:r>
                        <a:rPr lang="en-US" dirty="0" smtClean="0"/>
                        <a:t>6–18</a:t>
                      </a:r>
                      <a:endParaRPr lang="en-US" dirty="0"/>
                    </a:p>
                  </a:txBody>
                  <a:tcPr/>
                </a:tc>
              </a:tr>
            </a:tbl>
          </a:graphicData>
        </a:graphic>
      </p:graphicFrame>
    </p:spTree>
    <p:extLst>
      <p:ext uri="{BB962C8B-B14F-4D97-AF65-F5344CB8AC3E}">
        <p14:creationId xmlns:p14="http://schemas.microsoft.com/office/powerpoint/2010/main" val="209878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6" y="2054294"/>
            <a:ext cx="2880000" cy="41654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644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6" y="2054290"/>
            <a:ext cx="2880000" cy="4165431"/>
          </a:xfrm>
          <a:prstGeom prst="rect">
            <a:avLst/>
          </a:prstGeom>
        </p:spPr>
      </p:pic>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2" name="TextBox 11"/>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7832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96" y="2054289"/>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996" y="2054288"/>
            <a:ext cx="2880000" cy="416543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995" y="2054287"/>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25582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6"/>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5"/>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4"/>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2291686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3"/>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82"/>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81"/>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1457773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80"/>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9"/>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8"/>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88137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a:t>N</a:t>
            </a:r>
            <a:r>
              <a:rPr lang="en-US" dirty="0" smtClean="0"/>
              <a:t>ew Global Navigation Satellite System (GNSS) processing capabilities in GAMIT/GLOBK 10.61</a:t>
            </a:r>
          </a:p>
          <a:p>
            <a:r>
              <a:rPr lang="en-US" dirty="0" smtClean="0"/>
              <a:t>Overview and brief description of current GNSS</a:t>
            </a:r>
          </a:p>
          <a:p>
            <a:r>
              <a:rPr lang="en-US" dirty="0"/>
              <a:t>Basics of how to process GNSS data in GAMIT/GLOBK</a:t>
            </a:r>
            <a:endParaRPr lang="en-US" dirty="0">
              <a:latin typeface="Courier" charset="0"/>
              <a:ea typeface="Courier" charset="0"/>
              <a:cs typeface="Courier" charset="0"/>
            </a:endParaRPr>
          </a:p>
          <a:p>
            <a:pPr lvl="1"/>
            <a:r>
              <a:rPr lang="en-US" dirty="0"/>
              <a:t>New script </a:t>
            </a:r>
            <a:r>
              <a:rPr lang="en-US" dirty="0" smtClean="0"/>
              <a:t> options (e.g</a:t>
            </a:r>
            <a:r>
              <a:rPr lang="en-US" dirty="0"/>
              <a:t>. </a:t>
            </a:r>
            <a:r>
              <a:rPr lang="en-US" dirty="0" err="1">
                <a:latin typeface="Courier" charset="0"/>
                <a:ea typeface="Courier" charset="0"/>
                <a:cs typeface="Courier" charset="0"/>
              </a:rPr>
              <a:t>sh_gamit</a:t>
            </a:r>
            <a:r>
              <a:rPr lang="en-US" dirty="0"/>
              <a:t>) </a:t>
            </a:r>
          </a:p>
          <a:p>
            <a:pPr lvl="1"/>
            <a:r>
              <a:rPr lang="en-US" dirty="0"/>
              <a:t>Importance of not mixing code releases and updating tables to latest versions</a:t>
            </a:r>
          </a:p>
          <a:p>
            <a:r>
              <a:rPr lang="en-US" dirty="0" smtClean="0"/>
              <a:t>Results of initial tests</a:t>
            </a:r>
          </a:p>
          <a:p>
            <a:r>
              <a:rPr lang="en-US" dirty="0" smtClean="0"/>
              <a:t>Some thoughts on GNSS implementation</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a:t>
            </a:fld>
            <a:endParaRPr lang="en-US"/>
          </a:p>
        </p:txBody>
      </p:sp>
    </p:spTree>
    <p:extLst>
      <p:ext uri="{BB962C8B-B14F-4D97-AF65-F5344CB8AC3E}">
        <p14:creationId xmlns:p14="http://schemas.microsoft.com/office/powerpoint/2010/main" val="845678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29</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7" y="2054277"/>
            <a:ext cx="2880000" cy="416543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6" y="2054276"/>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5"/>
            <a:ext cx="2880000" cy="4165431"/>
          </a:xfrm>
          <a:prstGeom prst="rect">
            <a:avLst/>
          </a:prstGeom>
        </p:spPr>
      </p:pic>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spTree>
    <p:extLst>
      <p:ext uri="{BB962C8B-B14F-4D97-AF65-F5344CB8AC3E}">
        <p14:creationId xmlns:p14="http://schemas.microsoft.com/office/powerpoint/2010/main" val="326250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30</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71"/>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73"/>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70"/>
            <a:ext cx="2880000" cy="4165431"/>
          </a:xfrm>
          <a:prstGeom prst="rect">
            <a:avLst/>
          </a:prstGeom>
        </p:spPr>
      </p:pic>
    </p:spTree>
    <p:extLst>
      <p:ext uri="{BB962C8B-B14F-4D97-AF65-F5344CB8AC3E}">
        <p14:creationId xmlns:p14="http://schemas.microsoft.com/office/powerpoint/2010/main" val="263114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31</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8"/>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7"/>
            <a:ext cx="2880000" cy="4165431"/>
          </a:xfrm>
          <a:prstGeom prst="rect">
            <a:avLst/>
          </a:prstGeom>
        </p:spPr>
      </p:pic>
    </p:spTree>
    <p:extLst>
      <p:ext uri="{BB962C8B-B14F-4D97-AF65-F5344CB8AC3E}">
        <p14:creationId xmlns:p14="http://schemas.microsoft.com/office/powerpoint/2010/main" val="1016062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32</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267"/>
            <a:ext cx="2880000" cy="416543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266"/>
            <a:ext cx="2880000" cy="41654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265"/>
            <a:ext cx="2880000" cy="4165431"/>
          </a:xfrm>
          <a:prstGeom prst="rect">
            <a:avLst/>
          </a:prstGeom>
        </p:spPr>
      </p:pic>
    </p:spTree>
    <p:extLst>
      <p:ext uri="{BB962C8B-B14F-4D97-AF65-F5344CB8AC3E}">
        <p14:creationId xmlns:p14="http://schemas.microsoft.com/office/powerpoint/2010/main" val="1960956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33</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12" name="Picture 11"/>
          <p:cNvPicPr>
            <a:picLocks/>
          </p:cNvPicPr>
          <p:nvPr/>
        </p:nvPicPr>
        <p:blipFill>
          <a:blip r:embed="rId2">
            <a:extLst>
              <a:ext uri="{28A0092B-C50C-407E-A947-70E740481C1C}">
                <a14:useLocalDpi xmlns:a14="http://schemas.microsoft.com/office/drawing/2010/main" val="0"/>
              </a:ext>
            </a:extLst>
          </a:blip>
          <a:stretch>
            <a:fillRect/>
          </a:stretch>
        </p:blipFill>
        <p:spPr>
          <a:xfrm>
            <a:off x="217350" y="2054265"/>
            <a:ext cx="2880000" cy="41652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3"/>
            <a:ext cx="2880000" cy="416543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32"/>
            <a:ext cx="2880000" cy="4165431"/>
          </a:xfrm>
          <a:prstGeom prst="rect">
            <a:avLst/>
          </a:prstGeom>
        </p:spPr>
      </p:pic>
    </p:spTree>
    <p:extLst>
      <p:ext uri="{BB962C8B-B14F-4D97-AF65-F5344CB8AC3E}">
        <p14:creationId xmlns:p14="http://schemas.microsoft.com/office/powerpoint/2010/main" val="550194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34</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31"/>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30"/>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9"/>
            <a:ext cx="2880000" cy="4165431"/>
          </a:xfrm>
          <a:prstGeom prst="rect">
            <a:avLst/>
          </a:prstGeom>
        </p:spPr>
      </p:pic>
    </p:spTree>
    <p:extLst>
      <p:ext uri="{BB962C8B-B14F-4D97-AF65-F5344CB8AC3E}">
        <p14:creationId xmlns:p14="http://schemas.microsoft.com/office/powerpoint/2010/main" val="1195971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35</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28"/>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7"/>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6"/>
            <a:ext cx="2880000" cy="4165431"/>
          </a:xfrm>
          <a:prstGeom prst="rect">
            <a:avLst/>
          </a:prstGeom>
        </p:spPr>
      </p:pic>
    </p:spTree>
    <p:extLst>
      <p:ext uri="{BB962C8B-B14F-4D97-AF65-F5344CB8AC3E}">
        <p14:creationId xmlns:p14="http://schemas.microsoft.com/office/powerpoint/2010/main" val="320513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36</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25"/>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4"/>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23"/>
            <a:ext cx="2880000" cy="4165431"/>
          </a:xfrm>
          <a:prstGeom prst="rect">
            <a:avLst/>
          </a:prstGeom>
        </p:spPr>
      </p:pic>
    </p:spTree>
    <p:extLst>
      <p:ext uri="{BB962C8B-B14F-4D97-AF65-F5344CB8AC3E}">
        <p14:creationId xmlns:p14="http://schemas.microsoft.com/office/powerpoint/2010/main" val="1809141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37</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50" y="2054019"/>
            <a:ext cx="2880000" cy="41654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21"/>
            <a:ext cx="2880000" cy="416543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9"/>
            <a:ext cx="2880000" cy="4165431"/>
          </a:xfrm>
          <a:prstGeom prst="rect">
            <a:avLst/>
          </a:prstGeom>
        </p:spPr>
      </p:pic>
    </p:spTree>
    <p:extLst>
      <p:ext uri="{BB962C8B-B14F-4D97-AF65-F5344CB8AC3E}">
        <p14:creationId xmlns:p14="http://schemas.microsoft.com/office/powerpoint/2010/main" val="1761159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Example time series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38</a:t>
            </a:fld>
            <a:endParaRPr lang="en-US"/>
          </a:p>
        </p:txBody>
      </p:sp>
      <p:sp>
        <p:nvSpPr>
          <p:cNvPr id="10" name="TextBox 9"/>
          <p:cNvSpPr txBox="1"/>
          <p:nvPr/>
        </p:nvSpPr>
        <p:spPr>
          <a:xfrm>
            <a:off x="1379870" y="1574338"/>
            <a:ext cx="554960" cy="369332"/>
          </a:xfrm>
          <a:prstGeom prst="rect">
            <a:avLst/>
          </a:prstGeom>
          <a:noFill/>
        </p:spPr>
        <p:txBody>
          <a:bodyPr wrap="none" rtlCol="0">
            <a:spAutoFit/>
          </a:bodyPr>
          <a:lstStyle/>
          <a:p>
            <a:r>
              <a:rPr lang="en-US" smtClean="0"/>
              <a:t>GPS</a:t>
            </a:r>
            <a:endParaRPr lang="en-US"/>
          </a:p>
        </p:txBody>
      </p:sp>
      <p:sp>
        <p:nvSpPr>
          <p:cNvPr id="11" name="TextBox 10"/>
          <p:cNvSpPr txBox="1"/>
          <p:nvPr/>
        </p:nvSpPr>
        <p:spPr>
          <a:xfrm>
            <a:off x="4123451" y="1574338"/>
            <a:ext cx="837089" cy="369332"/>
          </a:xfrm>
          <a:prstGeom prst="rect">
            <a:avLst/>
          </a:prstGeom>
          <a:noFill/>
        </p:spPr>
        <p:txBody>
          <a:bodyPr wrap="none" rtlCol="0">
            <a:spAutoFit/>
          </a:bodyPr>
          <a:lstStyle/>
          <a:p>
            <a:r>
              <a:rPr lang="en-US" smtClean="0"/>
              <a:t>Galileo</a:t>
            </a:r>
            <a:endParaRPr lang="en-US"/>
          </a:p>
        </p:txBody>
      </p:sp>
      <p:sp>
        <p:nvSpPr>
          <p:cNvPr id="15" name="TextBox 14"/>
          <p:cNvSpPr txBox="1"/>
          <p:nvPr/>
        </p:nvSpPr>
        <p:spPr>
          <a:xfrm>
            <a:off x="6989826" y="1574338"/>
            <a:ext cx="864339" cy="369332"/>
          </a:xfrm>
          <a:prstGeom prst="rect">
            <a:avLst/>
          </a:prstGeom>
          <a:noFill/>
        </p:spPr>
        <p:txBody>
          <a:bodyPr wrap="none" rtlCol="0">
            <a:spAutoFit/>
          </a:bodyPr>
          <a:lstStyle/>
          <a:p>
            <a:r>
              <a:rPr lang="en-US" smtClean="0"/>
              <a:t>BeiDou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5" y="2054018"/>
            <a:ext cx="2880000" cy="41654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5" y="2054017"/>
            <a:ext cx="2880000" cy="41654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95" y="2054016"/>
            <a:ext cx="2880000" cy="4165431"/>
          </a:xfrm>
          <a:prstGeom prst="rect">
            <a:avLst/>
          </a:prstGeom>
        </p:spPr>
      </p:pic>
    </p:spTree>
    <p:extLst>
      <p:ext uri="{BB962C8B-B14F-4D97-AF65-F5344CB8AC3E}">
        <p14:creationId xmlns:p14="http://schemas.microsoft.com/office/powerpoint/2010/main" val="1826671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GNSS available in GAMIT/GLOBK</a:t>
            </a:r>
            <a:endParaRPr lang="en-US" dirty="0"/>
          </a:p>
        </p:txBody>
      </p:sp>
      <p:sp>
        <p:nvSpPr>
          <p:cNvPr id="3" name="Content Placeholder 2"/>
          <p:cNvSpPr>
            <a:spLocks noGrp="1"/>
          </p:cNvSpPr>
          <p:nvPr>
            <p:ph idx="1"/>
          </p:nvPr>
        </p:nvSpPr>
        <p:spPr/>
        <p:txBody>
          <a:bodyPr>
            <a:normAutofit fontScale="92500"/>
          </a:bodyPr>
          <a:lstStyle/>
          <a:p>
            <a:r>
              <a:rPr lang="en-US" dirty="0" smtClean="0"/>
              <a:t>As of GAMIT/GLOBK release 10.61 (2017-04-01), the following Global Navigation Satellite Systems (GNSSs) may be processed</a:t>
            </a:r>
          </a:p>
          <a:p>
            <a:pPr lvl="1">
              <a:buClr>
                <a:srgbClr val="00B050"/>
              </a:buClr>
              <a:buFont typeface="ZapfDingbatsITC" charset="0"/>
              <a:buChar char="✔︎"/>
            </a:pPr>
            <a:r>
              <a:rPr lang="en-US" dirty="0"/>
              <a:t> GPS (</a:t>
            </a:r>
            <a:r>
              <a:rPr lang="en-US" dirty="0" smtClean="0"/>
              <a:t>USA), </a:t>
            </a:r>
            <a:r>
              <a:rPr lang="en-US" dirty="0" err="1" smtClean="0"/>
              <a:t>BeiDou</a:t>
            </a:r>
            <a:r>
              <a:rPr lang="en-US" dirty="0" smtClean="0"/>
              <a:t> (China), Galileo (Europe), IRNSS (India)</a:t>
            </a:r>
            <a:endParaRPr lang="en-US" dirty="0"/>
          </a:p>
          <a:p>
            <a:pPr lvl="1">
              <a:buClr>
                <a:srgbClr val="FF0000"/>
              </a:buClr>
              <a:buFont typeface="ZapfDingbatsITC" charset="0"/>
              <a:buChar char="✘"/>
            </a:pPr>
            <a:r>
              <a:rPr lang="en-US" dirty="0"/>
              <a:t> GLONASS (</a:t>
            </a:r>
            <a:r>
              <a:rPr lang="en-US" dirty="0" smtClean="0"/>
              <a:t>Russia), QZSS (Japan)</a:t>
            </a:r>
            <a:endParaRPr lang="en-US" dirty="0"/>
          </a:p>
          <a:p>
            <a:r>
              <a:rPr lang="en-US" dirty="0" smtClean="0"/>
              <a:t>GNSS code is in trial and we need testers</a:t>
            </a:r>
          </a:p>
          <a:p>
            <a:pPr lvl="1"/>
            <a:r>
              <a:rPr lang="en-US" dirty="0" smtClean="0"/>
              <a:t>Bug-fixed and alpha-tested code is in the updates/source directory as gnss_170616.tar.gz, to be untarred at the </a:t>
            </a:r>
            <a:r>
              <a:rPr lang="en-US" dirty="0" err="1" smtClean="0"/>
              <a:t>gg</a:t>
            </a:r>
            <a:r>
              <a:rPr lang="en-US" dirty="0" smtClean="0"/>
              <a:t> level </a:t>
            </a:r>
            <a:r>
              <a:rPr lang="en-US" b="1" i="1" dirty="0" smtClean="0"/>
              <a:t>after</a:t>
            </a:r>
            <a:r>
              <a:rPr lang="en-US" i="1" dirty="0" smtClean="0"/>
              <a:t> </a:t>
            </a:r>
            <a:r>
              <a:rPr lang="en-US" dirty="0" smtClean="0"/>
              <a:t>the current </a:t>
            </a:r>
            <a:r>
              <a:rPr lang="en-US" dirty="0" err="1" smtClean="0"/>
              <a:t>incremental_updates</a:t>
            </a:r>
            <a:r>
              <a:rPr lang="en-US" dirty="0" smtClean="0"/>
              <a:t>. </a:t>
            </a:r>
          </a:p>
          <a:p>
            <a:pPr marL="457200" lvl="1" indent="0">
              <a:buNone/>
            </a:pPr>
            <a:r>
              <a:rPr lang="en-US" dirty="0" smtClean="0"/>
              <a:t>GNSS data must be processed </a:t>
            </a:r>
            <a:r>
              <a:rPr lang="en-US" i="1" dirty="0" smtClean="0"/>
              <a:t>separately</a:t>
            </a:r>
            <a:r>
              <a:rPr lang="en-US" dirty="0" smtClean="0"/>
              <a:t> for each system in GAMIT, i.e. one cannot process GPS data and Galileo data simultaneously </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a:t>
            </a:fld>
            <a:endParaRPr lang="en-US"/>
          </a:p>
        </p:txBody>
      </p:sp>
    </p:spTree>
    <p:extLst>
      <p:ext uri="{BB962C8B-B14F-4D97-AF65-F5344CB8AC3E}">
        <p14:creationId xmlns:p14="http://schemas.microsoft.com/office/powerpoint/2010/main" val="1367898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Position differences</a:t>
            </a:r>
            <a:br>
              <a:rPr lang="en-US" dirty="0" smtClean="0"/>
            </a:br>
            <a:r>
              <a:rPr lang="en-US" dirty="0" smtClean="0"/>
              <a:t>(GPS versus Galileo)</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39</a:t>
            </a:fld>
            <a:endParaRPr lang="en-US"/>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125" y="1825625"/>
            <a:ext cx="6117750" cy="4351338"/>
          </a:xfrm>
        </p:spPr>
      </p:pic>
    </p:spTree>
    <p:extLst>
      <p:ext uri="{BB962C8B-B14F-4D97-AF65-F5344CB8AC3E}">
        <p14:creationId xmlns:p14="http://schemas.microsoft.com/office/powerpoint/2010/main" val="269088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Initial impressions</a:t>
            </a:r>
            <a:endParaRPr lang="en-US" dirty="0"/>
          </a:p>
        </p:txBody>
      </p:sp>
      <p:sp>
        <p:nvSpPr>
          <p:cNvPr id="3" name="Content Placeholder 2"/>
          <p:cNvSpPr>
            <a:spLocks noGrp="1"/>
          </p:cNvSpPr>
          <p:nvPr>
            <p:ph idx="1"/>
          </p:nvPr>
        </p:nvSpPr>
        <p:spPr/>
        <p:txBody>
          <a:bodyPr>
            <a:normAutofit/>
          </a:bodyPr>
          <a:lstStyle/>
          <a:p>
            <a:r>
              <a:rPr lang="en-US" dirty="0" smtClean="0"/>
              <a:t>Galileo has robust phase tracking and could, for small regional networks with good satellite coverage, now produce nearly GPS-quality results</a:t>
            </a:r>
          </a:p>
          <a:p>
            <a:r>
              <a:rPr lang="en-US" dirty="0" smtClean="0"/>
              <a:t>The </a:t>
            </a:r>
            <a:r>
              <a:rPr lang="en-US" dirty="0" err="1" smtClean="0"/>
              <a:t>Beidou</a:t>
            </a:r>
            <a:r>
              <a:rPr lang="en-US" dirty="0" smtClean="0"/>
              <a:t> </a:t>
            </a:r>
            <a:r>
              <a:rPr lang="en-US" dirty="0" err="1" smtClean="0"/>
              <a:t>constelletion</a:t>
            </a:r>
            <a:r>
              <a:rPr lang="en-US" dirty="0" smtClean="0"/>
              <a:t> will need to be filled out significantly, expected by mid-2018</a:t>
            </a:r>
          </a:p>
          <a:p>
            <a:r>
              <a:rPr lang="en-US" dirty="0" err="1" smtClean="0"/>
              <a:t>BeiDou</a:t>
            </a:r>
            <a:r>
              <a:rPr lang="en-US" dirty="0" smtClean="0"/>
              <a:t> also appears to be prone to single cycle slips, resulting in poor detection and cleaning of tracked phase</a:t>
            </a:r>
          </a:p>
          <a:p>
            <a:pPr lvl="1"/>
            <a:r>
              <a:rPr lang="en-US" dirty="0" smtClean="0"/>
              <a:t>This may be improved by tuning </a:t>
            </a:r>
            <a:r>
              <a:rPr lang="en-US" dirty="0" err="1" smtClean="0"/>
              <a:t>autcln.cmd</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40</a:t>
            </a:fld>
            <a:endParaRPr lang="en-US"/>
          </a:p>
        </p:txBody>
      </p:sp>
    </p:spTree>
    <p:extLst>
      <p:ext uri="{BB962C8B-B14F-4D97-AF65-F5344CB8AC3E}">
        <p14:creationId xmlns:p14="http://schemas.microsoft.com/office/powerpoint/2010/main" val="2612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current limitations to GNSS</a:t>
            </a:r>
            <a:endParaRPr lang="en-US" dirty="0"/>
          </a:p>
        </p:txBody>
      </p:sp>
      <p:sp>
        <p:nvSpPr>
          <p:cNvPr id="3" name="Content Placeholder 2"/>
          <p:cNvSpPr>
            <a:spLocks noGrp="1"/>
          </p:cNvSpPr>
          <p:nvPr>
            <p:ph idx="1"/>
          </p:nvPr>
        </p:nvSpPr>
        <p:spPr/>
        <p:txBody>
          <a:bodyPr>
            <a:normAutofit/>
          </a:bodyPr>
          <a:lstStyle/>
          <a:p>
            <a:r>
              <a:rPr lang="en-US" dirty="0" smtClean="0"/>
              <a:t>Antenna phase center offsets (PCOs) and variations (PCVs) for frequencies other than GPS’s L1 and L2 do not have calibrations yet and are not well known</a:t>
            </a:r>
          </a:p>
          <a:p>
            <a:pPr lvl="1"/>
            <a:r>
              <a:rPr lang="en-US" dirty="0" smtClean="0"/>
              <a:t>Affects accuracy of position and may increase phase misfit as a function of elevation and azimuth</a:t>
            </a:r>
            <a:endParaRPr lang="en-US" dirty="0"/>
          </a:p>
          <a:p>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41</a:t>
            </a:fld>
            <a:endParaRPr lang="en-US"/>
          </a:p>
        </p:txBody>
      </p:sp>
    </p:spTree>
    <p:extLst>
      <p:ext uri="{BB962C8B-B14F-4D97-AF65-F5344CB8AC3E}">
        <p14:creationId xmlns:p14="http://schemas.microsoft.com/office/powerpoint/2010/main" val="1606148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Future developments</a:t>
            </a:r>
            <a:endParaRPr lang="en-US" dirty="0"/>
          </a:p>
        </p:txBody>
      </p:sp>
      <p:sp>
        <p:nvSpPr>
          <p:cNvPr id="3" name="Content Placeholder 2"/>
          <p:cNvSpPr>
            <a:spLocks noGrp="1"/>
          </p:cNvSpPr>
          <p:nvPr>
            <p:ph idx="1"/>
          </p:nvPr>
        </p:nvSpPr>
        <p:spPr/>
        <p:txBody>
          <a:bodyPr/>
          <a:lstStyle/>
          <a:p>
            <a:r>
              <a:rPr lang="en-US" dirty="0" smtClean="0"/>
              <a:t>In addition to multi-GNSS data, the GPS system (and Galileo) now has many satellites that broadcast on three frequencies (L1, L2 and L5)</a:t>
            </a:r>
          </a:p>
          <a:p>
            <a:r>
              <a:rPr lang="en-US" dirty="0" smtClean="0"/>
              <a:t>This creates the possibility of forming two additional types of linear combination (L1/L5</a:t>
            </a:r>
            <a:r>
              <a:rPr lang="en-US" dirty="0"/>
              <a:t> </a:t>
            </a:r>
            <a:r>
              <a:rPr lang="en-US" dirty="0" smtClean="0"/>
              <a:t>and L2/L5) beyond the usual LC (L1/L2)</a:t>
            </a:r>
          </a:p>
          <a:p>
            <a:r>
              <a:rPr lang="en-US" dirty="0" smtClean="0"/>
              <a:t>Since the formation of the linear combination is a way to minimize the effect of the ionosphere, </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42</a:t>
            </a:fld>
            <a:endParaRPr lang="en-US"/>
          </a:p>
        </p:txBody>
      </p:sp>
    </p:spTree>
    <p:extLst>
      <p:ext uri="{BB962C8B-B14F-4D97-AF65-F5344CB8AC3E}">
        <p14:creationId xmlns:p14="http://schemas.microsoft.com/office/powerpoint/2010/main" val="1985345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limitations of GAMIT</a:t>
            </a:r>
            <a:endParaRPr lang="en-US" dirty="0"/>
          </a:p>
        </p:txBody>
      </p:sp>
      <p:sp>
        <p:nvSpPr>
          <p:cNvPr id="3" name="Content Placeholder 2"/>
          <p:cNvSpPr>
            <a:spLocks noGrp="1"/>
          </p:cNvSpPr>
          <p:nvPr>
            <p:ph idx="1"/>
          </p:nvPr>
        </p:nvSpPr>
        <p:spPr/>
        <p:txBody>
          <a:bodyPr>
            <a:normAutofit fontScale="92500"/>
          </a:bodyPr>
          <a:lstStyle/>
          <a:p>
            <a:r>
              <a:rPr lang="en-US" dirty="0"/>
              <a:t>Although GAMIT does have the ability to read RINEX 3 files, they must be named according to the RINEX 2 file naming convention in the </a:t>
            </a:r>
            <a:r>
              <a:rPr lang="en-US" dirty="0" err="1"/>
              <a:t>rinex</a:t>
            </a:r>
            <a:r>
              <a:rPr lang="en-US" dirty="0"/>
              <a:t>/ directory to be included in processing (see </a:t>
            </a:r>
            <a:r>
              <a:rPr lang="en-US" dirty="0">
                <a:latin typeface="Courier" charset="0"/>
                <a:ea typeface="Courier" charset="0"/>
                <a:cs typeface="Courier" charset="0"/>
              </a:rPr>
              <a:t>sh_rename_rinex3</a:t>
            </a:r>
            <a:r>
              <a:rPr lang="en-US" dirty="0"/>
              <a:t>)</a:t>
            </a:r>
          </a:p>
          <a:p>
            <a:pPr lvl="1"/>
            <a:r>
              <a:rPr lang="en-US" dirty="0"/>
              <a:t>i.e. </a:t>
            </a:r>
            <a:r>
              <a:rPr lang="en-US" dirty="0" err="1" smtClean="0"/>
              <a:t>ssssdddi.yyo</a:t>
            </a:r>
            <a:r>
              <a:rPr lang="en-US" dirty="0" smtClean="0"/>
              <a:t> </a:t>
            </a:r>
            <a:r>
              <a:rPr lang="en-US" dirty="0"/>
              <a:t>where </a:t>
            </a:r>
            <a:r>
              <a:rPr lang="en-US" dirty="0" smtClean="0"/>
              <a:t>“</a:t>
            </a:r>
            <a:r>
              <a:rPr lang="en-US" dirty="0" err="1" smtClean="0"/>
              <a:t>ssss</a:t>
            </a:r>
            <a:r>
              <a:rPr lang="en-US" dirty="0" smtClean="0"/>
              <a:t>” </a:t>
            </a:r>
            <a:r>
              <a:rPr lang="en-US" dirty="0"/>
              <a:t>is four-character site ID, </a:t>
            </a:r>
            <a:r>
              <a:rPr lang="en-US" dirty="0" smtClean="0"/>
              <a:t>“</a:t>
            </a:r>
            <a:r>
              <a:rPr lang="en-US" dirty="0" err="1" smtClean="0"/>
              <a:t>ddd</a:t>
            </a:r>
            <a:r>
              <a:rPr lang="en-US" dirty="0" smtClean="0"/>
              <a:t>” </a:t>
            </a:r>
            <a:r>
              <a:rPr lang="en-US" dirty="0"/>
              <a:t>is ordinal date (day-of-year), </a:t>
            </a:r>
            <a:r>
              <a:rPr lang="en-US" dirty="0" smtClean="0"/>
              <a:t>“</a:t>
            </a:r>
            <a:r>
              <a:rPr lang="en-US" dirty="0" err="1" smtClean="0"/>
              <a:t>i</a:t>
            </a:r>
            <a:r>
              <a:rPr lang="en-US" dirty="0" smtClean="0"/>
              <a:t>” </a:t>
            </a:r>
            <a:r>
              <a:rPr lang="en-US" dirty="0"/>
              <a:t>is session index and </a:t>
            </a:r>
            <a:r>
              <a:rPr lang="en-US" dirty="0" smtClean="0"/>
              <a:t>“</a:t>
            </a:r>
            <a:r>
              <a:rPr lang="en-US" dirty="0" err="1" smtClean="0"/>
              <a:t>yy</a:t>
            </a:r>
            <a:r>
              <a:rPr lang="en-US" dirty="0" smtClean="0"/>
              <a:t>” </a:t>
            </a:r>
            <a:r>
              <a:rPr lang="en-US" dirty="0"/>
              <a:t>is two-digit </a:t>
            </a:r>
            <a:r>
              <a:rPr lang="en-US" dirty="0" smtClean="0"/>
              <a:t>year</a:t>
            </a:r>
            <a:endParaRPr lang="en-US" dirty="0" smtClean="0">
              <a:latin typeface="Courier" charset="0"/>
              <a:ea typeface="Courier" charset="0"/>
              <a:cs typeface="Courier" charset="0"/>
            </a:endParaRPr>
          </a:p>
          <a:p>
            <a:r>
              <a:rPr lang="en-US" dirty="0" smtClean="0">
                <a:ea typeface="Courier" charset="0"/>
                <a:cs typeface="Courier" charset="0"/>
              </a:rPr>
              <a:t>Only dual (constant) frequency observations may be processed at any one time</a:t>
            </a:r>
          </a:p>
          <a:p>
            <a:r>
              <a:rPr lang="en-US" dirty="0" smtClean="0">
                <a:latin typeface="Courier" charset="0"/>
                <a:ea typeface="Courier" charset="0"/>
                <a:cs typeface="Courier" charset="0"/>
              </a:rPr>
              <a:t>track</a:t>
            </a:r>
            <a:r>
              <a:rPr lang="en-US" dirty="0" smtClean="0"/>
              <a:t> does not yet have the ability to read non-GPS data or RINEX 3 format files</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43</a:t>
            </a:fld>
            <a:endParaRPr lang="en-US"/>
          </a:p>
        </p:txBody>
      </p:sp>
    </p:spTree>
    <p:extLst>
      <p:ext uri="{BB962C8B-B14F-4D97-AF65-F5344CB8AC3E}">
        <p14:creationId xmlns:p14="http://schemas.microsoft.com/office/powerpoint/2010/main" val="142114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GAMIT/GLOBK is now (as of 10.61) capable of processing almost all GNSS data, except</a:t>
            </a:r>
          </a:p>
          <a:p>
            <a:pPr lvl="1"/>
            <a:r>
              <a:rPr lang="en-US" dirty="0" smtClean="0"/>
              <a:t>GLONASS, which </a:t>
            </a:r>
            <a:r>
              <a:rPr lang="en-US" dirty="0"/>
              <a:t>has variable frequencies and, as such, requires a redesign of the software’s structure and flow</a:t>
            </a:r>
          </a:p>
          <a:p>
            <a:pPr lvl="1"/>
            <a:r>
              <a:rPr lang="en-US" dirty="0" smtClean="0"/>
              <a:t>QZSS, which is a small, </a:t>
            </a:r>
            <a:r>
              <a:rPr lang="en-US" dirty="0"/>
              <a:t>regional, high-altitude </a:t>
            </a:r>
            <a:r>
              <a:rPr lang="en-US" dirty="0" smtClean="0"/>
              <a:t>system </a:t>
            </a:r>
            <a:r>
              <a:rPr lang="en-US" dirty="0"/>
              <a:t>of little use beyond the </a:t>
            </a:r>
            <a:r>
              <a:rPr lang="en-US" dirty="0" smtClean="0"/>
              <a:t>narrow design </a:t>
            </a:r>
            <a:r>
              <a:rPr lang="en-US" dirty="0"/>
              <a:t>region or on a global scale (same is true of IRNSS, although this is coded)</a:t>
            </a:r>
            <a:endParaRPr lang="en-US" dirty="0" smtClean="0"/>
          </a:p>
          <a:p>
            <a:r>
              <a:rPr lang="en-US" dirty="0" smtClean="0"/>
              <a:t>GNSS data are available but few users are actually collecting or processing such data </a:t>
            </a:r>
          </a:p>
          <a:p>
            <a:r>
              <a:rPr lang="en-US" dirty="0" smtClean="0"/>
              <a:t>As </a:t>
            </a:r>
            <a:r>
              <a:rPr lang="en-US" dirty="0"/>
              <a:t>a result, global orbits are poorly constrained by ground stations with accurate coordinates in the terrestrial reference frame</a:t>
            </a:r>
          </a:p>
          <a:p>
            <a:pPr lvl="1"/>
            <a:r>
              <a:rPr lang="en-US" dirty="0"/>
              <a:t>Satellite orbital models and antenna designs are less well known than GPS</a:t>
            </a:r>
          </a:p>
          <a:p>
            <a:pPr lvl="1"/>
            <a:r>
              <a:rPr lang="en-US" dirty="0"/>
              <a:t>Many GNSSs other than GPS are in a similar “weak” state to where GPS was in the early 1990s before the advent of the IGS</a:t>
            </a:r>
            <a:endParaRPr lang="en-US" dirty="0" smtClean="0"/>
          </a:p>
          <a:p>
            <a:r>
              <a:rPr lang="en-US" dirty="0" smtClean="0"/>
              <a:t>It is difficult to predict at what time the other systems will enhance rather than degrade GPS results but we should see rapid improvement with the launch of more satellites and the expansion of the tracking network in the next 18 months</a:t>
            </a:r>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44</a:t>
            </a:fld>
            <a:endParaRPr lang="en-US"/>
          </a:p>
        </p:txBody>
      </p:sp>
    </p:spTree>
    <p:extLst>
      <p:ext uri="{BB962C8B-B14F-4D97-AF65-F5344CB8AC3E}">
        <p14:creationId xmlns:p14="http://schemas.microsoft.com/office/powerpoint/2010/main" val="16986560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Some suggested reading</a:t>
            </a:r>
            <a:endParaRPr lang="en-US" dirty="0"/>
          </a:p>
        </p:txBody>
      </p:sp>
      <p:sp>
        <p:nvSpPr>
          <p:cNvPr id="3" name="Content Placeholder 2"/>
          <p:cNvSpPr>
            <a:spLocks noGrp="1"/>
          </p:cNvSpPr>
          <p:nvPr>
            <p:ph idx="1"/>
          </p:nvPr>
        </p:nvSpPr>
        <p:spPr>
          <a:xfrm>
            <a:off x="405626" y="1847851"/>
            <a:ext cx="7886700" cy="4351338"/>
          </a:xfrm>
        </p:spPr>
        <p:txBody>
          <a:bodyPr/>
          <a:lstStyle/>
          <a:p>
            <a:pPr marL="457200" indent="-457200">
              <a:buNone/>
            </a:pPr>
            <a:r>
              <a:rPr lang="en-US" dirty="0" err="1" smtClean="0"/>
              <a:t>Montenbruck</a:t>
            </a:r>
            <a:r>
              <a:rPr lang="en-US" dirty="0" smtClean="0"/>
              <a:t>, </a:t>
            </a:r>
            <a:r>
              <a:rPr lang="en-US" dirty="0"/>
              <a:t>O., R. </a:t>
            </a:r>
            <a:r>
              <a:rPr lang="en-US" dirty="0" err="1" smtClean="0"/>
              <a:t>Schmid</a:t>
            </a:r>
            <a:r>
              <a:rPr lang="en-US" dirty="0" smtClean="0"/>
              <a:t>, </a:t>
            </a:r>
            <a:r>
              <a:rPr lang="en-US" dirty="0"/>
              <a:t>F. </a:t>
            </a:r>
            <a:r>
              <a:rPr lang="en-US" dirty="0" smtClean="0"/>
              <a:t>Mercier, P. </a:t>
            </a:r>
            <a:r>
              <a:rPr lang="en-US" dirty="0" err="1" smtClean="0"/>
              <a:t>Steigenberger</a:t>
            </a:r>
            <a:r>
              <a:rPr lang="en-US" dirty="0" smtClean="0"/>
              <a:t>, </a:t>
            </a:r>
            <a:r>
              <a:rPr lang="en-US" dirty="0"/>
              <a:t>C. </a:t>
            </a:r>
            <a:r>
              <a:rPr lang="en-US" dirty="0" smtClean="0"/>
              <a:t>Noll, </a:t>
            </a:r>
            <a:r>
              <a:rPr lang="en-US" dirty="0"/>
              <a:t>R. </a:t>
            </a:r>
            <a:r>
              <a:rPr lang="en-US" dirty="0" err="1" smtClean="0"/>
              <a:t>Fatkulin</a:t>
            </a:r>
            <a:r>
              <a:rPr lang="en-US" dirty="0" smtClean="0"/>
              <a:t>, S</a:t>
            </a:r>
            <a:r>
              <a:rPr lang="en-US" dirty="0"/>
              <a:t>. </a:t>
            </a:r>
            <a:r>
              <a:rPr lang="en-US" dirty="0" err="1" smtClean="0"/>
              <a:t>Kogure</a:t>
            </a:r>
            <a:r>
              <a:rPr lang="en-US" dirty="0" smtClean="0"/>
              <a:t>, and A. S. </a:t>
            </a:r>
            <a:r>
              <a:rPr lang="en-US" dirty="0" err="1" smtClean="0"/>
              <a:t>Ganeshan</a:t>
            </a:r>
            <a:r>
              <a:rPr lang="en-US" dirty="0" smtClean="0"/>
              <a:t> (2015), </a:t>
            </a:r>
            <a:r>
              <a:rPr lang="en-US" i="1" dirty="0" smtClean="0"/>
              <a:t>Adv. Space Res.</a:t>
            </a:r>
            <a:r>
              <a:rPr lang="en-US" dirty="0" smtClean="0"/>
              <a:t>, 56, 1015–1029, </a:t>
            </a:r>
            <a:r>
              <a:rPr lang="en-US" dirty="0" err="1" smtClean="0"/>
              <a:t>doi</a:t>
            </a:r>
            <a:r>
              <a:rPr lang="en-US" dirty="0" smtClean="0"/>
              <a:t>:</a:t>
            </a:r>
            <a:r>
              <a:rPr lang="hr-HR" dirty="0" smtClean="0"/>
              <a:t>10.1016/j.asr.2015.06.019.</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45</a:t>
            </a:fld>
            <a:endParaRPr lang="en-US"/>
          </a:p>
        </p:txBody>
      </p:sp>
    </p:spTree>
    <p:extLst>
      <p:ext uri="{BB962C8B-B14F-4D97-AF65-F5344CB8AC3E}">
        <p14:creationId xmlns:p14="http://schemas.microsoft.com/office/powerpoint/2010/main" val="1404490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5030"/>
          </a:xfrm>
        </p:spPr>
        <p:txBody>
          <a:bodyPr>
            <a:normAutofit/>
          </a:bodyPr>
          <a:lstStyle/>
          <a:p>
            <a:pPr algn="ctr"/>
            <a:r>
              <a:rPr lang="en-US" sz="3200" dirty="0" smtClean="0"/>
              <a:t>References</a:t>
            </a:r>
            <a:endParaRPr lang="en-US" sz="3200" dirty="0"/>
          </a:p>
        </p:txBody>
      </p:sp>
      <p:sp>
        <p:nvSpPr>
          <p:cNvPr id="3" name="Content Placeholder 2"/>
          <p:cNvSpPr>
            <a:spLocks noGrp="1"/>
          </p:cNvSpPr>
          <p:nvPr>
            <p:ph idx="1"/>
          </p:nvPr>
        </p:nvSpPr>
        <p:spPr>
          <a:xfrm>
            <a:off x="628650" y="1056191"/>
            <a:ext cx="7886700" cy="4351338"/>
          </a:xfrm>
        </p:spPr>
        <p:txBody>
          <a:bodyPr>
            <a:normAutofit fontScale="92500" lnSpcReduction="10000"/>
          </a:bodyPr>
          <a:lstStyle/>
          <a:p>
            <a:pPr marL="457200" lvl="1" indent="-457200">
              <a:buNone/>
            </a:pPr>
            <a:r>
              <a:rPr lang="en-US" dirty="0"/>
              <a:t>Berglund, H</a:t>
            </a:r>
            <a:r>
              <a:rPr lang="en-US" dirty="0" smtClean="0"/>
              <a:t>., F. Blume, L. H. </a:t>
            </a:r>
            <a:r>
              <a:rPr lang="en-US" dirty="0" err="1" smtClean="0"/>
              <a:t>Estey</a:t>
            </a:r>
            <a:r>
              <a:rPr lang="en-US" dirty="0"/>
              <a:t>, </a:t>
            </a:r>
            <a:r>
              <a:rPr lang="en-US" dirty="0" smtClean="0"/>
              <a:t>and A. A. </a:t>
            </a:r>
            <a:r>
              <a:rPr lang="en-US" dirty="0" err="1" smtClean="0"/>
              <a:t>Borsa</a:t>
            </a:r>
            <a:r>
              <a:rPr lang="en-US" dirty="0" smtClean="0"/>
              <a:t> (2010), The </a:t>
            </a:r>
            <a:r>
              <a:rPr lang="en-US" dirty="0"/>
              <a:t>Effects of L2C Signal Tracking on High-Precision Carrier Phase GPS Positioning, Abstract </a:t>
            </a:r>
            <a:r>
              <a:rPr lang="mr-IN" dirty="0"/>
              <a:t>G11B-0640</a:t>
            </a:r>
            <a:r>
              <a:rPr lang="en-US" dirty="0" smtClean="0"/>
              <a:t> </a:t>
            </a:r>
            <a:r>
              <a:rPr lang="en-US" dirty="0"/>
              <a:t>presented at 2010 Fall Meeting, AGU, San Francisco, Calif., 13-17 </a:t>
            </a:r>
            <a:r>
              <a:rPr lang="en-US" dirty="0" smtClean="0"/>
              <a:t>Dec.</a:t>
            </a:r>
          </a:p>
          <a:p>
            <a:pPr marL="457200" lvl="1" indent="-457200">
              <a:buNone/>
            </a:pPr>
            <a:r>
              <a:rPr lang="en-US" dirty="0" smtClean="0"/>
              <a:t>Blume</a:t>
            </a:r>
            <a:r>
              <a:rPr lang="en-US" dirty="0"/>
              <a:t>, </a:t>
            </a:r>
            <a:r>
              <a:rPr lang="en-US" dirty="0" smtClean="0"/>
              <a:t>F., H. Berglund, and L. </a:t>
            </a:r>
            <a:r>
              <a:rPr lang="en-US" dirty="0" err="1" smtClean="0"/>
              <a:t>Estey</a:t>
            </a:r>
            <a:r>
              <a:rPr lang="en-US" dirty="0"/>
              <a:t> (2012), The Effects of L2C Signal Tracking on High-Precision Carrier Phase GPS Positioning: Implications for the Next Generation of GNSS Systems, Abstract G52B-07 presented at 2012 Fall Meeting, AGU, San Francisco, Calif., 3-7 Dec. </a:t>
            </a:r>
            <a:r>
              <a:rPr lang="en-US" dirty="0" smtClean="0"/>
              <a:t>[http</a:t>
            </a:r>
            <a:r>
              <a:rPr lang="en-US" dirty="0"/>
              <a:t>://</a:t>
            </a:r>
            <a:r>
              <a:rPr lang="en-US" dirty="0" smtClean="0"/>
              <a:t>acc.igs.org/trf/agu12_blume_l2c.pdf]</a:t>
            </a:r>
          </a:p>
          <a:p>
            <a:pPr marL="457200" lvl="1" indent="-457200">
              <a:buNone/>
            </a:pPr>
            <a:r>
              <a:rPr lang="en-US" dirty="0" smtClean="0">
                <a:hlinkClick r:id="rId2"/>
              </a:rPr>
              <a:t>http</a:t>
            </a:r>
            <a:r>
              <a:rPr lang="en-US" dirty="0">
                <a:hlinkClick r:id="rId2"/>
              </a:rPr>
              <a:t>://</a:t>
            </a:r>
            <a:r>
              <a:rPr lang="en-US" dirty="0" smtClean="0">
                <a:hlinkClick r:id="rId2"/>
              </a:rPr>
              <a:t>kb.unavco.org/kb/article/the-effects-of-l2c-signal-tracking-on-high-precision-carrier-phase-gps-postioning-689.html</a:t>
            </a:r>
            <a:endParaRPr lang="en-US" dirty="0" smtClean="0"/>
          </a:p>
          <a:p>
            <a:pPr marL="457200" lvl="1" indent="-457200">
              <a:buNone/>
            </a:pPr>
            <a:r>
              <a:rPr lang="en-US" dirty="0" err="1"/>
              <a:t>Montenbruck</a:t>
            </a:r>
            <a:r>
              <a:rPr lang="en-US" dirty="0"/>
              <a:t>, O., R. </a:t>
            </a:r>
            <a:r>
              <a:rPr lang="en-US" dirty="0" err="1"/>
              <a:t>Schmid</a:t>
            </a:r>
            <a:r>
              <a:rPr lang="en-US" dirty="0"/>
              <a:t>, F. Mercier, P. </a:t>
            </a:r>
            <a:r>
              <a:rPr lang="en-US" dirty="0" err="1"/>
              <a:t>Steigenberger</a:t>
            </a:r>
            <a:r>
              <a:rPr lang="en-US" dirty="0"/>
              <a:t>, C. Noll, R. </a:t>
            </a:r>
            <a:r>
              <a:rPr lang="en-US" dirty="0" err="1"/>
              <a:t>Fatkulin</a:t>
            </a:r>
            <a:r>
              <a:rPr lang="en-US" dirty="0"/>
              <a:t>, S. </a:t>
            </a:r>
            <a:r>
              <a:rPr lang="en-US" dirty="0" err="1"/>
              <a:t>Kogure</a:t>
            </a:r>
            <a:r>
              <a:rPr lang="en-US" dirty="0"/>
              <a:t>, and A. S. </a:t>
            </a:r>
            <a:r>
              <a:rPr lang="en-US" dirty="0" err="1"/>
              <a:t>Ganeshan</a:t>
            </a:r>
            <a:r>
              <a:rPr lang="en-US" dirty="0"/>
              <a:t> (2015), </a:t>
            </a:r>
            <a:r>
              <a:rPr lang="en-US" i="1" dirty="0"/>
              <a:t>Adv. Space Res.</a:t>
            </a:r>
            <a:r>
              <a:rPr lang="en-US" dirty="0"/>
              <a:t>, 56, 1015–1029, </a:t>
            </a:r>
            <a:r>
              <a:rPr lang="en-US" dirty="0" err="1"/>
              <a:t>doi</a:t>
            </a:r>
            <a:r>
              <a:rPr lang="en-US" dirty="0"/>
              <a:t>:</a:t>
            </a:r>
            <a:r>
              <a:rPr lang="hr-HR" dirty="0"/>
              <a:t>10.1016/j.asr.2015.06.019.</a:t>
            </a:r>
            <a:endParaRPr lang="en-US" dirty="0"/>
          </a:p>
          <a:p>
            <a:pPr marL="457200" lvl="1" indent="-457200">
              <a:buNone/>
            </a:pPr>
            <a:endParaRPr lang="en-US" dirty="0" smtClean="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46</a:t>
            </a:fld>
            <a:endParaRPr lang="en-US"/>
          </a:p>
        </p:txBody>
      </p:sp>
    </p:spTree>
    <p:extLst>
      <p:ext uri="{BB962C8B-B14F-4D97-AF65-F5344CB8AC3E}">
        <p14:creationId xmlns:p14="http://schemas.microsoft.com/office/powerpoint/2010/main" val="467577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process separately?</a:t>
            </a:r>
            <a:endParaRPr lang="en-US" dirty="0"/>
          </a:p>
        </p:txBody>
      </p:sp>
      <p:sp>
        <p:nvSpPr>
          <p:cNvPr id="3" name="Content Placeholder 2"/>
          <p:cNvSpPr>
            <a:spLocks noGrp="1"/>
          </p:cNvSpPr>
          <p:nvPr>
            <p:ph idx="1"/>
          </p:nvPr>
        </p:nvSpPr>
        <p:spPr/>
        <p:txBody>
          <a:bodyPr>
            <a:normAutofit fontScale="92500"/>
          </a:bodyPr>
          <a:lstStyle/>
          <a:p>
            <a:pPr marL="228600" lvl="1">
              <a:spcBef>
                <a:spcPts val="1000"/>
              </a:spcBef>
            </a:pPr>
            <a:r>
              <a:rPr lang="en-US" dirty="0"/>
              <a:t>Dual-frequency observations </a:t>
            </a:r>
            <a:r>
              <a:rPr lang="en-US" dirty="0" smtClean="0"/>
              <a:t>are fundamental for GNSS to remove the ionosphere and are easily </a:t>
            </a:r>
            <a:r>
              <a:rPr lang="en-US" dirty="0"/>
              <a:t>implemented under the current structure of </a:t>
            </a:r>
            <a:r>
              <a:rPr lang="en-US" dirty="0" smtClean="0"/>
              <a:t>GAMIT, </a:t>
            </a:r>
            <a:r>
              <a:rPr lang="en-US" dirty="0"/>
              <a:t>but processing different systems across </a:t>
            </a:r>
            <a:r>
              <a:rPr lang="en-US" dirty="0" smtClean="0"/>
              <a:t>more than two frequencies </a:t>
            </a:r>
            <a:r>
              <a:rPr lang="en-US" dirty="0"/>
              <a:t>simultaneously requires a different </a:t>
            </a:r>
            <a:r>
              <a:rPr lang="en-US" dirty="0" smtClean="0"/>
              <a:t>algorithmic approach and will take some time to implement</a:t>
            </a:r>
            <a:endParaRPr lang="en-US" dirty="0"/>
          </a:p>
          <a:p>
            <a:pPr marL="228600" lvl="1">
              <a:spcBef>
                <a:spcPts val="1000"/>
              </a:spcBef>
            </a:pPr>
            <a:r>
              <a:rPr lang="en-US" dirty="0" smtClean="0"/>
              <a:t>Solution (h-) files from multiple systems (as with multiple sub-nets) can be rigorously combined in GLOBK to estimate site coordinates and velocities for static observations</a:t>
            </a:r>
          </a:p>
          <a:p>
            <a:pPr marL="228600" lvl="1">
              <a:spcBef>
                <a:spcPts val="1000"/>
              </a:spcBef>
            </a:pPr>
            <a:r>
              <a:rPr lang="en-US" dirty="0" smtClean="0"/>
              <a:t>Based on research thus far, it is not clear that joint processing will Improve results for the long-sessions used for mm-level measurements, though that may change as the systems mature (improved orbits and knowledge of inter-system signal biases )</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4</a:t>
            </a:fld>
            <a:endParaRPr lang="en-US"/>
          </a:p>
        </p:txBody>
      </p:sp>
    </p:spTree>
    <p:extLst>
      <p:ext uri="{BB962C8B-B14F-4D97-AF65-F5344CB8AC3E}">
        <p14:creationId xmlns:p14="http://schemas.microsoft.com/office/powerpoint/2010/main" val="271055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pPr algn="ctr"/>
            <a:r>
              <a:rPr lang="en-US" dirty="0" smtClean="0"/>
              <a:t>Summary of GNSSs</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5</a:t>
            </a:fld>
            <a:endParaRPr lang="en-US"/>
          </a:p>
        </p:txBody>
      </p:sp>
    </p:spTree>
    <p:extLst>
      <p:ext uri="{BB962C8B-B14F-4D97-AF65-F5344CB8AC3E}">
        <p14:creationId xmlns:p14="http://schemas.microsoft.com/office/powerpoint/2010/main" val="1553505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GPS?</a:t>
            </a:r>
            <a:endParaRPr lang="en-US" dirty="0"/>
          </a:p>
        </p:txBody>
      </p:sp>
      <p:sp>
        <p:nvSpPr>
          <p:cNvPr id="3" name="Content Placeholder 2"/>
          <p:cNvSpPr>
            <a:spLocks noGrp="1"/>
          </p:cNvSpPr>
          <p:nvPr>
            <p:ph idx="1"/>
          </p:nvPr>
        </p:nvSpPr>
        <p:spPr/>
        <p:txBody>
          <a:bodyPr>
            <a:normAutofit lnSpcReduction="10000"/>
          </a:bodyPr>
          <a:lstStyle/>
          <a:p>
            <a:r>
              <a:rPr lang="en-US" dirty="0" smtClean="0"/>
              <a:t>The Global Positioning System is the U.S. global navigation satellite system</a:t>
            </a:r>
            <a:endParaRPr lang="en-US" dirty="0"/>
          </a:p>
          <a:p>
            <a:r>
              <a:rPr lang="en-US" dirty="0" smtClean="0"/>
              <a:t>Orbital </a:t>
            </a:r>
            <a:r>
              <a:rPr lang="en-US" dirty="0"/>
              <a:t>design is medium Earth orbit (approximately </a:t>
            </a:r>
            <a:r>
              <a:rPr lang="en-US" dirty="0" smtClean="0"/>
              <a:t>20,200 </a:t>
            </a:r>
            <a:r>
              <a:rPr lang="en-US" dirty="0"/>
              <a:t>km) inclined at 55° to equatorial </a:t>
            </a:r>
            <a:r>
              <a:rPr lang="en-US" dirty="0" smtClean="0"/>
              <a:t>plane</a:t>
            </a:r>
          </a:p>
          <a:p>
            <a:r>
              <a:rPr lang="en-US" dirty="0" smtClean="0"/>
              <a:t>Dual L-band </a:t>
            </a:r>
            <a:r>
              <a:rPr lang="en-US" dirty="0"/>
              <a:t>frequencies of </a:t>
            </a:r>
            <a:r>
              <a:rPr lang="fi-FI" dirty="0" smtClean="0"/>
              <a:t>1575.42</a:t>
            </a:r>
            <a:r>
              <a:rPr lang="fi-FI" dirty="0"/>
              <a:t> </a:t>
            </a:r>
            <a:r>
              <a:rPr lang="fi-FI" dirty="0" smtClean="0"/>
              <a:t>MHz (L1) </a:t>
            </a:r>
            <a:r>
              <a:rPr lang="fi-FI" dirty="0"/>
              <a:t>and 1227.60 MHz </a:t>
            </a:r>
            <a:r>
              <a:rPr lang="fi-FI" dirty="0" smtClean="0"/>
              <a:t>(L2</a:t>
            </a:r>
            <a:r>
              <a:rPr lang="en-US" dirty="0" smtClean="0"/>
              <a:t>)</a:t>
            </a:r>
            <a:endParaRPr lang="en-US" dirty="0"/>
          </a:p>
          <a:p>
            <a:pPr lvl="1"/>
            <a:r>
              <a:rPr lang="en-US" dirty="0" smtClean="0"/>
              <a:t>Modernization has introduced a third L-band frequency of </a:t>
            </a:r>
            <a:r>
              <a:rPr lang="fi-FI" dirty="0"/>
              <a:t>1176.45 MHz</a:t>
            </a:r>
            <a:r>
              <a:rPr lang="en-US" dirty="0" smtClean="0"/>
              <a:t> (L5) as well as “civilian” implementations of the original frequencies (L1C and L2C)</a:t>
            </a:r>
            <a:endParaRPr lang="en-US" dirty="0"/>
          </a:p>
          <a:p>
            <a:r>
              <a:rPr lang="en-US" dirty="0"/>
              <a:t>http://www.gps.gov</a:t>
            </a:r>
            <a:r>
              <a:rPr lang="en-US" dirty="0" smtClean="0"/>
              <a:t>/</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6</a:t>
            </a:fld>
            <a:endParaRPr lang="en-US"/>
          </a:p>
        </p:txBody>
      </p:sp>
    </p:spTree>
    <p:extLst>
      <p:ext uri="{BB962C8B-B14F-4D97-AF65-F5344CB8AC3E}">
        <p14:creationId xmlns:p14="http://schemas.microsoft.com/office/powerpoint/2010/main" val="1162255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GLONASS?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GLONASS is </a:t>
            </a:r>
            <a:r>
              <a:rPr lang="en-US" dirty="0"/>
              <a:t>the </a:t>
            </a:r>
            <a:r>
              <a:rPr lang="en-US" dirty="0" smtClean="0"/>
              <a:t>Russian global </a:t>
            </a:r>
            <a:r>
              <a:rPr lang="en-US" dirty="0"/>
              <a:t>navigation satellite </a:t>
            </a:r>
            <a:r>
              <a:rPr lang="en-US" dirty="0" smtClean="0"/>
              <a:t>system</a:t>
            </a:r>
          </a:p>
          <a:p>
            <a:r>
              <a:rPr lang="en-US" dirty="0" smtClean="0"/>
              <a:t>Global constellation launched from 1982 and nominally but never realistically operational from 1993; revamped with new satellites from 2003</a:t>
            </a:r>
          </a:p>
          <a:p>
            <a:r>
              <a:rPr lang="cs-CZ" dirty="0" err="1"/>
              <a:t>S</a:t>
            </a:r>
            <a:r>
              <a:rPr lang="cs-CZ" dirty="0" err="1" smtClean="0"/>
              <a:t>imilar</a:t>
            </a:r>
            <a:r>
              <a:rPr lang="cs-CZ" dirty="0" smtClean="0"/>
              <a:t> to GPS (and Galileo and BeiDou-2) in orbit geometry</a:t>
            </a:r>
          </a:p>
          <a:p>
            <a:pPr lvl="1"/>
            <a:r>
              <a:rPr lang="en-US" dirty="0"/>
              <a:t>Main orbital design is </a:t>
            </a:r>
            <a:r>
              <a:rPr lang="en-US" dirty="0" smtClean="0"/>
              <a:t>3 medium </a:t>
            </a:r>
            <a:r>
              <a:rPr lang="en-US" dirty="0"/>
              <a:t>Earth </a:t>
            </a:r>
            <a:r>
              <a:rPr lang="en-US" dirty="0" smtClean="0"/>
              <a:t>orbital planes </a:t>
            </a:r>
            <a:r>
              <a:rPr lang="en-US" dirty="0"/>
              <a:t>(approximately </a:t>
            </a:r>
            <a:r>
              <a:rPr lang="cs-CZ" dirty="0" smtClean="0"/>
              <a:t>19,100</a:t>
            </a:r>
            <a:r>
              <a:rPr lang="en-US" dirty="0" smtClean="0"/>
              <a:t> </a:t>
            </a:r>
            <a:r>
              <a:rPr lang="en-US" dirty="0"/>
              <a:t>km) inclined at </a:t>
            </a:r>
            <a:r>
              <a:rPr lang="en-US" dirty="0" smtClean="0"/>
              <a:t>64.8° </a:t>
            </a:r>
            <a:r>
              <a:rPr lang="en-US" dirty="0"/>
              <a:t>to equatorial plane (</a:t>
            </a:r>
            <a:r>
              <a:rPr lang="en-US" dirty="0" smtClean="0"/>
              <a:t>24 satellites)</a:t>
            </a:r>
          </a:p>
          <a:p>
            <a:r>
              <a:rPr lang="en-US" dirty="0" smtClean="0"/>
              <a:t>Differs primarily in using different frequencies rather than different codes to distinguish satellites – complicating the observation equations and making ambiguity resolution more difficult</a:t>
            </a:r>
          </a:p>
          <a:p>
            <a:pPr lvl="1"/>
            <a:endParaRPr lang="en-US" dirty="0" smtClean="0"/>
          </a:p>
          <a:p>
            <a:r>
              <a:rPr lang="en-US" dirty="0" smtClean="0"/>
              <a:t>https</a:t>
            </a:r>
            <a:r>
              <a:rPr lang="en-US" dirty="0"/>
              <a:t>://</a:t>
            </a:r>
            <a:r>
              <a:rPr lang="en-US" dirty="0" err="1"/>
              <a:t>www.glonass-iac.ru</a:t>
            </a:r>
            <a:r>
              <a:rPr lang="en-US" dirty="0"/>
              <a:t>/en/</a:t>
            </a:r>
            <a:endParaRPr lang="en-US" dirty="0" smtClean="0"/>
          </a:p>
          <a:p>
            <a:r>
              <a:rPr lang="en-US" b="1" dirty="0" smtClean="0"/>
              <a:t>Currently not coded</a:t>
            </a:r>
          </a:p>
          <a:p>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7</a:t>
            </a:fld>
            <a:endParaRPr lang="en-US"/>
          </a:p>
        </p:txBody>
      </p:sp>
    </p:spTree>
    <p:extLst>
      <p:ext uri="{BB962C8B-B14F-4D97-AF65-F5344CB8AC3E}">
        <p14:creationId xmlns:p14="http://schemas.microsoft.com/office/powerpoint/2010/main" val="873395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Galileo?</a:t>
            </a:r>
            <a:endParaRPr lang="en-US" dirty="0"/>
          </a:p>
        </p:txBody>
      </p:sp>
      <p:sp>
        <p:nvSpPr>
          <p:cNvPr id="3" name="Content Placeholder 2"/>
          <p:cNvSpPr>
            <a:spLocks noGrp="1"/>
          </p:cNvSpPr>
          <p:nvPr>
            <p:ph idx="1"/>
          </p:nvPr>
        </p:nvSpPr>
        <p:spPr/>
        <p:txBody>
          <a:bodyPr>
            <a:normAutofit fontScale="92500"/>
          </a:bodyPr>
          <a:lstStyle/>
          <a:p>
            <a:r>
              <a:rPr lang="en-US" dirty="0" smtClean="0"/>
              <a:t>Galileo is the European navigation satellite system</a:t>
            </a:r>
            <a:endParaRPr lang="en-US" dirty="0"/>
          </a:p>
          <a:p>
            <a:r>
              <a:rPr lang="en-US" dirty="0" smtClean="0"/>
              <a:t>Global constellation launched from 2007, currently operational and due to be fully completed by 2020</a:t>
            </a:r>
          </a:p>
          <a:p>
            <a:r>
              <a:rPr lang="en-US" dirty="0"/>
              <a:t>Mostly similar to </a:t>
            </a:r>
            <a:r>
              <a:rPr lang="en-US" dirty="0" smtClean="0"/>
              <a:t>GPS (and GLONASS and BeiDou-2)</a:t>
            </a:r>
            <a:endParaRPr lang="en-US" dirty="0"/>
          </a:p>
          <a:p>
            <a:pPr lvl="1"/>
            <a:r>
              <a:rPr lang="en-US" dirty="0" smtClean="0"/>
              <a:t>Orbital </a:t>
            </a:r>
            <a:r>
              <a:rPr lang="en-US" dirty="0"/>
              <a:t>design is </a:t>
            </a:r>
            <a:r>
              <a:rPr lang="en-US" dirty="0" smtClean="0"/>
              <a:t>3 medium </a:t>
            </a:r>
            <a:r>
              <a:rPr lang="en-US" dirty="0"/>
              <a:t>Earth </a:t>
            </a:r>
            <a:r>
              <a:rPr lang="en-US" dirty="0" smtClean="0"/>
              <a:t>orbital planes (approximately 23,222 </a:t>
            </a:r>
            <a:r>
              <a:rPr lang="en-US" dirty="0"/>
              <a:t>km) inclined at </a:t>
            </a:r>
            <a:r>
              <a:rPr lang="en-US" dirty="0" smtClean="0"/>
              <a:t>56° </a:t>
            </a:r>
            <a:r>
              <a:rPr lang="en-US" dirty="0"/>
              <a:t>to equatorial plane</a:t>
            </a:r>
          </a:p>
          <a:p>
            <a:pPr lvl="1"/>
            <a:r>
              <a:rPr lang="en-US" dirty="0" smtClean="0"/>
              <a:t>Triple </a:t>
            </a:r>
            <a:r>
              <a:rPr lang="en-US" dirty="0"/>
              <a:t>frequencies of </a:t>
            </a:r>
            <a:r>
              <a:rPr lang="fi-FI" dirty="0"/>
              <a:t>1575.42 </a:t>
            </a:r>
            <a:r>
              <a:rPr lang="fi-FI" dirty="0" smtClean="0"/>
              <a:t>MHz (E1), 1191.795 MHz (E5) and 1287.75 MHz (E6) </a:t>
            </a:r>
            <a:r>
              <a:rPr lang="fi-FI" dirty="0"/>
              <a:t>(cf. 1575.42 MHz and 1227.60 MHz for GPS</a:t>
            </a:r>
            <a:r>
              <a:rPr lang="en-US" dirty="0" smtClean="0"/>
              <a:t>)</a:t>
            </a:r>
            <a:endParaRPr lang="en-US" dirty="0"/>
          </a:p>
          <a:p>
            <a:r>
              <a:rPr lang="en-US" dirty="0"/>
              <a:t>http://</a:t>
            </a:r>
            <a:r>
              <a:rPr lang="en-US" dirty="0" smtClean="0"/>
              <a:t>www.esa.int/Our_Activities/Navigation/Galileo</a:t>
            </a:r>
            <a:endParaRPr lang="en-US" dirty="0"/>
          </a:p>
        </p:txBody>
      </p:sp>
      <p:sp>
        <p:nvSpPr>
          <p:cNvPr id="4" name="Date Placeholder 3"/>
          <p:cNvSpPr>
            <a:spLocks noGrp="1"/>
          </p:cNvSpPr>
          <p:nvPr>
            <p:ph type="dt" sz="half" idx="10"/>
          </p:nvPr>
        </p:nvSpPr>
        <p:spPr/>
        <p:txBody>
          <a:bodyPr/>
          <a:lstStyle/>
          <a:p>
            <a:r>
              <a:rPr lang="en-GB" smtClean="0"/>
              <a:t>2017/11/24</a:t>
            </a:r>
            <a:endParaRPr lang="en-US"/>
          </a:p>
        </p:txBody>
      </p:sp>
      <p:sp>
        <p:nvSpPr>
          <p:cNvPr id="5" name="Footer Placeholder 4"/>
          <p:cNvSpPr>
            <a:spLocks noGrp="1"/>
          </p:cNvSpPr>
          <p:nvPr>
            <p:ph type="ftr" sz="quarter" idx="11"/>
          </p:nvPr>
        </p:nvSpPr>
        <p:spPr/>
        <p:txBody>
          <a:bodyPr/>
          <a:lstStyle/>
          <a:p>
            <a:r>
              <a:rPr lang="en-US" smtClean="0"/>
              <a:t>GAMIT/GLOBK for GNSS</a:t>
            </a:r>
            <a:endParaRPr lang="en-US"/>
          </a:p>
        </p:txBody>
      </p:sp>
      <p:sp>
        <p:nvSpPr>
          <p:cNvPr id="6" name="Slide Number Placeholder 5"/>
          <p:cNvSpPr>
            <a:spLocks noGrp="1"/>
          </p:cNvSpPr>
          <p:nvPr>
            <p:ph type="sldNum" sz="quarter" idx="12"/>
          </p:nvPr>
        </p:nvSpPr>
        <p:spPr/>
        <p:txBody>
          <a:bodyPr/>
          <a:lstStyle/>
          <a:p>
            <a:fld id="{F1C2088E-872E-5B4C-AB7C-B1BDDC441CC0}" type="slidenum">
              <a:rPr lang="en-US" smtClean="0"/>
              <a:t>8</a:t>
            </a:fld>
            <a:endParaRPr lang="en-US"/>
          </a:p>
        </p:txBody>
      </p:sp>
    </p:spTree>
    <p:extLst>
      <p:ext uri="{BB962C8B-B14F-4D97-AF65-F5344CB8AC3E}">
        <p14:creationId xmlns:p14="http://schemas.microsoft.com/office/powerpoint/2010/main" val="1441142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3650</TotalTime>
  <Words>2881</Words>
  <Application>Microsoft Macintosh PowerPoint</Application>
  <PresentationFormat>On-screen Show (4:3)</PresentationFormat>
  <Paragraphs>519</Paragraphs>
  <Slides>47</Slides>
  <Notes>16</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Calibri</vt:lpstr>
      <vt:lpstr>Calibri Light</vt:lpstr>
      <vt:lpstr>Courier</vt:lpstr>
      <vt:lpstr>Mangal</vt:lpstr>
      <vt:lpstr>ZapfDingbatsITC</vt:lpstr>
      <vt:lpstr>Arial</vt:lpstr>
      <vt:lpstr>Office Theme</vt:lpstr>
      <vt:lpstr>GAMIT/GLOBK for GNSS</vt:lpstr>
      <vt:lpstr>The promise …</vt:lpstr>
      <vt:lpstr>Outline</vt:lpstr>
      <vt:lpstr>GNSS available in GAMIT/GLOBK</vt:lpstr>
      <vt:lpstr>Why process separately?</vt:lpstr>
      <vt:lpstr>Summary of GNSSs</vt:lpstr>
      <vt:lpstr>What is GPS?</vt:lpstr>
      <vt:lpstr>What is GLONASS?</vt:lpstr>
      <vt:lpstr>What is Galileo?</vt:lpstr>
      <vt:lpstr>What is BeiDou?</vt:lpstr>
      <vt:lpstr>What is IRNSS (or NavIC)?</vt:lpstr>
      <vt:lpstr>What is QZSS?</vt:lpstr>
      <vt:lpstr>Processing GNSS in GAMIT/GLOBK</vt:lpstr>
      <vt:lpstr>Version awareness and warnings</vt:lpstr>
      <vt:lpstr>Suggestions for processing strategies</vt:lpstr>
      <vt:lpstr>RINEX files</vt:lpstr>
      <vt:lpstr>GAMIT</vt:lpstr>
      <vt:lpstr>GLOBK</vt:lpstr>
      <vt:lpstr>track</vt:lpstr>
      <vt:lpstr>Results of initial tests</vt:lpstr>
      <vt:lpstr>Sky tracks Day 121 at Spanish site VILL Each circle covers a 4-hr window</vt:lpstr>
      <vt:lpstr>Phase RMS (for 2017-121)</vt:lpstr>
      <vt:lpstr>Ambiguity resolution</vt:lpstr>
      <vt:lpstr>Time series stabilization</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Example time series</vt:lpstr>
      <vt:lpstr>Position differences (GPS versus Galileo)</vt:lpstr>
      <vt:lpstr>Initial impressions</vt:lpstr>
      <vt:lpstr>Other current limitations to GNSS</vt:lpstr>
      <vt:lpstr>Future developments</vt:lpstr>
      <vt:lpstr>Current limitations of GAMIT</vt:lpstr>
      <vt:lpstr>Summary</vt:lpstr>
      <vt:lpstr>Some suggested reading</vt:lpstr>
      <vt:lpstr>References</vt:lpstr>
    </vt:vector>
  </TitlesOfParts>
  <Manager/>
  <Company>MIT</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GAMIT/GLOBK for GNSS</dc:title>
  <dc:subject/>
  <dc:creator>M. Floyd</dc:creator>
  <cp:keywords/>
  <dc:description/>
  <cp:lastModifiedBy>Michael Floyd</cp:lastModifiedBy>
  <cp:revision>150</cp:revision>
  <cp:lastPrinted>2017-11-11T19:34:25Z</cp:lastPrinted>
  <dcterms:created xsi:type="dcterms:W3CDTF">2017-05-15T16:35:19Z</dcterms:created>
  <dcterms:modified xsi:type="dcterms:W3CDTF">2017-11-11T19:36:51Z</dcterms:modified>
  <cp:category/>
</cp:coreProperties>
</file>