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6" r:id="rId2"/>
    <p:sldId id="259" r:id="rId3"/>
    <p:sldId id="258" r:id="rId4"/>
    <p:sldId id="257"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24"/>
  </p:normalViewPr>
  <p:slideViewPr>
    <p:cSldViewPr snapToGrid="0" snapToObjects="1">
      <p:cViewPr varScale="1">
        <p:scale>
          <a:sx n="106" d="100"/>
          <a:sy n="106" d="100"/>
        </p:scale>
        <p:origin x="126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60F686-22F2-D84D-B3AE-931600B199BB}" type="datetimeFigureOut">
              <a:rPr lang="en-US" smtClean="0"/>
              <a:t>7/1/18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DE9B5-FEEB-B140-9105-538CE20F82B5}" type="slidenum">
              <a:rPr lang="en-US" smtClean="0"/>
              <a:t>‹#›</a:t>
            </a:fld>
            <a:endParaRPr lang="en-US"/>
          </a:p>
        </p:txBody>
      </p:sp>
    </p:spTree>
    <p:extLst>
      <p:ext uri="{BB962C8B-B14F-4D97-AF65-F5344CB8AC3E}">
        <p14:creationId xmlns:p14="http://schemas.microsoft.com/office/powerpoint/2010/main" val="3371836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is your name? Where are you from? What computer system did you bring to the course? Since when do you work in geoscience? What is your scientific background (physics, engineer, math, geology....)? What is your GPS expertise (data acquisition, methodology, processing etc.)?</a:t>
            </a:r>
          </a:p>
        </p:txBody>
      </p:sp>
      <p:sp>
        <p:nvSpPr>
          <p:cNvPr id="4" name="Slide Number Placeholder 3"/>
          <p:cNvSpPr>
            <a:spLocks noGrp="1"/>
          </p:cNvSpPr>
          <p:nvPr>
            <p:ph type="sldNum" sz="quarter" idx="10"/>
          </p:nvPr>
        </p:nvSpPr>
        <p:spPr/>
        <p:txBody>
          <a:bodyPr/>
          <a:lstStyle/>
          <a:p>
            <a:fld id="{33DDE9B5-FEEB-B140-9105-538CE20F82B5}" type="slidenum">
              <a:rPr lang="en-US" smtClean="0"/>
              <a:t>2</a:t>
            </a:fld>
            <a:endParaRPr lang="en-US"/>
          </a:p>
        </p:txBody>
      </p:sp>
    </p:spTree>
    <p:extLst>
      <p:ext uri="{BB962C8B-B14F-4D97-AF65-F5344CB8AC3E}">
        <p14:creationId xmlns:p14="http://schemas.microsoft.com/office/powerpoint/2010/main" val="3544406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A66B35-93FD-6C46-9995-8F1FB64E8EB7}"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811240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A66B35-93FD-6C46-9995-8F1FB64E8EB7}"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1009478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A66B35-93FD-6C46-9995-8F1FB64E8EB7}"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3617547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A66B35-93FD-6C46-9995-8F1FB64E8EB7}"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516963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A66B35-93FD-6C46-9995-8F1FB64E8EB7}" type="datetimeFigureOut">
              <a:rPr lang="en-US" smtClean="0"/>
              <a:t>7/1/18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1306798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A66B35-93FD-6C46-9995-8F1FB64E8EB7}" type="datetimeFigureOut">
              <a:rPr lang="en-US" smtClean="0"/>
              <a:t>7/1/18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1893246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A66B35-93FD-6C46-9995-8F1FB64E8EB7}" type="datetimeFigureOut">
              <a:rPr lang="en-US" smtClean="0"/>
              <a:t>7/1/18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1271239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A66B35-93FD-6C46-9995-8F1FB64E8EB7}" type="datetimeFigureOut">
              <a:rPr lang="en-US" smtClean="0"/>
              <a:t>7/1/18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5328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A66B35-93FD-6C46-9995-8F1FB64E8EB7}" type="datetimeFigureOut">
              <a:rPr lang="en-US" smtClean="0"/>
              <a:t>7/1/18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181042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A66B35-93FD-6C46-9995-8F1FB64E8EB7}" type="datetimeFigureOut">
              <a:rPr lang="en-US" smtClean="0"/>
              <a:t>7/1/18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829906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A66B35-93FD-6C46-9995-8F1FB64E8EB7}" type="datetimeFigureOut">
              <a:rPr lang="en-US" smtClean="0"/>
              <a:t>7/1/18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66673-04E3-9D48-A1FE-5B584A3365FB}" type="slidenum">
              <a:rPr lang="en-US" smtClean="0"/>
              <a:t>‹#›</a:t>
            </a:fld>
            <a:endParaRPr lang="en-US"/>
          </a:p>
        </p:txBody>
      </p:sp>
    </p:spTree>
    <p:extLst>
      <p:ext uri="{BB962C8B-B14F-4D97-AF65-F5344CB8AC3E}">
        <p14:creationId xmlns:p14="http://schemas.microsoft.com/office/powerpoint/2010/main" val="982939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A66B35-93FD-6C46-9995-8F1FB64E8EB7}" type="datetimeFigureOut">
              <a:rPr lang="en-US" smtClean="0"/>
              <a:t>7/1/18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66673-04E3-9D48-A1FE-5B584A3365FB}" type="slidenum">
              <a:rPr lang="en-US" smtClean="0"/>
              <a:t>‹#›</a:t>
            </a:fld>
            <a:endParaRPr lang="en-US"/>
          </a:p>
        </p:txBody>
      </p:sp>
    </p:spTree>
    <p:extLst>
      <p:ext uri="{BB962C8B-B14F-4D97-AF65-F5344CB8AC3E}">
        <p14:creationId xmlns:p14="http://schemas.microsoft.com/office/powerpoint/2010/main" val="2664653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a:t>GPS Data Processing and Analysis with GAMIT/GLOBK and </a:t>
            </a:r>
            <a:r>
              <a:rPr lang="en-US" sz="4400" dirty="0">
                <a:latin typeface="Courier New" panose="02070309020205020404" pitchFamily="49" charset="0"/>
                <a:ea typeface="Courier" charset="0"/>
                <a:cs typeface="Courier New" panose="02070309020205020404" pitchFamily="49" charset="0"/>
              </a:rPr>
              <a:t>track</a:t>
            </a:r>
            <a:endParaRPr lang="en-US" sz="4400" dirty="0">
              <a:latin typeface="Courier New" panose="02070309020205020404" pitchFamily="49" charset="0"/>
              <a:ea typeface="Courier New" charset="0"/>
              <a:cs typeface="Courier New" panose="02070309020205020404" pitchFamily="49" charset="0"/>
            </a:endParaRPr>
          </a:p>
        </p:txBody>
      </p:sp>
      <p:sp>
        <p:nvSpPr>
          <p:cNvPr id="8" name="Subtitle 15">
            <a:extLst>
              <a:ext uri="{FF2B5EF4-FFF2-40B4-BE49-F238E27FC236}">
                <a16:creationId xmlns:a16="http://schemas.microsoft.com/office/drawing/2014/main" id="{64A7B8A6-13B4-4042-9597-40C3E82521F6}"/>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272A0C3D-0B3A-7046-A52F-78C363B07D9C}"/>
              </a:ext>
            </a:extLst>
          </p:cNvPr>
          <p:cNvPicPr>
            <a:picLocks noChangeAspect="1"/>
          </p:cNvPicPr>
          <p:nvPr/>
        </p:nvPicPr>
        <p:blipFill>
          <a:blip r:embed="rId2"/>
          <a:stretch>
            <a:fillRect/>
          </a:stretch>
        </p:blipFill>
        <p:spPr>
          <a:xfrm>
            <a:off x="551889" y="587785"/>
            <a:ext cx="886737" cy="468000"/>
          </a:xfrm>
          <a:prstGeom prst="rect">
            <a:avLst/>
          </a:prstGeom>
        </p:spPr>
      </p:pic>
      <p:pic>
        <p:nvPicPr>
          <p:cNvPr id="10" name="Picture 2" descr="http://www.caiag.kg/templates/webeskadra/images/caiag/logo_real.png">
            <a:extLst>
              <a:ext uri="{FF2B5EF4-FFF2-40B4-BE49-F238E27FC236}">
                <a16:creationId xmlns:a16="http://schemas.microsoft.com/office/drawing/2014/main" id="{FAA9E5E3-9F58-7542-875F-257B279F0B06}"/>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University of Montana in Color - Main Logo">
            <a:extLst>
              <a:ext uri="{FF2B5EF4-FFF2-40B4-BE49-F238E27FC236}">
                <a16:creationId xmlns:a16="http://schemas.microsoft.com/office/drawing/2014/main" id="{E0682DBA-17AA-AB42-BE47-C7CDFCD51A2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yt3.ggpht.com/a-/ACSszfHVd-XXmyR9AFUjqaKsiHEcU9pPYbWkELB70A=s900-mo-c-c0xffffffff-rj-k-no">
            <a:extLst>
              <a:ext uri="{FF2B5EF4-FFF2-40B4-BE49-F238E27FC236}">
                <a16:creationId xmlns:a16="http://schemas.microsoft.com/office/drawing/2014/main" id="{A5D00968-A575-3542-A03F-B343511D85A1}"/>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mage result for volkswagen stiftung -.svg">
            <a:extLst>
              <a:ext uri="{FF2B5EF4-FFF2-40B4-BE49-F238E27FC236}">
                <a16:creationId xmlns:a16="http://schemas.microsoft.com/office/drawing/2014/main" id="{683B99AB-7753-1D49-B9C8-757F5B75B531}"/>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258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age3image3848800">
            <a:extLst>
              <a:ext uri="{FF2B5EF4-FFF2-40B4-BE49-F238E27FC236}">
                <a16:creationId xmlns:a16="http://schemas.microsoft.com/office/drawing/2014/main" id="{1BD53D67-59DB-BD44-A8A1-A7931C78C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7494" y="606954"/>
            <a:ext cx="2244706" cy="180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6" name="Picture 4" descr="Profile picture">
            <a:extLst>
              <a:ext uri="{FF2B5EF4-FFF2-40B4-BE49-F238E27FC236}">
                <a16:creationId xmlns:a16="http://schemas.microsoft.com/office/drawing/2014/main" id="{570237EC-96CA-644A-9AF0-3BBD74DAE8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8979" y="606954"/>
            <a:ext cx="1800000" cy="180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https://eapsweb.mit.edu/sites/default/files/styles/150x200/public/WAFA1452.jpg?itok=qIwOSoEO">
            <a:extLst>
              <a:ext uri="{FF2B5EF4-FFF2-40B4-BE49-F238E27FC236}">
                <a16:creationId xmlns:a16="http://schemas.microsoft.com/office/drawing/2014/main" id="{3D865BF8-DA63-7444-94E3-93CCA035DD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0464" y="606954"/>
            <a:ext cx="1350000" cy="180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E68B035-74D6-2046-8ECD-F7FC76876BEC}"/>
              </a:ext>
            </a:extLst>
          </p:cNvPr>
          <p:cNvSpPr txBox="1"/>
          <p:nvPr/>
        </p:nvSpPr>
        <p:spPr>
          <a:xfrm>
            <a:off x="555057" y="2481806"/>
            <a:ext cx="2280816" cy="1077218"/>
          </a:xfrm>
          <a:prstGeom prst="rect">
            <a:avLst/>
          </a:prstGeom>
          <a:noFill/>
        </p:spPr>
        <p:txBody>
          <a:bodyPr wrap="none" rtlCol="0">
            <a:spAutoFit/>
          </a:bodyPr>
          <a:lstStyle/>
          <a:p>
            <a:pPr algn="ctr"/>
            <a:r>
              <a:rPr lang="en-US" sz="1600" b="1" dirty="0"/>
              <a:t>Tom Herring</a:t>
            </a:r>
          </a:p>
          <a:p>
            <a:pPr algn="ctr"/>
            <a:r>
              <a:rPr lang="en-US" sz="1600" dirty="0"/>
              <a:t>Professor of Geophysics</a:t>
            </a:r>
          </a:p>
          <a:p>
            <a:pPr algn="ctr"/>
            <a:r>
              <a:rPr lang="en-US" sz="1600" dirty="0"/>
              <a:t>MIT</a:t>
            </a:r>
          </a:p>
          <a:p>
            <a:pPr algn="ctr"/>
            <a:r>
              <a:rPr lang="en-US" sz="1600" dirty="0"/>
              <a:t>GAMIT/GLOBK developer</a:t>
            </a:r>
          </a:p>
        </p:txBody>
      </p:sp>
      <p:sp>
        <p:nvSpPr>
          <p:cNvPr id="11" name="TextBox 10">
            <a:extLst>
              <a:ext uri="{FF2B5EF4-FFF2-40B4-BE49-F238E27FC236}">
                <a16:creationId xmlns:a16="http://schemas.microsoft.com/office/drawing/2014/main" id="{6CA0F1C1-4FB7-0740-BC6A-2E216196167C}"/>
              </a:ext>
            </a:extLst>
          </p:cNvPr>
          <p:cNvSpPr txBox="1"/>
          <p:nvPr/>
        </p:nvSpPr>
        <p:spPr>
          <a:xfrm>
            <a:off x="3098572" y="2481806"/>
            <a:ext cx="2280816" cy="1077218"/>
          </a:xfrm>
          <a:prstGeom prst="rect">
            <a:avLst/>
          </a:prstGeom>
          <a:noFill/>
        </p:spPr>
        <p:txBody>
          <a:bodyPr wrap="none" rtlCol="0">
            <a:spAutoFit/>
          </a:bodyPr>
          <a:lstStyle/>
          <a:p>
            <a:pPr algn="ctr"/>
            <a:r>
              <a:rPr lang="en-US" sz="1600" b="1" dirty="0"/>
              <a:t>Mike Floyd</a:t>
            </a:r>
          </a:p>
          <a:p>
            <a:pPr algn="ctr"/>
            <a:r>
              <a:rPr lang="en-US" sz="1600" dirty="0"/>
              <a:t>Research Scientist</a:t>
            </a:r>
          </a:p>
          <a:p>
            <a:pPr algn="ctr"/>
            <a:r>
              <a:rPr lang="en-US" sz="1600" dirty="0"/>
              <a:t>MIT</a:t>
            </a:r>
          </a:p>
          <a:p>
            <a:pPr algn="ctr"/>
            <a:r>
              <a:rPr lang="en-US" sz="1600" dirty="0"/>
              <a:t>GAMIT/GLOBK developer</a:t>
            </a:r>
          </a:p>
        </p:txBody>
      </p:sp>
      <p:sp>
        <p:nvSpPr>
          <p:cNvPr id="12" name="TextBox 11">
            <a:extLst>
              <a:ext uri="{FF2B5EF4-FFF2-40B4-BE49-F238E27FC236}">
                <a16:creationId xmlns:a16="http://schemas.microsoft.com/office/drawing/2014/main" id="{430D94E3-2205-A142-9EBC-03572CEF42A7}"/>
              </a:ext>
            </a:extLst>
          </p:cNvPr>
          <p:cNvSpPr txBox="1"/>
          <p:nvPr/>
        </p:nvSpPr>
        <p:spPr>
          <a:xfrm>
            <a:off x="5874957" y="2481806"/>
            <a:ext cx="2709781" cy="1077218"/>
          </a:xfrm>
          <a:prstGeom prst="rect">
            <a:avLst/>
          </a:prstGeom>
          <a:noFill/>
        </p:spPr>
        <p:txBody>
          <a:bodyPr wrap="none" rtlCol="0">
            <a:spAutoFit/>
          </a:bodyPr>
          <a:lstStyle/>
          <a:p>
            <a:pPr algn="ctr"/>
            <a:r>
              <a:rPr lang="en-US" sz="1600" b="1" dirty="0"/>
              <a:t>Mason Perry</a:t>
            </a:r>
          </a:p>
          <a:p>
            <a:pPr algn="ctr"/>
            <a:r>
              <a:rPr lang="en-US" sz="1600" dirty="0"/>
              <a:t>Graduate Student</a:t>
            </a:r>
          </a:p>
          <a:p>
            <a:pPr algn="ctr"/>
            <a:r>
              <a:rPr lang="en-US" sz="1600" dirty="0"/>
              <a:t>University of Montana</a:t>
            </a:r>
          </a:p>
          <a:p>
            <a:pPr algn="ctr"/>
            <a:r>
              <a:rPr lang="en-US" sz="1600" dirty="0"/>
              <a:t>Teacher, GAMIT/GLOBK expert</a:t>
            </a:r>
          </a:p>
        </p:txBody>
      </p:sp>
      <p:pic>
        <p:nvPicPr>
          <p:cNvPr id="3079" name="Picture 7" descr="page3image3835360">
            <a:extLst>
              <a:ext uri="{FF2B5EF4-FFF2-40B4-BE49-F238E27FC236}">
                <a16:creationId xmlns:a16="http://schemas.microsoft.com/office/drawing/2014/main" id="{6A0039DD-41E4-0145-BB96-DC4EE12FD3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6272" y="3818649"/>
            <a:ext cx="1812707" cy="144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80" name="Picture 8" descr="page3image3834688">
            <a:extLst>
              <a:ext uri="{FF2B5EF4-FFF2-40B4-BE49-F238E27FC236}">
                <a16:creationId xmlns:a16="http://schemas.microsoft.com/office/drawing/2014/main" id="{7A4BA5F5-0D0D-2D46-BDB9-BAE13EE84C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7670" y="3800242"/>
            <a:ext cx="1968608" cy="144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81" name="Picture 9" descr="page3image3851264">
            <a:extLst>
              <a:ext uri="{FF2B5EF4-FFF2-40B4-BE49-F238E27FC236}">
                <a16:creationId xmlns:a16="http://schemas.microsoft.com/office/drawing/2014/main" id="{3E265230-05F8-8E49-BA41-8A2CF5AB013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3346" y="3818649"/>
            <a:ext cx="1084235" cy="144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A13F7541-A8A9-D044-BC24-D4A716D15B76}"/>
              </a:ext>
            </a:extLst>
          </p:cNvPr>
          <p:cNvSpPr txBox="1"/>
          <p:nvPr/>
        </p:nvSpPr>
        <p:spPr>
          <a:xfrm>
            <a:off x="3091870" y="5317292"/>
            <a:ext cx="2294218" cy="1077218"/>
          </a:xfrm>
          <a:prstGeom prst="rect">
            <a:avLst/>
          </a:prstGeom>
          <a:noFill/>
        </p:spPr>
        <p:txBody>
          <a:bodyPr wrap="none" rtlCol="0">
            <a:spAutoFit/>
          </a:bodyPr>
          <a:lstStyle/>
          <a:p>
            <a:pPr algn="ctr"/>
            <a:r>
              <a:rPr lang="en-GB" sz="1600" b="1" dirty="0"/>
              <a:t>Alexander </a:t>
            </a:r>
            <a:r>
              <a:rPr lang="en-GB" sz="1600" b="1" dirty="0" err="1"/>
              <a:t>Zubovich</a:t>
            </a:r>
            <a:endParaRPr lang="en-GB" sz="1600" b="1" dirty="0"/>
          </a:p>
          <a:p>
            <a:pPr algn="ctr"/>
            <a:r>
              <a:rPr lang="en-GB" sz="1600" dirty="0"/>
              <a:t>Head of Department</a:t>
            </a:r>
          </a:p>
          <a:p>
            <a:pPr algn="ctr"/>
            <a:r>
              <a:rPr lang="en-GB" sz="1600" dirty="0"/>
              <a:t>CAIAG</a:t>
            </a:r>
          </a:p>
          <a:p>
            <a:pPr algn="ctr"/>
            <a:r>
              <a:rPr lang="en-GB" sz="1600" dirty="0"/>
              <a:t>Summer school organizer</a:t>
            </a:r>
          </a:p>
        </p:txBody>
      </p:sp>
      <p:sp>
        <p:nvSpPr>
          <p:cNvPr id="20" name="TextBox 19">
            <a:extLst>
              <a:ext uri="{FF2B5EF4-FFF2-40B4-BE49-F238E27FC236}">
                <a16:creationId xmlns:a16="http://schemas.microsoft.com/office/drawing/2014/main" id="{5F396751-6348-D142-9854-443B0C113681}"/>
              </a:ext>
            </a:extLst>
          </p:cNvPr>
          <p:cNvSpPr txBox="1"/>
          <p:nvPr/>
        </p:nvSpPr>
        <p:spPr>
          <a:xfrm>
            <a:off x="964621" y="5317292"/>
            <a:ext cx="1461683" cy="1077218"/>
          </a:xfrm>
          <a:prstGeom prst="rect">
            <a:avLst/>
          </a:prstGeom>
          <a:noFill/>
        </p:spPr>
        <p:txBody>
          <a:bodyPr wrap="none" rtlCol="0">
            <a:spAutoFit/>
          </a:bodyPr>
          <a:lstStyle/>
          <a:p>
            <a:pPr algn="ctr"/>
            <a:r>
              <a:rPr lang="en-GB" sz="1600" b="1" dirty="0"/>
              <a:t>Marat </a:t>
            </a:r>
            <a:r>
              <a:rPr lang="en-GB" sz="1600" b="1" dirty="0" err="1"/>
              <a:t>Ismailov</a:t>
            </a:r>
            <a:endParaRPr lang="en-GB" sz="1600" b="1" dirty="0"/>
          </a:p>
          <a:p>
            <a:pPr algn="ctr"/>
            <a:r>
              <a:rPr lang="en-GB" sz="1600" dirty="0"/>
              <a:t>IT engineer</a:t>
            </a:r>
          </a:p>
          <a:p>
            <a:pPr algn="ctr"/>
            <a:r>
              <a:rPr lang="en-GB" sz="1600" dirty="0"/>
              <a:t>CAIAG</a:t>
            </a:r>
          </a:p>
          <a:p>
            <a:pPr algn="ctr"/>
            <a:r>
              <a:rPr lang="en-GB" sz="1600" dirty="0"/>
              <a:t>IT responsible</a:t>
            </a:r>
          </a:p>
        </p:txBody>
      </p:sp>
      <p:sp>
        <p:nvSpPr>
          <p:cNvPr id="22" name="TextBox 21">
            <a:extLst>
              <a:ext uri="{FF2B5EF4-FFF2-40B4-BE49-F238E27FC236}">
                <a16:creationId xmlns:a16="http://schemas.microsoft.com/office/drawing/2014/main" id="{6409BDD9-4F20-1245-A73A-DFF1BB904BF2}"/>
              </a:ext>
            </a:extLst>
          </p:cNvPr>
          <p:cNvSpPr txBox="1"/>
          <p:nvPr/>
        </p:nvSpPr>
        <p:spPr>
          <a:xfrm>
            <a:off x="6082738" y="5317292"/>
            <a:ext cx="2294218" cy="1077218"/>
          </a:xfrm>
          <a:prstGeom prst="rect">
            <a:avLst/>
          </a:prstGeom>
          <a:noFill/>
        </p:spPr>
        <p:txBody>
          <a:bodyPr wrap="none" rtlCol="0">
            <a:spAutoFit/>
          </a:bodyPr>
          <a:lstStyle/>
          <a:p>
            <a:pPr algn="ctr"/>
            <a:r>
              <a:rPr lang="en-GB" sz="1600" b="1" dirty="0"/>
              <a:t>Olga </a:t>
            </a:r>
            <a:r>
              <a:rPr lang="en-GB" sz="1600" b="1" dirty="0" err="1"/>
              <a:t>Mosienko</a:t>
            </a:r>
            <a:endParaRPr lang="en-GB" sz="1600" b="1" dirty="0"/>
          </a:p>
          <a:p>
            <a:pPr algn="ctr"/>
            <a:r>
              <a:rPr lang="en-GB" sz="1600" dirty="0"/>
              <a:t>Researcher</a:t>
            </a:r>
          </a:p>
          <a:p>
            <a:pPr algn="ctr"/>
            <a:r>
              <a:rPr lang="en-GB" sz="1600" dirty="0"/>
              <a:t>CAIAG</a:t>
            </a:r>
          </a:p>
          <a:p>
            <a:pPr algn="ctr"/>
            <a:r>
              <a:rPr lang="en-GB" sz="1600" dirty="0"/>
              <a:t>Summer school organizer</a:t>
            </a:r>
          </a:p>
        </p:txBody>
      </p:sp>
    </p:spTree>
    <p:extLst>
      <p:ext uri="{BB962C8B-B14F-4D97-AF65-F5344CB8AC3E}">
        <p14:creationId xmlns:p14="http://schemas.microsoft.com/office/powerpoint/2010/main" val="706029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4D31D-6017-1641-99C9-B70B478A2113}"/>
              </a:ext>
            </a:extLst>
          </p:cNvPr>
          <p:cNvSpPr>
            <a:spLocks noGrp="1"/>
          </p:cNvSpPr>
          <p:nvPr>
            <p:ph type="title"/>
          </p:nvPr>
        </p:nvSpPr>
        <p:spPr/>
        <p:txBody>
          <a:bodyPr/>
          <a:lstStyle/>
          <a:p>
            <a:r>
              <a:rPr lang="en-GB" dirty="0"/>
              <a:t>…and who are </a:t>
            </a:r>
            <a:r>
              <a:rPr lang="en-GB" i="1" dirty="0"/>
              <a:t>you</a:t>
            </a:r>
            <a:r>
              <a:rPr lang="en-GB" dirty="0"/>
              <a:t>?</a:t>
            </a:r>
            <a:endParaRPr lang="en-US" dirty="0"/>
          </a:p>
        </p:txBody>
      </p:sp>
      <p:sp>
        <p:nvSpPr>
          <p:cNvPr id="3" name="Content Placeholder 2">
            <a:extLst>
              <a:ext uri="{FF2B5EF4-FFF2-40B4-BE49-F238E27FC236}">
                <a16:creationId xmlns:a16="http://schemas.microsoft.com/office/drawing/2014/main" id="{EF917975-8686-6945-A52C-C83C8A17CF8B}"/>
              </a:ext>
            </a:extLst>
          </p:cNvPr>
          <p:cNvSpPr>
            <a:spLocks noGrp="1"/>
          </p:cNvSpPr>
          <p:nvPr>
            <p:ph idx="1"/>
          </p:nvPr>
        </p:nvSpPr>
        <p:spPr/>
        <p:txBody>
          <a:bodyPr>
            <a:normAutofit fontScale="92500" lnSpcReduction="10000"/>
          </a:bodyPr>
          <a:lstStyle/>
          <a:p>
            <a:r>
              <a:rPr lang="en-GB" dirty="0"/>
              <a:t>What is your name?</a:t>
            </a:r>
          </a:p>
          <a:p>
            <a:r>
              <a:rPr lang="en-GB" dirty="0"/>
              <a:t>Where are you from?</a:t>
            </a:r>
          </a:p>
          <a:p>
            <a:r>
              <a:rPr lang="en-GB" dirty="0"/>
              <a:t>What computer system did you bring to the course?</a:t>
            </a:r>
          </a:p>
          <a:p>
            <a:r>
              <a:rPr lang="en-GB" dirty="0"/>
              <a:t>Since when do you work in geoscience?</a:t>
            </a:r>
          </a:p>
          <a:p>
            <a:r>
              <a:rPr lang="en-GB" dirty="0"/>
              <a:t>What is your scientific background (physics, engineer, math, geology....)?</a:t>
            </a:r>
          </a:p>
          <a:p>
            <a:r>
              <a:rPr lang="en-GB" dirty="0"/>
              <a:t>What is your GPS expertise (data acquisition, methodology, processing etc.)?</a:t>
            </a:r>
          </a:p>
          <a:p>
            <a:pPr lvl="1"/>
            <a:r>
              <a:rPr lang="en-GB" dirty="0"/>
              <a:t>What receivers/antennas do you use for </a:t>
            </a:r>
            <a:r>
              <a:rPr lang="en-GB"/>
              <a:t>your network?</a:t>
            </a:r>
            <a:endParaRPr lang="en-GB" dirty="0"/>
          </a:p>
          <a:p>
            <a:r>
              <a:rPr lang="en-GB" dirty="0"/>
              <a:t>What do you expect from this course?</a:t>
            </a:r>
          </a:p>
          <a:p>
            <a:endParaRPr lang="en-US" dirty="0"/>
          </a:p>
        </p:txBody>
      </p:sp>
    </p:spTree>
    <p:extLst>
      <p:ext uri="{BB962C8B-B14F-4D97-AF65-F5344CB8AC3E}">
        <p14:creationId xmlns:p14="http://schemas.microsoft.com/office/powerpoint/2010/main" val="4095140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52EC9-5489-2747-A2BC-28DA74819721}"/>
              </a:ext>
            </a:extLst>
          </p:cNvPr>
          <p:cNvSpPr>
            <a:spLocks noGrp="1"/>
          </p:cNvSpPr>
          <p:nvPr>
            <p:ph type="title"/>
          </p:nvPr>
        </p:nvSpPr>
        <p:spPr/>
        <p:txBody>
          <a:bodyPr/>
          <a:lstStyle/>
          <a:p>
            <a:r>
              <a:rPr lang="en-US" dirty="0"/>
              <a:t>Code of conduct</a:t>
            </a:r>
          </a:p>
        </p:txBody>
      </p:sp>
      <p:sp>
        <p:nvSpPr>
          <p:cNvPr id="3" name="Content Placeholder 2">
            <a:extLst>
              <a:ext uri="{FF2B5EF4-FFF2-40B4-BE49-F238E27FC236}">
                <a16:creationId xmlns:a16="http://schemas.microsoft.com/office/drawing/2014/main" id="{28D2705F-190B-4741-8F22-E13B6A643E59}"/>
              </a:ext>
            </a:extLst>
          </p:cNvPr>
          <p:cNvSpPr>
            <a:spLocks noGrp="1"/>
          </p:cNvSpPr>
          <p:nvPr>
            <p:ph idx="1"/>
          </p:nvPr>
        </p:nvSpPr>
        <p:spPr/>
        <p:txBody>
          <a:bodyPr>
            <a:normAutofit fontScale="92500" lnSpcReduction="20000"/>
          </a:bodyPr>
          <a:lstStyle/>
          <a:p>
            <a:r>
              <a:rPr lang="en-US" dirty="0"/>
              <a:t>We are all here to learn</a:t>
            </a:r>
          </a:p>
          <a:p>
            <a:r>
              <a:rPr lang="en-US" dirty="0"/>
              <a:t>We are considerate on our ethical and national background</a:t>
            </a:r>
          </a:p>
          <a:p>
            <a:r>
              <a:rPr lang="en-US" dirty="0"/>
              <a:t>We are one team and respect each other</a:t>
            </a:r>
          </a:p>
          <a:p>
            <a:r>
              <a:rPr lang="en-US" dirty="0"/>
              <a:t>We support each other however we can – also students among students</a:t>
            </a:r>
          </a:p>
          <a:p>
            <a:r>
              <a:rPr lang="en-US" dirty="0"/>
              <a:t>We speak as clearly and slowly as possible</a:t>
            </a:r>
          </a:p>
          <a:p>
            <a:r>
              <a:rPr lang="en-US" dirty="0"/>
              <a:t>We (teachers) rely on your active participation:</a:t>
            </a:r>
          </a:p>
          <a:p>
            <a:pPr lvl="1"/>
            <a:r>
              <a:rPr lang="en-US" dirty="0"/>
              <a:t>Speak up immediately if you do not understand</a:t>
            </a:r>
          </a:p>
          <a:p>
            <a:pPr lvl="1"/>
            <a:r>
              <a:rPr lang="en-US" dirty="0"/>
              <a:t>There is no such thing as a stupid question</a:t>
            </a:r>
          </a:p>
          <a:p>
            <a:pPr lvl="1"/>
            <a:r>
              <a:rPr lang="en-US" dirty="0"/>
              <a:t>The official course language is English – ask your fellows to translate for you, if needed</a:t>
            </a:r>
          </a:p>
        </p:txBody>
      </p:sp>
    </p:spTree>
    <p:extLst>
      <p:ext uri="{BB962C8B-B14F-4D97-AF65-F5344CB8AC3E}">
        <p14:creationId xmlns:p14="http://schemas.microsoft.com/office/powerpoint/2010/main" val="20234041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212</TotalTime>
  <Words>307</Words>
  <Application>Microsoft Macintosh PowerPoint</Application>
  <PresentationFormat>On-screen Show (4:3)</PresentationFormat>
  <Paragraphs>50</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Courier</vt:lpstr>
      <vt:lpstr>Courier New</vt:lpstr>
      <vt:lpstr>Office Theme</vt:lpstr>
      <vt:lpstr>GPS Data Processing and Analysis with GAMIT/GLOBK and track</vt:lpstr>
      <vt:lpstr>PowerPoint Presentation</vt:lpstr>
      <vt:lpstr>…and who are you?</vt:lpstr>
      <vt:lpstr>Code of conduct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GPS Data Processing and Analysis with GAMIT/GLOBK and track</dc:title>
  <dc:creator>Mike Floyd</dc:creator>
  <cp:lastModifiedBy>Mike Floyd</cp:lastModifiedBy>
  <cp:revision>9</cp:revision>
  <dcterms:created xsi:type="dcterms:W3CDTF">2018-06-20T20:32:44Z</dcterms:created>
  <dcterms:modified xsi:type="dcterms:W3CDTF">2018-07-01T16:35:01Z</dcterms:modified>
</cp:coreProperties>
</file>