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72" r:id="rId9"/>
    <p:sldId id="261" r:id="rId10"/>
    <p:sldId id="268" r:id="rId11"/>
    <p:sldId id="262" r:id="rId12"/>
    <p:sldId id="267" r:id="rId13"/>
    <p:sldId id="263" r:id="rId14"/>
    <p:sldId id="266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9"/>
    <p:restoredTop sz="94029"/>
  </p:normalViewPr>
  <p:slideViewPr>
    <p:cSldViewPr snapToGrid="0" snapToObjects="1">
      <p:cViewPr varScale="1">
        <p:scale>
          <a:sx n="101" d="100"/>
          <a:sy n="101" d="100"/>
        </p:scale>
        <p:origin x="720" y="200"/>
      </p:cViewPr>
      <p:guideLst>
        <p:guide orient="horz" pos="1769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Floyd" userId="672a31ed-b020-432c-ac3f-a859694af94b" providerId="ADAL" clId="{C5776D1A-43A4-F545-A4C1-6A372CD2D4F6}"/>
    <pc:docChg chg="custSel modSld">
      <pc:chgData name="Mike Floyd" userId="672a31ed-b020-432c-ac3f-a859694af94b" providerId="ADAL" clId="{C5776D1A-43A4-F545-A4C1-6A372CD2D4F6}" dt="2020-08-15T14:04:11.747" v="214" actId="20577"/>
      <pc:docMkLst>
        <pc:docMk/>
      </pc:docMkLst>
      <pc:sldChg chg="addSp delSp modSp mod">
        <pc:chgData name="Mike Floyd" userId="672a31ed-b020-432c-ac3f-a859694af94b" providerId="ADAL" clId="{C5776D1A-43A4-F545-A4C1-6A372CD2D4F6}" dt="2020-08-15T14:04:11.747" v="214" actId="20577"/>
        <pc:sldMkLst>
          <pc:docMk/>
          <pc:sldMk cId="1788401427" sldId="257"/>
        </pc:sldMkLst>
        <pc:spChg chg="add del mod">
          <ac:chgData name="Mike Floyd" userId="672a31ed-b020-432c-ac3f-a859694af94b" providerId="ADAL" clId="{C5776D1A-43A4-F545-A4C1-6A372CD2D4F6}" dt="2020-08-11T19:59:10.517" v="1" actId="478"/>
          <ac:spMkLst>
            <pc:docMk/>
            <pc:sldMk cId="1788401427" sldId="257"/>
            <ac:spMk id="5" creationId="{FA33BD38-054A-CD44-BBCB-5737E5C4DD33}"/>
          </ac:spMkLst>
        </pc:spChg>
        <pc:spChg chg="del">
          <ac:chgData name="Mike Floyd" userId="672a31ed-b020-432c-ac3f-a859694af94b" providerId="ADAL" clId="{C5776D1A-43A4-F545-A4C1-6A372CD2D4F6}" dt="2020-08-11T19:59:07.270" v="0" actId="478"/>
          <ac:spMkLst>
            <pc:docMk/>
            <pc:sldMk cId="1788401427" sldId="257"/>
            <ac:spMk id="14" creationId="{36F7392A-08D5-8D45-BB4B-7D66CB39EEF7}"/>
          </ac:spMkLst>
        </pc:spChg>
        <pc:spChg chg="add mod">
          <ac:chgData name="Mike Floyd" userId="672a31ed-b020-432c-ac3f-a859694af94b" providerId="ADAL" clId="{C5776D1A-43A4-F545-A4C1-6A372CD2D4F6}" dt="2020-08-15T14:04:11.747" v="214" actId="20577"/>
          <ac:spMkLst>
            <pc:docMk/>
            <pc:sldMk cId="1788401427" sldId="257"/>
            <ac:spMk id="15" creationId="{AAD2EDB3-6BA4-C347-B18C-0BCF9B003401}"/>
          </ac:spMkLst>
        </pc:sp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9" creationId="{809129D8-6694-8744-9702-86DC1BBC6C81}"/>
          </ac:picMkLst>
        </pc:pic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10" creationId="{A2935AFC-FD17-AA49-B3C4-A979F23BDA34}"/>
          </ac:picMkLst>
        </pc:pic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11" creationId="{907DFB95-0422-AA41-B3A9-7AFC3BD0D448}"/>
          </ac:picMkLst>
        </pc:pic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12" creationId="{88030372-732C-2D49-9081-D02D4B0F99BE}"/>
          </ac:picMkLst>
        </pc:pic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13" creationId="{F6B9AC79-1181-F542-879B-0B129C59464F}"/>
          </ac:picMkLst>
        </pc:picChg>
        <pc:picChg chg="add mod">
          <ac:chgData name="Mike Floyd" userId="672a31ed-b020-432c-ac3f-a859694af94b" providerId="ADAL" clId="{C5776D1A-43A4-F545-A4C1-6A372CD2D4F6}" dt="2020-08-11T19:59:11.387" v="2"/>
          <ac:picMkLst>
            <pc:docMk/>
            <pc:sldMk cId="1788401427" sldId="257"/>
            <ac:picMk id="16" creationId="{BA8494D1-56F6-534E-8827-95E00AB68FC1}"/>
          </ac:picMkLst>
        </pc:picChg>
        <pc:picChg chg="add mod">
          <ac:chgData name="Mike Floyd" userId="672a31ed-b020-432c-ac3f-a859694af94b" providerId="ADAL" clId="{C5776D1A-43A4-F545-A4C1-6A372CD2D4F6}" dt="2020-08-11T19:59:11.387" v="2"/>
          <ac:picMkLst>
            <pc:docMk/>
            <pc:sldMk cId="1788401427" sldId="257"/>
            <ac:picMk id="17" creationId="{7901C0BD-D52D-0E49-A994-ACFE0897F75B}"/>
          </ac:picMkLst>
        </pc:picChg>
        <pc:picChg chg="add mod">
          <ac:chgData name="Mike Floyd" userId="672a31ed-b020-432c-ac3f-a859694af94b" providerId="ADAL" clId="{C5776D1A-43A4-F545-A4C1-6A372CD2D4F6}" dt="2020-08-11T19:59:11.387" v="2"/>
          <ac:picMkLst>
            <pc:docMk/>
            <pc:sldMk cId="1788401427" sldId="257"/>
            <ac:picMk id="18" creationId="{E4165DBD-E8F1-384F-9A55-1AD07753D3B7}"/>
          </ac:picMkLst>
        </pc:picChg>
      </pc:sldChg>
      <pc:sldChg chg="addSp delSp modSp mod chgLayout">
        <pc:chgData name="Mike Floyd" userId="672a31ed-b020-432c-ac3f-a859694af94b" providerId="ADAL" clId="{C5776D1A-43A4-F545-A4C1-6A372CD2D4F6}" dt="2020-08-11T20:21:31.656" v="207" actId="700"/>
        <pc:sldMkLst>
          <pc:docMk/>
          <pc:sldMk cId="919978397" sldId="258"/>
        </pc:sldMkLst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2" creationId="{00000000-0000-0000-0000-000000000000}"/>
          </ac:spMkLst>
        </pc:spChg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3" creationId="{00000000-0000-0000-0000-000000000000}"/>
          </ac:spMkLst>
        </pc:spChg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4" creationId="{00000000-0000-0000-0000-000000000000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0" creationId="{B2CC746F-1A8D-2A4E-943E-3F15769F96F0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1" creationId="{9B181D98-5974-624A-95D2-CC5215A4E7CB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2" creationId="{2591BD7C-77C3-3247-BFD1-C34849A9A619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3" creationId="{1DE803F7-7199-F643-9BF6-D93A9EE9F261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4" creationId="{DECC1BD2-353C-EE40-84A2-4428D027C55A}"/>
          </ac:spMkLst>
        </pc:spChg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22532" creationId="{00000000-0000-0000-0000-000000000000}"/>
          </ac:spMkLst>
        </pc:spChg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197634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20:44.522" v="205" actId="20577"/>
        <pc:sldMkLst>
          <pc:docMk/>
          <pc:sldMk cId="1889039192" sldId="259"/>
        </pc:sldMkLst>
        <pc:spChg chg="mod">
          <ac:chgData name="Mike Floyd" userId="672a31ed-b020-432c-ac3f-a859694af94b" providerId="ADAL" clId="{C5776D1A-43A4-F545-A4C1-6A372CD2D4F6}" dt="2020-08-11T20:10:31.079" v="30" actId="1035"/>
          <ac:spMkLst>
            <pc:docMk/>
            <pc:sldMk cId="1889039192" sldId="259"/>
            <ac:spMk id="2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20:44.522" v="205" actId="20577"/>
          <ac:spMkLst>
            <pc:docMk/>
            <pc:sldMk cId="1889039192" sldId="259"/>
            <ac:spMk id="23556" creationId="{00000000-0000-0000-0000-000000000000}"/>
          </ac:spMkLst>
        </pc:spChg>
      </pc:sldChg>
      <pc:sldChg chg="delSp mod">
        <pc:chgData name="Mike Floyd" userId="672a31ed-b020-432c-ac3f-a859694af94b" providerId="ADAL" clId="{C5776D1A-43A4-F545-A4C1-6A372CD2D4F6}" dt="2020-08-11T20:10:38.727" v="31" actId="478"/>
        <pc:sldMkLst>
          <pc:docMk/>
          <pc:sldMk cId="499071477" sldId="260"/>
        </pc:sldMkLst>
        <pc:spChg chg="del">
          <ac:chgData name="Mike Floyd" userId="672a31ed-b020-432c-ac3f-a859694af94b" providerId="ADAL" clId="{C5776D1A-43A4-F545-A4C1-6A372CD2D4F6}" dt="2020-08-11T20:10:38.727" v="31" actId="478"/>
          <ac:spMkLst>
            <pc:docMk/>
            <pc:sldMk cId="499071477" sldId="260"/>
            <ac:spMk id="24" creationId="{EAA0E9EA-10DF-8645-A751-CA77F34E4763}"/>
          </ac:spMkLst>
        </pc:spChg>
      </pc:sldChg>
      <pc:sldChg chg="modSp">
        <pc:chgData name="Mike Floyd" userId="672a31ed-b020-432c-ac3f-a859694af94b" providerId="ADAL" clId="{C5776D1A-43A4-F545-A4C1-6A372CD2D4F6}" dt="2020-08-11T20:17:34.110" v="58" actId="20577"/>
        <pc:sldMkLst>
          <pc:docMk/>
          <pc:sldMk cId="2775832700" sldId="261"/>
        </pc:sldMkLst>
        <pc:spChg chg="mod">
          <ac:chgData name="Mike Floyd" userId="672a31ed-b020-432c-ac3f-a859694af94b" providerId="ADAL" clId="{C5776D1A-43A4-F545-A4C1-6A372CD2D4F6}" dt="2020-08-11T20:17:34.110" v="58" actId="20577"/>
          <ac:spMkLst>
            <pc:docMk/>
            <pc:sldMk cId="2775832700" sldId="261"/>
            <ac:spMk id="12292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5:51.098" v="49" actId="20577"/>
        <pc:sldMkLst>
          <pc:docMk/>
          <pc:sldMk cId="663467755" sldId="262"/>
        </pc:sldMkLst>
        <pc:spChg chg="mod">
          <ac:chgData name="Mike Floyd" userId="672a31ed-b020-432c-ac3f-a859694af94b" providerId="ADAL" clId="{C5776D1A-43A4-F545-A4C1-6A372CD2D4F6}" dt="2020-08-11T20:15:51.098" v="49" actId="20577"/>
          <ac:spMkLst>
            <pc:docMk/>
            <pc:sldMk cId="663467755" sldId="262"/>
            <ac:spMk id="13316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4:39.774" v="40" actId="2711"/>
        <pc:sldMkLst>
          <pc:docMk/>
          <pc:sldMk cId="3910457664" sldId="263"/>
        </pc:sldMkLst>
        <pc:spChg chg="mod">
          <ac:chgData name="Mike Floyd" userId="672a31ed-b020-432c-ac3f-a859694af94b" providerId="ADAL" clId="{C5776D1A-43A4-F545-A4C1-6A372CD2D4F6}" dt="2020-08-11T20:14:39.774" v="40" actId="2711"/>
          <ac:spMkLst>
            <pc:docMk/>
            <pc:sldMk cId="3910457664" sldId="263"/>
            <ac:spMk id="1029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4:11.556" v="37" actId="2711"/>
        <pc:sldMkLst>
          <pc:docMk/>
          <pc:sldMk cId="1418583255" sldId="266"/>
        </pc:sldMkLst>
        <pc:spChg chg="mod">
          <ac:chgData name="Mike Floyd" userId="672a31ed-b020-432c-ac3f-a859694af94b" providerId="ADAL" clId="{C5776D1A-43A4-F545-A4C1-6A372CD2D4F6}" dt="2020-08-11T20:14:11.556" v="37" actId="2711"/>
          <ac:spMkLst>
            <pc:docMk/>
            <pc:sldMk cId="1418583255" sldId="266"/>
            <ac:spMk id="3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5:16.708" v="46" actId="2711"/>
        <pc:sldMkLst>
          <pc:docMk/>
          <pc:sldMk cId="2185304318" sldId="267"/>
        </pc:sldMkLst>
        <pc:spChg chg="mod">
          <ac:chgData name="Mike Floyd" userId="672a31ed-b020-432c-ac3f-a859694af94b" providerId="ADAL" clId="{C5776D1A-43A4-F545-A4C1-6A372CD2D4F6}" dt="2020-08-11T20:15:16.708" v="46" actId="2711"/>
          <ac:spMkLst>
            <pc:docMk/>
            <pc:sldMk cId="2185304318" sldId="267"/>
            <ac:spMk id="3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6:49.261" v="50"/>
        <pc:sldMkLst>
          <pc:docMk/>
          <pc:sldMk cId="610111436" sldId="268"/>
        </pc:sldMkLst>
        <pc:spChg chg="mod">
          <ac:chgData name="Mike Floyd" userId="672a31ed-b020-432c-ac3f-a859694af94b" providerId="ADAL" clId="{C5776D1A-43A4-F545-A4C1-6A372CD2D4F6}" dt="2020-08-11T20:16:49.261" v="50"/>
          <ac:spMkLst>
            <pc:docMk/>
            <pc:sldMk cId="610111436" sldId="268"/>
            <ac:spMk id="3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22:00.978" v="208" actId="14100"/>
        <pc:sldMkLst>
          <pc:docMk/>
          <pc:sldMk cId="1062109896" sldId="270"/>
        </pc:sldMkLst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12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18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24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28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38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56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60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8:47.174" v="91" actId="403"/>
          <ac:spMkLst>
            <pc:docMk/>
            <pc:sldMk cId="1062109896" sldId="270"/>
            <ac:spMk id="23556" creationId="{00000000-0000-0000-0000-000000000000}"/>
          </ac:spMkLst>
        </pc:spChg>
        <pc:cxnChg chg="mod">
          <ac:chgData name="Mike Floyd" userId="672a31ed-b020-432c-ac3f-a859694af94b" providerId="ADAL" clId="{C5776D1A-43A4-F545-A4C1-6A372CD2D4F6}" dt="2020-08-11T20:19:05.632" v="109" actId="1038"/>
          <ac:cxnSpMkLst>
            <pc:docMk/>
            <pc:sldMk cId="1062109896" sldId="270"/>
            <ac:cxnSpMk id="7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51.026" v="121" actId="1037"/>
          <ac:cxnSpMkLst>
            <pc:docMk/>
            <pc:sldMk cId="1062109896" sldId="270"/>
            <ac:cxnSpMk id="15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05.632" v="109" actId="1038"/>
          <ac:cxnSpMkLst>
            <pc:docMk/>
            <pc:sldMk cId="1062109896" sldId="270"/>
            <ac:cxnSpMk id="22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39.698" v="117" actId="1037"/>
          <ac:cxnSpMkLst>
            <pc:docMk/>
            <pc:sldMk cId="1062109896" sldId="270"/>
            <ac:cxnSpMk id="26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22:00.978" v="208" actId="14100"/>
          <ac:cxnSpMkLst>
            <pc:docMk/>
            <pc:sldMk cId="1062109896" sldId="270"/>
            <ac:cxnSpMk id="36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22.239" v="110" actId="14100"/>
          <ac:cxnSpMkLst>
            <pc:docMk/>
            <pc:sldMk cId="1062109896" sldId="270"/>
            <ac:cxnSpMk id="57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26.140" v="111" actId="14100"/>
          <ac:cxnSpMkLst>
            <pc:docMk/>
            <pc:sldMk cId="1062109896" sldId="270"/>
            <ac:cxnSpMk id="65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29.831" v="112" actId="14100"/>
          <ac:cxnSpMkLst>
            <pc:docMk/>
            <pc:sldMk cId="1062109896" sldId="270"/>
            <ac:cxnSpMk id="67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51.026" v="121" actId="1037"/>
          <ac:cxnSpMkLst>
            <pc:docMk/>
            <pc:sldMk cId="1062109896" sldId="270"/>
            <ac:cxnSpMk id="73" creationId="{00000000-0000-0000-0000-000000000000}"/>
          </ac:cxnSpMkLst>
        </pc:cxnChg>
      </pc:sldChg>
      <pc:sldChg chg="modSp mod">
        <pc:chgData name="Mike Floyd" userId="672a31ed-b020-432c-ac3f-a859694af94b" providerId="ADAL" clId="{C5776D1A-43A4-F545-A4C1-6A372CD2D4F6}" dt="2020-08-11T20:17:16.907" v="56" actId="404"/>
        <pc:sldMkLst>
          <pc:docMk/>
          <pc:sldMk cId="1980250259" sldId="271"/>
        </pc:sldMkLst>
        <pc:spChg chg="mod">
          <ac:chgData name="Mike Floyd" userId="672a31ed-b020-432c-ac3f-a859694af94b" providerId="ADAL" clId="{C5776D1A-43A4-F545-A4C1-6A372CD2D4F6}" dt="2020-08-11T20:17:16.907" v="56" actId="404"/>
          <ac:spMkLst>
            <pc:docMk/>
            <pc:sldMk cId="1980250259" sldId="271"/>
            <ac:spMk id="3" creationId="{00000000-0000-0000-0000-000000000000}"/>
          </ac:spMkLst>
        </pc:spChg>
      </pc:sldChg>
      <pc:sldChg chg="delSp modSp mod">
        <pc:chgData name="Mike Floyd" userId="672a31ed-b020-432c-ac3f-a859694af94b" providerId="ADAL" clId="{C5776D1A-43A4-F545-A4C1-6A372CD2D4F6}" dt="2020-08-11T20:18:06.156" v="63" actId="20577"/>
        <pc:sldMkLst>
          <pc:docMk/>
          <pc:sldMk cId="1027326561" sldId="272"/>
        </pc:sldMkLst>
        <pc:spChg chg="del">
          <ac:chgData name="Mike Floyd" userId="672a31ed-b020-432c-ac3f-a859694af94b" providerId="ADAL" clId="{C5776D1A-43A4-F545-A4C1-6A372CD2D4F6}" dt="2020-08-11T20:11:40.929" v="33" actId="478"/>
          <ac:spMkLst>
            <pc:docMk/>
            <pc:sldMk cId="1027326561" sldId="272"/>
            <ac:spMk id="16" creationId="{D7601278-1E2D-D649-B128-B845A1675708}"/>
          </ac:spMkLst>
        </pc:spChg>
        <pc:spChg chg="mod">
          <ac:chgData name="Mike Floyd" userId="672a31ed-b020-432c-ac3f-a859694af94b" providerId="ADAL" clId="{C5776D1A-43A4-F545-A4C1-6A372CD2D4F6}" dt="2020-08-11T20:18:06.156" v="63" actId="20577"/>
          <ac:spMkLst>
            <pc:docMk/>
            <pc:sldMk cId="1027326561" sldId="272"/>
            <ac:spMk id="4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Phase (“L”) records in cycles.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(“C”/“P”) records in m. </a:t>
            </a:r>
            <a:r>
              <a:rPr lang="en-US" altLang="en-US" dirty="0"/>
              <a:t>Data records may wrap onto secondary lines, so beware when reading</a:t>
            </a:r>
            <a:r>
              <a:rPr lang="en-US" altLang="en-US" baseline="0" dirty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/>
              <a:t>O.obs</a:t>
            </a:r>
            <a:r>
              <a:rPr lang="en-US" altLang="en-US" baseline="0" dirty="0"/>
              <a:t> C2…” </a:t>
            </a:r>
            <a:r>
              <a:rPr lang="en-US" altLang="en-US" baseline="0" dirty="0" err="1"/>
              <a:t>teqc</a:t>
            </a:r>
            <a:r>
              <a:rPr lang="en-US" altLang="en-US" baseline="0" dirty="0"/>
              <a:t> options).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Phase (“L”) records in cycles.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(“C”/“P”) records in m. </a:t>
            </a:r>
            <a:r>
              <a:rPr lang="en-US" altLang="en-US" dirty="0"/>
              <a:t>Data records may wrap onto secondary lines, so beware when reading</a:t>
            </a:r>
            <a:r>
              <a:rPr lang="en-US" altLang="en-US" baseline="0" dirty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observations becoming more common. L2C and, ultimately, L1C may also be acquired, and RINEX 3 resolves the issue to having multiple signals on the same frequency by introducing more complex observation codes.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50898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3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1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1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3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3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9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1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9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GNSS data from receiver</a:t>
            </a:r>
            <a:br>
              <a:rPr lang="en-US" dirty="0"/>
            </a:br>
            <a:r>
              <a:rPr lang="en-US" dirty="0"/>
              <a:t>to processing input</a:t>
            </a:r>
          </a:p>
        </p:txBody>
      </p:sp>
      <p:sp>
        <p:nvSpPr>
          <p:cNvPr id="15" name="Subtitle 15">
            <a:extLst>
              <a:ext uri="{FF2B5EF4-FFF2-40B4-BE49-F238E27FC236}">
                <a16:creationId xmlns:a16="http://schemas.microsoft.com/office/drawing/2014/main" id="{AAD2EDB3-6BA4-C347-B18C-0BCF9B00340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3"/>
                </a:solidFill>
              </a:rPr>
              <a:t>M. A. </a:t>
            </a:r>
            <a:r>
              <a:rPr lang="en-US" sz="3200">
                <a:solidFill>
                  <a:schemeClr val="accent3"/>
                </a:solidFill>
              </a:rPr>
              <a:t>Floyd     T</a:t>
            </a:r>
            <a:r>
              <a:rPr lang="en-US" sz="3200" dirty="0">
                <a:solidFill>
                  <a:schemeClr val="accent3"/>
                </a:solidFill>
              </a:rPr>
              <a:t>. A. Herring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i="1" dirty="0">
                <a:solidFill>
                  <a:schemeClr val="accent3"/>
                </a:solidFill>
              </a:rPr>
              <a:t>Massachusetts Institute of Technology, Cambridge, MA, USA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GNSS Data Processing and Analysis with GAMIT/GLOBK and </a:t>
            </a:r>
            <a:r>
              <a:rPr lang="en-US" sz="2400" dirty="0">
                <a:solidFill>
                  <a:schemeClr val="accent3"/>
                </a:solidFill>
                <a:latin typeface="Courier" pitchFamily="2" charset="0"/>
              </a:rPr>
              <a:t>track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UNAVCO Headquarters, Boulder, Colorado, USA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24–28 August 2020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http://</a:t>
            </a:r>
            <a:r>
              <a:rPr lang="en-US" sz="2400" dirty="0" err="1">
                <a:solidFill>
                  <a:schemeClr val="accent3"/>
                </a:solidFill>
              </a:rPr>
              <a:t>geoweb.mit.edu</a:t>
            </a:r>
            <a:r>
              <a:rPr lang="en-US" sz="2400" dirty="0">
                <a:solidFill>
                  <a:schemeClr val="accent3"/>
                </a:solidFill>
              </a:rPr>
              <a:t>/~</a:t>
            </a:r>
            <a:r>
              <a:rPr lang="en-US" sz="2400" dirty="0" err="1">
                <a:solidFill>
                  <a:schemeClr val="accent3"/>
                </a:solidFill>
              </a:rPr>
              <a:t>floyd</a:t>
            </a:r>
            <a:r>
              <a:rPr lang="en-US" sz="2400" dirty="0">
                <a:solidFill>
                  <a:schemeClr val="accent3"/>
                </a:solidFill>
              </a:rPr>
              <a:t>/courses/gg/202008_UNAVCO/</a:t>
            </a:r>
          </a:p>
          <a:p>
            <a:r>
              <a:rPr lang="en-US" dirty="0">
                <a:solidFill>
                  <a:schemeClr val="accent3"/>
                </a:solidFill>
              </a:rPr>
              <a:t>Material from R. W. King, T. A. Herring, M. A. Floyd (MIT) and S. C. McClusky (now at ANU)</a:t>
            </a:r>
          </a:p>
        </p:txBody>
      </p:sp>
      <p:pic>
        <p:nvPicPr>
          <p:cNvPr id="16" name="Picture 15" descr="MIT-logo-with-spelling-web-red-gray-design1-large.png">
            <a:extLst>
              <a:ext uri="{FF2B5EF4-FFF2-40B4-BE49-F238E27FC236}">
                <a16:creationId xmlns:a16="http://schemas.microsoft.com/office/drawing/2014/main" id="{BA8494D1-56F6-534E-8827-95E00AB68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861142"/>
            <a:ext cx="2177300" cy="493200"/>
          </a:xfrm>
          <a:prstGeom prst="rect">
            <a:avLst/>
          </a:prstGeom>
        </p:spPr>
      </p:pic>
      <p:pic>
        <p:nvPicPr>
          <p:cNvPr id="17" name="Picture 16" descr="unavco-logo-red-black-shadow.png">
            <a:extLst>
              <a:ext uri="{FF2B5EF4-FFF2-40B4-BE49-F238E27FC236}">
                <a16:creationId xmlns:a16="http://schemas.microsoft.com/office/drawing/2014/main" id="{7901C0BD-D52D-0E49-A994-ACFE0897F7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18" y="254000"/>
            <a:ext cx="2975282" cy="74382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4165DBD-E8F1-384F-9A55-1AD07753D3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000" y="254000"/>
            <a:ext cx="22225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runpkr00 (Trimble raw to </a:t>
            </a:r>
            <a:r>
              <a:rPr lang="en-US" dirty="0" err="1"/>
              <a:t>dat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Proprietary software from Trimble</a:t>
            </a:r>
          </a:p>
          <a:p>
            <a:r>
              <a:rPr lang="en-US" dirty="0"/>
              <a:t>Maintained by UNAVCO nowadays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kb.unavco.org</a:t>
            </a:r>
            <a:r>
              <a:rPr lang="en-US" dirty="0"/>
              <a:t>/kb/article/trimble-runpkr00-latest-versions-744.html</a:t>
            </a:r>
          </a:p>
          <a:p>
            <a:r>
              <a:rPr lang="en-US" dirty="0"/>
              <a:t>Converts raw data from Trimble receiver to </a:t>
            </a:r>
            <a:r>
              <a:rPr lang="en-US" dirty="0" err="1"/>
              <a:t>teqc</a:t>
            </a:r>
            <a:r>
              <a:rPr lang="en-US" dirty="0"/>
              <a:t>-compatible input “</a:t>
            </a:r>
            <a:r>
              <a:rPr lang="en-US" dirty="0" err="1"/>
              <a:t>dat</a:t>
            </a:r>
            <a:r>
              <a:rPr lang="en-US" dirty="0"/>
              <a:t>”-file, e.g.</a:t>
            </a:r>
            <a:br>
              <a:rPr lang="en-US" dirty="0"/>
            </a:br>
            <a:r>
              <a:rPr lang="en-US" dirty="0">
                <a:latin typeface="Courier" pitchFamily="2" charset="0"/>
              </a:rPr>
              <a:t>runpkr00 -g -</a:t>
            </a:r>
            <a:r>
              <a:rPr lang="en-US" dirty="0" err="1">
                <a:latin typeface="Courier" pitchFamily="2" charset="0"/>
              </a:rPr>
              <a:t>adeimv</a:t>
            </a:r>
            <a:r>
              <a:rPr lang="en-US" dirty="0">
                <a:latin typeface="Courier" pitchFamily="2" charset="0"/>
              </a:rPr>
              <a:t> &lt;raw file&gt; [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-file root]</a:t>
            </a:r>
          </a:p>
          <a:p>
            <a:r>
              <a:rPr lang="en-US" dirty="0"/>
              <a:t>Always use “-g” option and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Some level of data quality control may be performed prior to any data processing</a:t>
            </a:r>
          </a:p>
          <a:p>
            <a:r>
              <a:rPr lang="en-GB" altLang="en-US" dirty="0"/>
              <a:t>Utilities are available to perform simple but valuable tests</a:t>
            </a:r>
          </a:p>
          <a:p>
            <a:pPr lvl="1"/>
            <a:r>
              <a:rPr lang="en-GB" altLang="en-US" dirty="0"/>
              <a:t>The most common example is TEQC (pronounced “</a:t>
            </a:r>
            <a:r>
              <a:rPr lang="en-GB" altLang="en-US" dirty="0" err="1"/>
              <a:t>tek</a:t>
            </a:r>
            <a:r>
              <a:rPr lang="en-GB" altLang="en-US" dirty="0"/>
              <a:t>”)</a:t>
            </a:r>
          </a:p>
          <a:p>
            <a:pPr lvl="2"/>
            <a:r>
              <a:rPr lang="en-GB" altLang="en-US" dirty="0"/>
              <a:t>Translate, Edit, Quality Check</a:t>
            </a:r>
          </a:p>
          <a:p>
            <a:pPr lvl="2"/>
            <a:r>
              <a:rPr lang="en-GB" altLang="en-US" dirty="0"/>
              <a:t>Translates common  binary formats to RINEX format</a:t>
            </a:r>
          </a:p>
          <a:p>
            <a:pPr lvl="2"/>
            <a:r>
              <a:rPr lang="en-GB" altLang="en-US" dirty="0"/>
              <a:t>Header editing, windowing, splicing of RINEX data</a:t>
            </a:r>
          </a:p>
          <a:p>
            <a:pPr lvl="2"/>
            <a:r>
              <a:rPr lang="en-GB" altLang="en-US" dirty="0"/>
              <a:t>Quality check in “</a:t>
            </a:r>
            <a:r>
              <a:rPr lang="en-GB" altLang="en-US" dirty="0" err="1"/>
              <a:t>lite</a:t>
            </a:r>
            <a:r>
              <a:rPr lang="en-GB" altLang="en-US" dirty="0"/>
              <a:t>” mode (no navigation file) or “full” mode (navigation file available)</a:t>
            </a:r>
          </a:p>
          <a:p>
            <a:pPr lvl="2"/>
            <a:r>
              <a:rPr lang="en-GB" altLang="en-US" dirty="0"/>
              <a:t>Download for free from</a:t>
            </a:r>
            <a:br>
              <a:rPr lang="en-GB" altLang="en-US" dirty="0"/>
            </a:br>
            <a:r>
              <a:rPr lang="en-GB" altLang="en-US" dirty="0"/>
              <a:t>https://</a:t>
            </a:r>
            <a:r>
              <a:rPr lang="en-GB" altLang="en-US" dirty="0" err="1"/>
              <a:t>www.unavco.org</a:t>
            </a:r>
            <a:r>
              <a:rPr lang="en-GB" altLang="en-US" dirty="0"/>
              <a:t>/software/data-processing/</a:t>
            </a:r>
            <a:r>
              <a:rPr lang="en-GB" altLang="en-US" dirty="0" err="1"/>
              <a:t>teqc</a:t>
            </a:r>
            <a:r>
              <a:rPr lang="en-GB" altLang="en-US" dirty="0"/>
              <a:t>/</a:t>
            </a:r>
            <a:r>
              <a:rPr lang="en-GB" altLang="en-US" dirty="0" err="1"/>
              <a:t>teqc.html#executables</a:t>
            </a:r>
            <a:r>
              <a:rPr lang="en-GB" altLang="en-US" dirty="0"/>
              <a:t> </a:t>
            </a:r>
          </a:p>
          <a:p>
            <a:pPr lvl="1"/>
            <a:endParaRPr lang="en-GB" altLang="en-US" dirty="0"/>
          </a:p>
          <a:p>
            <a:pPr lvl="1"/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teqc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 sure to use correct raw format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&lt;Trimble .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 file&gt;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-ash d &lt;</a:t>
            </a:r>
            <a:r>
              <a:rPr lang="en-US" dirty="0" err="1">
                <a:latin typeface="Courier" pitchFamily="2" charset="0"/>
              </a:rPr>
              <a:t>Ashtech</a:t>
            </a:r>
            <a:r>
              <a:rPr lang="en-US" dirty="0">
                <a:latin typeface="Courier" pitchFamily="2" charset="0"/>
              </a:rPr>
              <a:t> B-file, etc.&gt;</a:t>
            </a:r>
          </a:p>
          <a:p>
            <a:r>
              <a:rPr lang="en-US" dirty="0"/>
              <a:t>Ability to control observations using “-</a:t>
            </a:r>
            <a:r>
              <a:rPr lang="en-US" dirty="0" err="1"/>
              <a:t>O.obs</a:t>
            </a:r>
            <a:r>
              <a:rPr lang="en-US" dirty="0"/>
              <a:t>” option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O.obs</a:t>
            </a:r>
            <a:r>
              <a:rPr lang="en-US" dirty="0">
                <a:latin typeface="Courier" pitchFamily="2" charset="0"/>
              </a:rPr>
              <a:t> L1L2C1P2 -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&lt;Trimble .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 file&gt;</a:t>
            </a:r>
          </a:p>
          <a:p>
            <a:r>
              <a:rPr lang="en-US" dirty="0"/>
              <a:t>Ability to control header information with other “-</a:t>
            </a:r>
            <a:r>
              <a:rPr lang="en-US" dirty="0" err="1"/>
              <a:t>O.xxx</a:t>
            </a:r>
            <a:r>
              <a:rPr lang="en-US" dirty="0"/>
              <a:t>” options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O.o</a:t>
            </a:r>
            <a:r>
              <a:rPr lang="en-US" dirty="0">
                <a:latin typeface="Courier" pitchFamily="2" charset="0"/>
              </a:rPr>
              <a:t> “M. Floyd” -</a:t>
            </a:r>
            <a:r>
              <a:rPr lang="en-US" dirty="0" err="1">
                <a:latin typeface="Courier" pitchFamily="2" charset="0"/>
              </a:rPr>
              <a:t>O.obs</a:t>
            </a:r>
            <a:r>
              <a:rPr lang="en-US" dirty="0">
                <a:latin typeface="Courier" pitchFamily="2" charset="0"/>
              </a:rPr>
              <a:t> L1L2C1P2 -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&lt;Trimble .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 file&gt;</a:t>
            </a:r>
          </a:p>
          <a:p>
            <a:r>
              <a:rPr lang="en-US" dirty="0"/>
              <a:t>May create and use a </a:t>
            </a:r>
            <a:r>
              <a:rPr lang="en-US" dirty="0" err="1"/>
              <a:t>teqc</a:t>
            </a:r>
            <a:r>
              <a:rPr lang="en-US" dirty="0"/>
              <a:t> configuration file for consistent information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config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teqc.cfg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&lt;Trimble .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 file&gt;</a:t>
            </a:r>
          </a:p>
          <a:p>
            <a:r>
              <a:rPr lang="en-US" dirty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teqc</a:t>
            </a:r>
            <a:endParaRPr lang="en-GB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Quality Control (QC)</a:t>
            </a:r>
          </a:p>
          <a:p>
            <a:pPr lvl="1"/>
            <a:r>
              <a:rPr lang="en-GB" altLang="en-US" dirty="0"/>
              <a:t>In “</a:t>
            </a:r>
            <a:r>
              <a:rPr lang="en-GB" altLang="en-US" dirty="0" err="1"/>
              <a:t>lite</a:t>
            </a:r>
            <a:r>
              <a:rPr lang="en-GB" altLang="en-US" dirty="0"/>
              <a:t>” mode, </a:t>
            </a:r>
            <a:r>
              <a:rPr lang="en-GB" altLang="en-US" dirty="0" err="1"/>
              <a:t>teqc</a:t>
            </a:r>
            <a:r>
              <a:rPr lang="en-GB" altLang="en-US" dirty="0"/>
              <a:t> doesn’t know anything about the satellite positions</a:t>
            </a:r>
            <a:br>
              <a:rPr lang="en-GB" altLang="en-US" dirty="0"/>
            </a:br>
            <a:r>
              <a:rPr lang="en-GB" altLang="en-US" dirty="0" err="1">
                <a:latin typeface="Courier" pitchFamily="2" charset="0"/>
              </a:rPr>
              <a:t>teqc</a:t>
            </a:r>
            <a:r>
              <a:rPr lang="en-GB" altLang="en-US" dirty="0">
                <a:latin typeface="Courier" pitchFamily="2" charset="0"/>
              </a:rPr>
              <a:t> +qc site1891.02o &gt; </a:t>
            </a:r>
            <a:r>
              <a:rPr lang="en-GB" altLang="en-US" dirty="0" err="1">
                <a:latin typeface="Courier" pitchFamily="2" charset="0"/>
              </a:rPr>
              <a:t>teqc.log</a:t>
            </a:r>
            <a:endParaRPr lang="en-GB" altLang="en-US" dirty="0">
              <a:latin typeface="Courier" pitchFamily="2" charset="0"/>
            </a:endParaRPr>
          </a:p>
          <a:p>
            <a:pPr lvl="2"/>
            <a:r>
              <a:rPr lang="en-GB" altLang="en-US" dirty="0"/>
              <a:t>7 files generated; use the -plots option to prevent all but the summary (‘S’) file being generated</a:t>
            </a:r>
          </a:p>
          <a:p>
            <a:pPr lvl="1"/>
            <a:r>
              <a:rPr lang="en-GB" altLang="en-US" dirty="0"/>
              <a:t>In “full” mode, additional information is available based on the satellite positions</a:t>
            </a:r>
            <a:br>
              <a:rPr lang="en-GB" altLang="en-US" dirty="0"/>
            </a:br>
            <a:r>
              <a:rPr lang="en-GB" altLang="en-US" dirty="0" err="1">
                <a:latin typeface="Courier" pitchFamily="2" charset="0"/>
              </a:rPr>
              <a:t>teqc</a:t>
            </a:r>
            <a:r>
              <a:rPr lang="en-GB" altLang="en-US" dirty="0">
                <a:latin typeface="Courier" pitchFamily="2" charset="0"/>
              </a:rPr>
              <a:t> +qc –</a:t>
            </a:r>
            <a:r>
              <a:rPr lang="en-GB" altLang="en-US" dirty="0" err="1">
                <a:latin typeface="Courier" pitchFamily="2" charset="0"/>
              </a:rPr>
              <a:t>nav</a:t>
            </a:r>
            <a:r>
              <a:rPr lang="en-GB" altLang="en-US" dirty="0">
                <a:latin typeface="Courier" pitchFamily="2" charset="0"/>
              </a:rPr>
              <a:t> site1891.02n site1891.02o &gt; </a:t>
            </a:r>
            <a:r>
              <a:rPr lang="en-GB" altLang="en-US" dirty="0" err="1">
                <a:latin typeface="Courier" pitchFamily="2" charset="0"/>
              </a:rPr>
              <a:t>teqc.log</a:t>
            </a:r>
            <a:endParaRPr lang="en-GB" altLang="en-US" dirty="0">
              <a:latin typeface="Courier" pitchFamily="2" charset="0"/>
            </a:endParaRPr>
          </a:p>
          <a:p>
            <a:pPr lvl="2"/>
            <a:r>
              <a:rPr lang="en-GB" altLang="en-US" dirty="0"/>
              <a:t>9 files generated (elevation and azimuth of satellites)</a:t>
            </a:r>
          </a:p>
          <a:p>
            <a:pPr lvl="1"/>
            <a:r>
              <a:rPr lang="en-GB" altLang="en-US" dirty="0"/>
              <a:t>Full solution if navigation file matches observation file, e.g. site1891.02o and site1891.02n</a:t>
            </a:r>
            <a:br>
              <a:rPr lang="en-GB" altLang="en-US" dirty="0"/>
            </a:br>
            <a:r>
              <a:rPr lang="en-GB" altLang="en-US" dirty="0" err="1">
                <a:latin typeface="Courier" pitchFamily="2" charset="0"/>
              </a:rPr>
              <a:t>teqc</a:t>
            </a:r>
            <a:r>
              <a:rPr lang="en-GB" altLang="en-US" dirty="0">
                <a:latin typeface="Courier" pitchFamily="2" charset="0"/>
              </a:rPr>
              <a:t> +qc site1891.02o &gt; </a:t>
            </a:r>
            <a:r>
              <a:rPr lang="en-GB" altLang="en-US" dirty="0" err="1">
                <a:latin typeface="Courier" pitchFamily="2" charset="0"/>
              </a:rPr>
              <a:t>teqc.log</a:t>
            </a:r>
            <a:endParaRPr lang="en-GB" altLang="en-US" dirty="0">
              <a:latin typeface="Courier" pitchFamily="2" charset="0"/>
            </a:endParaRPr>
          </a:p>
          <a:p>
            <a:pPr lvl="2"/>
            <a:endParaRPr lang="en-GB" altLang="en-US" dirty="0"/>
          </a:p>
          <a:p>
            <a:pPr lvl="1"/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Accurate a priori coordinates necessary for good GNSS processing</a:t>
            </a:r>
          </a:p>
          <a:p>
            <a:r>
              <a:rPr lang="en-US" dirty="0"/>
              <a:t>Run </a:t>
            </a:r>
            <a:r>
              <a:rPr lang="en-US" dirty="0" err="1"/>
              <a:t>teqc</a:t>
            </a:r>
            <a:r>
              <a:rPr lang="en-US" dirty="0"/>
              <a:t> to create RINEX observation and (broadcast) navigation files, e.g.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+</a:t>
            </a:r>
            <a:r>
              <a:rPr lang="en-US" dirty="0" err="1">
                <a:latin typeface="Courier" pitchFamily="2" charset="0"/>
              </a:rPr>
              <a:t>nav</a:t>
            </a:r>
            <a:r>
              <a:rPr lang="en-US" dirty="0">
                <a:latin typeface="Courier" pitchFamily="2" charset="0"/>
              </a:rPr>
              <a:t> abcd3650.14n +</a:t>
            </a:r>
            <a:r>
              <a:rPr lang="en-US" dirty="0" err="1">
                <a:latin typeface="Courier" pitchFamily="2" charset="0"/>
              </a:rPr>
              <a:t>obs</a:t>
            </a:r>
            <a:r>
              <a:rPr lang="en-US" dirty="0">
                <a:latin typeface="Courier" pitchFamily="2" charset="0"/>
              </a:rPr>
              <a:t> abcd3650.14o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12343650.dat</a:t>
            </a:r>
          </a:p>
          <a:p>
            <a:r>
              <a:rPr lang="en-US" dirty="0"/>
              <a:t>Run </a:t>
            </a:r>
            <a:r>
              <a:rPr lang="en-US" dirty="0" err="1"/>
              <a:t>teqc</a:t>
            </a:r>
            <a:r>
              <a:rPr lang="en-US" dirty="0"/>
              <a:t> in qc-mode on observation file with navigation file to get </a:t>
            </a:r>
            <a:r>
              <a:rPr lang="en-US" dirty="0" err="1"/>
              <a:t>pseudorange</a:t>
            </a:r>
            <a:r>
              <a:rPr lang="en-US" dirty="0"/>
              <a:t>-derived estimate of approximate coordinate, e.g.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+qc -</a:t>
            </a:r>
            <a:r>
              <a:rPr lang="en-US" dirty="0" err="1">
                <a:latin typeface="Courier" pitchFamily="2" charset="0"/>
              </a:rPr>
              <a:t>nav</a:t>
            </a:r>
            <a:r>
              <a:rPr lang="en-US" dirty="0">
                <a:latin typeface="Courier" pitchFamily="2" charset="0"/>
              </a:rPr>
              <a:t> abcd3650.14n abcd3650.14o</a:t>
            </a:r>
          </a:p>
          <a:p>
            <a:r>
              <a:rPr lang="en-US" dirty="0"/>
              <a:t>May also be done using GAMIT/GLOBK’s sh_rx2apr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runpkr00</a:t>
            </a:r>
            <a:br>
              <a:rPr lang="en-US" dirty="0"/>
            </a:br>
            <a:r>
              <a:rPr lang="en-US" sz="2400" dirty="0"/>
              <a:t>https://</a:t>
            </a:r>
            <a:r>
              <a:rPr lang="en-US" sz="2400" dirty="0" err="1"/>
              <a:t>kb.unavco.org</a:t>
            </a:r>
            <a:r>
              <a:rPr lang="en-US" sz="2400" dirty="0"/>
              <a:t>/kb/article/trimble-runpkr00-latest-versions-744.html</a:t>
            </a:r>
            <a:endParaRPr lang="en-US" dirty="0"/>
          </a:p>
          <a:p>
            <a:r>
              <a:rPr lang="en-US" dirty="0"/>
              <a:t>RINEX Converter</a:t>
            </a:r>
            <a:br>
              <a:rPr lang="en-US" dirty="0"/>
            </a:br>
            <a:r>
              <a:rPr lang="en-US" sz="2400" dirty="0"/>
              <a:t>ftp://</a:t>
            </a:r>
            <a:r>
              <a:rPr lang="en-US" sz="2400" dirty="0" err="1"/>
              <a:t>ftp.ashtech.com</a:t>
            </a:r>
            <a:r>
              <a:rPr lang="en-US" sz="2400" dirty="0"/>
              <a:t>/Spectra-precision/Utility%20Software/RINEX%20Converter/</a:t>
            </a:r>
            <a:endParaRPr lang="en-US" dirty="0"/>
          </a:p>
          <a:p>
            <a:r>
              <a:rPr lang="en-US" dirty="0"/>
              <a:t>TEQC</a:t>
            </a:r>
            <a:br>
              <a:rPr lang="en-US" dirty="0"/>
            </a:br>
            <a:r>
              <a:rPr lang="en-US" sz="2400" dirty="0"/>
              <a:t>https://</a:t>
            </a:r>
            <a:r>
              <a:rPr lang="en-US" sz="2400" dirty="0" err="1"/>
              <a:t>www.unavco.org</a:t>
            </a:r>
            <a:r>
              <a:rPr lang="en-US" sz="2400" dirty="0"/>
              <a:t>/software/data-processing/</a:t>
            </a:r>
            <a:r>
              <a:rPr lang="en-US" sz="2400" dirty="0" err="1"/>
              <a:t>teqc</a:t>
            </a:r>
            <a:r>
              <a:rPr lang="en-US" sz="2400" dirty="0"/>
              <a:t>/</a:t>
            </a:r>
            <a:r>
              <a:rPr lang="en-US" sz="2400" dirty="0" err="1"/>
              <a:t>teqc.html</a:t>
            </a:r>
            <a:endParaRPr lang="en-US" dirty="0"/>
          </a:p>
          <a:p>
            <a:r>
              <a:rPr lang="en-US" dirty="0" err="1"/>
              <a:t>ConvertToRINEX</a:t>
            </a:r>
            <a:br>
              <a:rPr lang="en-US" dirty="0"/>
            </a:br>
            <a:r>
              <a:rPr lang="en-US" sz="2400" dirty="0"/>
              <a:t>https://</a:t>
            </a:r>
            <a:r>
              <a:rPr lang="en-US" sz="2400" dirty="0" err="1"/>
              <a:t>www.trimble.com</a:t>
            </a:r>
            <a:r>
              <a:rPr lang="en-US" sz="2400" dirty="0"/>
              <a:t>/</a:t>
            </a:r>
            <a:r>
              <a:rPr lang="en-US" sz="2400" dirty="0" err="1"/>
              <a:t>support_trl.aspx?Nav</a:t>
            </a:r>
            <a:r>
              <a:rPr lang="en-US" sz="2400" dirty="0"/>
              <a:t>=Collection-40773&amp;pt=Trimble%20RINEX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5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data formats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42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42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Raw format: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5376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GPS antenna</a:t>
            </a:r>
          </a:p>
        </p:txBody>
      </p:sp>
      <p:sp>
        <p:nvSpPr>
          <p:cNvPr id="13" name="Alternate Process 12"/>
          <p:cNvSpPr/>
          <p:nvPr/>
        </p:nvSpPr>
        <p:spPr>
          <a:xfrm>
            <a:off x="5376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RINEX file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42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Pre-processing:</a:t>
            </a:r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4965604" y="1159838"/>
            <a:ext cx="406401" cy="186850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5797384" y="1991617"/>
            <a:ext cx="406401" cy="204944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6671684" y="1322260"/>
            <a:ext cx="403578" cy="154083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7509885" y="484059"/>
            <a:ext cx="403578" cy="32172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3640550" y="2297291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5304111" y="2297291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Leica</a:t>
            </a:r>
          </a:p>
        </p:txBody>
      </p:sp>
      <p:sp>
        <p:nvSpPr>
          <p:cNvPr id="38" name="Process 37"/>
          <p:cNvSpPr/>
          <p:nvPr/>
        </p:nvSpPr>
        <p:spPr>
          <a:xfrm>
            <a:off x="7049891" y="2294468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Septentrio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8726293" y="2294468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Trimble</a:t>
            </a:r>
          </a:p>
        </p:txBody>
      </p:sp>
      <p:sp>
        <p:nvSpPr>
          <p:cNvPr id="40" name="Data 39"/>
          <p:cNvSpPr/>
          <p:nvPr/>
        </p:nvSpPr>
        <p:spPr>
          <a:xfrm>
            <a:off x="3172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B-file</a:t>
            </a:r>
          </a:p>
        </p:txBody>
      </p:sp>
      <p:sp>
        <p:nvSpPr>
          <p:cNvPr id="44" name="Data 43"/>
          <p:cNvSpPr/>
          <p:nvPr/>
        </p:nvSpPr>
        <p:spPr>
          <a:xfrm>
            <a:off x="4188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R-file</a:t>
            </a:r>
          </a:p>
        </p:txBody>
      </p:sp>
      <p:sp>
        <p:nvSpPr>
          <p:cNvPr id="45" name="Data 44"/>
          <p:cNvSpPr/>
          <p:nvPr/>
        </p:nvSpPr>
        <p:spPr>
          <a:xfrm>
            <a:off x="6211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.R00</a:t>
            </a:r>
          </a:p>
        </p:txBody>
      </p:sp>
      <p:sp>
        <p:nvSpPr>
          <p:cNvPr id="48" name="Data 47"/>
          <p:cNvSpPr/>
          <p:nvPr/>
        </p:nvSpPr>
        <p:spPr>
          <a:xfrm>
            <a:off x="9238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.T02</a:t>
            </a:r>
          </a:p>
        </p:txBody>
      </p:sp>
      <p:sp>
        <p:nvSpPr>
          <p:cNvPr id="49" name="Data 48"/>
          <p:cNvSpPr/>
          <p:nvPr/>
        </p:nvSpPr>
        <p:spPr>
          <a:xfrm>
            <a:off x="8231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.T01</a:t>
            </a:r>
          </a:p>
        </p:txBody>
      </p:sp>
      <p:sp>
        <p:nvSpPr>
          <p:cNvPr id="50" name="Data 49"/>
          <p:cNvSpPr/>
          <p:nvPr/>
        </p:nvSpPr>
        <p:spPr>
          <a:xfrm>
            <a:off x="7222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.T00</a:t>
            </a:r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7912116" y="1757233"/>
            <a:ext cx="402945" cy="241341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8418055" y="2263172"/>
            <a:ext cx="402945" cy="140153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8922480" y="2767597"/>
            <a:ext cx="402945" cy="39268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9425588" y="2657172"/>
            <a:ext cx="402945" cy="61353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742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Translation:</a:t>
            </a:r>
          </a:p>
        </p:txBody>
      </p:sp>
      <p:sp>
        <p:nvSpPr>
          <p:cNvPr id="77" name="Process 76"/>
          <p:cNvSpPr/>
          <p:nvPr/>
        </p:nvSpPr>
        <p:spPr>
          <a:xfrm>
            <a:off x="7903235" y="4038604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runpkr00</a:t>
            </a: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7917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8422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8925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5645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TEQC</a:t>
            </a: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6437700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4927894" y="3735507"/>
            <a:ext cx="2145381" cy="204944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4301345" y="2698495"/>
            <a:ext cx="400121" cy="533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3851330" y="2782188"/>
            <a:ext cx="400121" cy="366322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5799371" y="3066150"/>
            <a:ext cx="2148204" cy="1540836"/>
          </a:xfrm>
          <a:prstGeom prst="bentConnector3">
            <a:avLst>
              <a:gd name="adj1" fmla="val 4880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4797349" y="3604965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4289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3220951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RINEX Converter*</a:t>
            </a: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3763075" y="4021459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3255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5901625" y="5580747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4925336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5750692" y="3986423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314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332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rocess 50"/>
          <p:cNvSpPr/>
          <p:nvPr/>
        </p:nvSpPr>
        <p:spPr>
          <a:xfrm>
            <a:off x="8432303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ConvertToRINEX*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42228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Windows only</a:t>
            </a:r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7541022" y="3941351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7954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8458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8961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6630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.DAT</a:t>
            </a:r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7611672" y="4272603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Motivation for Receiver </a:t>
            </a:r>
            <a:r>
              <a:rPr lang="en-GB" altLang="en-US" dirty="0" err="1"/>
              <a:t>INdependent</a:t>
            </a:r>
            <a:r>
              <a:rPr lang="en-GB" altLang="en-US" dirty="0"/>
              <a:t> </a:t>
            </a:r>
            <a:r>
              <a:rPr lang="en-GB" altLang="en-US" dirty="0" err="1"/>
              <a:t>EXchange</a:t>
            </a:r>
            <a:r>
              <a:rPr lang="en-GB" altLang="en-US" dirty="0"/>
              <a:t> (RINEX) format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/>
              <a:t>Problems occur when processing data from another manufacturer’s receiver</a:t>
            </a:r>
          </a:p>
          <a:p>
            <a:r>
              <a:rPr lang="en-GB" altLang="en-US" dirty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RINEX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RINEX 2</a:t>
            </a:r>
          </a:p>
          <a:p>
            <a:pPr lvl="1"/>
            <a:r>
              <a:rPr lang="en-US" dirty="0"/>
              <a:t>Short file names (explained in following slides)</a:t>
            </a:r>
          </a:p>
          <a:p>
            <a:r>
              <a:rPr lang="en-US" dirty="0"/>
              <a:t>RINEX 3</a:t>
            </a:r>
          </a:p>
          <a:p>
            <a:pPr lvl="1"/>
            <a:r>
              <a:rPr lang="en-US" dirty="0"/>
              <a:t>Long file names (explained in following slides)</a:t>
            </a:r>
          </a:p>
          <a:p>
            <a:r>
              <a:rPr lang="en-US" dirty="0"/>
              <a:t>GAMIT formerly worked with the RINEX 2 format and GPS observations only</a:t>
            </a:r>
          </a:p>
          <a:p>
            <a:r>
              <a:rPr lang="en-US" dirty="0"/>
              <a:t>Support for RINEX 3 and GNSS (e.g. Galileo, </a:t>
            </a:r>
            <a:r>
              <a:rPr lang="en-US" dirty="0" err="1"/>
              <a:t>BeiDou</a:t>
            </a:r>
            <a:r>
              <a:rPr lang="en-US" dirty="0"/>
              <a:t>, etc.) observations are now available with GAMIT/GLOBK 10.61 and later</a:t>
            </a:r>
          </a:p>
          <a:p>
            <a:pPr lvl="1"/>
            <a:r>
              <a:rPr lang="en-US" dirty="0"/>
              <a:t>But RINEX 3 files need to be renamed, copied or linked with a RINEX 2 file name convention to be used (e.g. sh_rename_rinex3)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RINEX 2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altLang="en-US" dirty="0"/>
              <a:t>Includes text file formats for:</a:t>
            </a:r>
          </a:p>
          <a:p>
            <a:pPr lvl="1"/>
            <a:r>
              <a:rPr lang="en-GB" altLang="en-US" dirty="0"/>
              <a:t>observation (“o”)</a:t>
            </a:r>
          </a:p>
          <a:p>
            <a:pPr lvl="1"/>
            <a:r>
              <a:rPr lang="en-GB" altLang="en-US" dirty="0"/>
              <a:t>navigation (“n”)</a:t>
            </a:r>
          </a:p>
          <a:p>
            <a:pPr lvl="1"/>
            <a:r>
              <a:rPr lang="en-GB" altLang="en-US" dirty="0"/>
              <a:t>meteorological (“m”)</a:t>
            </a:r>
          </a:p>
          <a:p>
            <a:pPr lvl="1"/>
            <a:r>
              <a:rPr lang="en-GB" altLang="en-US" dirty="0" err="1"/>
              <a:t>ionospheric</a:t>
            </a:r>
            <a:r>
              <a:rPr lang="en-GB" altLang="en-US" dirty="0"/>
              <a:t> data (“</a:t>
            </a:r>
            <a:r>
              <a:rPr lang="en-GB" altLang="en-US" dirty="0" err="1"/>
              <a:t>i</a:t>
            </a:r>
            <a:r>
              <a:rPr lang="en-GB" altLang="en-US" dirty="0"/>
              <a:t>”)</a:t>
            </a:r>
          </a:p>
          <a:p>
            <a:r>
              <a:rPr lang="en-GB" altLang="en-US" dirty="0"/>
              <a:t>Latest definition at ftp://igs.org/pub/data/format/rinex211.txt</a:t>
            </a:r>
          </a:p>
          <a:p>
            <a:r>
              <a:rPr lang="en-GB" altLang="en-US" dirty="0"/>
              <a:t>Each file type consists of a header section and a data section</a:t>
            </a:r>
          </a:p>
          <a:p>
            <a:r>
              <a:rPr lang="en-GB" altLang="en-US" dirty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/>
              <a:t>Contains header labels in columns 61–80 for each line contained in the header section</a:t>
            </a:r>
          </a:p>
          <a:p>
            <a:pPr lvl="1"/>
            <a:r>
              <a:rPr lang="en-GB" altLang="en-US" dirty="0"/>
              <a:t>These labels are mandatory and must appear exactly as per format description </a:t>
            </a:r>
          </a:p>
          <a:p>
            <a:r>
              <a:rPr lang="en-GB" altLang="en-US" dirty="0"/>
              <a:t>RINEX 2 filename convention:</a:t>
            </a:r>
          </a:p>
          <a:p>
            <a:pPr lvl="1"/>
            <a:r>
              <a:rPr lang="en-GB" altLang="en-US" dirty="0"/>
              <a:t>For site “</a:t>
            </a:r>
            <a:r>
              <a:rPr lang="en-GB" altLang="en-US" dirty="0" err="1"/>
              <a:t>ssss</a:t>
            </a:r>
            <a:r>
              <a:rPr lang="en-GB" altLang="en-US" dirty="0"/>
              <a:t>”, on ordinal date (day-of-year) “</a:t>
            </a:r>
            <a:r>
              <a:rPr lang="en-GB" altLang="en-US" dirty="0" err="1"/>
              <a:t>ddd</a:t>
            </a:r>
            <a:r>
              <a:rPr lang="en-GB" altLang="en-US" dirty="0"/>
              <a:t>”, session “t” and year “</a:t>
            </a:r>
            <a:r>
              <a:rPr lang="en-GB" altLang="en-US" dirty="0" err="1"/>
              <a:t>yy</a:t>
            </a:r>
            <a:r>
              <a:rPr lang="en-GB" altLang="en-US" dirty="0"/>
              <a:t>”:</a:t>
            </a:r>
          </a:p>
          <a:p>
            <a:pPr lvl="2"/>
            <a:r>
              <a:rPr lang="en-GB" altLang="en-US" dirty="0" err="1"/>
              <a:t>ssssdddt.yyo</a:t>
            </a:r>
            <a:r>
              <a:rPr lang="en-GB" altLang="en-US" dirty="0"/>
              <a:t> (RINEX observation file, i.e. the site’s phase and code records)</a:t>
            </a:r>
          </a:p>
          <a:p>
            <a:pPr lvl="2"/>
            <a:r>
              <a:rPr lang="en-GB" altLang="en-US" dirty="0" err="1"/>
              <a:t>ssssdddt.yyn</a:t>
            </a:r>
            <a:r>
              <a:rPr lang="en-GB" altLang="en-US" dirty="0"/>
              <a:t> (RINEX navigation file, i.e. the broadcast ephemeris)</a:t>
            </a:r>
          </a:p>
          <a:p>
            <a:pPr lvl="1"/>
            <a:r>
              <a:rPr lang="en-GB" altLang="en-US" dirty="0"/>
              <a:t>e.g., hers1270.03o is observation data for </a:t>
            </a:r>
            <a:r>
              <a:rPr lang="en-GB" altLang="en-US" dirty="0" err="1"/>
              <a:t>Herstmonceux</a:t>
            </a:r>
            <a:r>
              <a:rPr lang="en-GB" altLang="en-US" dirty="0"/>
              <a:t>, day 127, session 0, year 2003</a:t>
            </a:r>
          </a:p>
          <a:p>
            <a:r>
              <a:rPr lang="en-GB" altLang="en-US" dirty="0"/>
              <a:t>All dates and times in GPST, </a:t>
            </a:r>
            <a:r>
              <a:rPr lang="en-GB" altLang="en-US" i="1" dirty="0"/>
              <a:t>not</a:t>
            </a:r>
            <a:r>
              <a:rPr lang="en-GB" altLang="en-US" dirty="0"/>
              <a:t> UTC, by convention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969430" y="2053189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}</a:t>
            </a:r>
            <a:r>
              <a:rPr lang="en-US" dirty="0"/>
              <a:t> most important for most users</a:t>
            </a:r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example of RINEX 2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2503665" y="1366837"/>
            <a:ext cx="7199313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2              OBSERVATION DATA    G (GPS) 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CCRINEXO V2.3.1 LH  NERC SLRF UK        08-MAY-03 00:05    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CONCATENATED OBSERVATION FILES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ASRINEXO V2.9.10LH  NERC SLRF UK        07-MAY-03 01:03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BIT 2 OF LLI (+4) FLAGS DATA COLLECTED UNDER "AS" CONDITION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HERS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13212M007                                                   MARKER NUMBER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SLR HERSTMONCEUX    NERC UK           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LP03373             ASHTECH Z-XII3      CD00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CR16688             ASH700936E          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4033462.3686    23668.4540  4924295.3147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0.0096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1     1                                                WAVELENGTH FACT L1/2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7    C1    L1    L2    P1    P2    S1    S2            # / TYPES OF OBSERV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30                                                      INTERVAL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2003     5     7     0     1    0.000000         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03  5  7  0  1  0.0000000  1  9 14 05 26 07 09 23 28 29 18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24932856.904    -1781095.387 7  -1105164.20444  24932855.004    24932862.7814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201.000         130.000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22107202.735   -16063454.741 8 -12490326.44046  22107202.172    22107208.2924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233.000         186.000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22363532.304   -13299541.376 8 -10336679.45446  22363532.099    22363538.2454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231.000         184.000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22661645.377   -12116901.554 8  -9422108.07946  22661644.520    22661651.0584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230.000         182.000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20117144.686   -22534891.328 9 -17538374.49548  20117144.311    20117149.7184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247.000         219.000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          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344336" y="3700385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874912" y="3700385"/>
            <a:ext cx="648758" cy="901192"/>
            <a:chOff x="2350912" y="3541889"/>
            <a:chExt cx="648758" cy="901192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97039"/>
              <a:ext cx="436088" cy="646042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371622" y="3700385"/>
            <a:ext cx="1334234" cy="901192"/>
            <a:chOff x="2847622" y="3541889"/>
            <a:chExt cx="1334234" cy="901192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68817"/>
              <a:ext cx="1080233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879623" y="3700386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2023533" y="4545134"/>
            <a:ext cx="612000" cy="1954381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PRN14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PRN05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PRN26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PRN07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ct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PRN09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27566" y="4420053"/>
            <a:ext cx="2262717" cy="181525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87941" y="3742720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RINEX 3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2725"/>
            <a:ext cx="10515600" cy="4351338"/>
          </a:xfrm>
        </p:spPr>
        <p:txBody>
          <a:bodyPr>
            <a:noAutofit/>
          </a:bodyPr>
          <a:lstStyle/>
          <a:p>
            <a:r>
              <a:rPr lang="en-GB" altLang="en-US" sz="2000" dirty="0"/>
              <a:t>Must be able to accommodate increased number and complexity of observations from multi-GNSS observations (GPS, GLONASS, Galileo, </a:t>
            </a:r>
            <a:r>
              <a:rPr lang="en-GB" altLang="en-US" sz="2000" dirty="0" err="1"/>
              <a:t>BeiDou</a:t>
            </a:r>
            <a:r>
              <a:rPr lang="en-GB" altLang="en-US" sz="2000" dirty="0"/>
              <a:t>, etc.)</a:t>
            </a:r>
          </a:p>
          <a:p>
            <a:r>
              <a:rPr lang="en-GB" altLang="en-US" sz="2000" dirty="0"/>
              <a:t>Latest definition at ftp://</a:t>
            </a:r>
            <a:r>
              <a:rPr lang="en-GB" altLang="en-US" sz="2000" dirty="0" err="1"/>
              <a:t>ftp.igs.org</a:t>
            </a:r>
            <a:r>
              <a:rPr lang="en-GB" altLang="en-US" sz="2000" dirty="0"/>
              <a:t>/pub/data/format/rinex304.pdf</a:t>
            </a:r>
          </a:p>
          <a:p>
            <a:r>
              <a:rPr lang="en-GB" altLang="en-US" sz="2000" dirty="0"/>
              <a:t>Each file type consists of a header section and a data section</a:t>
            </a:r>
          </a:p>
          <a:p>
            <a:r>
              <a:rPr lang="en-GB" altLang="en-US" sz="2000" dirty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800" dirty="0"/>
              <a:t>Contains header labels in columns 61–80 for each line contained in the header section</a:t>
            </a:r>
          </a:p>
          <a:p>
            <a:pPr lvl="1"/>
            <a:r>
              <a:rPr lang="en-GB" altLang="en-US" sz="1800" dirty="0"/>
              <a:t>These labels are mandatory and must appear exactly as per format description </a:t>
            </a:r>
          </a:p>
          <a:p>
            <a:r>
              <a:rPr lang="en-GB" altLang="en-US" sz="2000" dirty="0"/>
              <a:t>RINEX 3 filename convention is longer and more complicated than for RINEX 2, e.g.</a:t>
            </a:r>
          </a:p>
          <a:p>
            <a:pPr marL="0" indent="0" algn="ctr">
              <a:buNone/>
            </a:pPr>
            <a:r>
              <a:rPr lang="en-US" altLang="en-US" sz="2000" dirty="0"/>
              <a:t>TG0100USA_R_20153650000_01D_30S_GO.crx.gz</a:t>
            </a:r>
            <a:endParaRPr lang="en-GB" alt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2575343" y="5008773"/>
            <a:ext cx="1105201" cy="8475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23800" y="5856324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4-character site ID</a:t>
            </a:r>
            <a:br>
              <a:rPr lang="en-US" dirty="0"/>
            </a:br>
            <a:r>
              <a:rPr lang="en-US" dirty="0"/>
              <a:t>(same as RINEX 2)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 flipV="1">
            <a:off x="3884695" y="5008774"/>
            <a:ext cx="184902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10765" y="5270711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Monument and</a:t>
            </a:r>
            <a:br>
              <a:rPr lang="en-US" dirty="0"/>
            </a:br>
            <a:r>
              <a:rPr lang="en-US" dirty="0"/>
              <a:t>receiver indices</a:t>
            </a:r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4584849" y="5008773"/>
            <a:ext cx="241342" cy="9999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33327" y="6008723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ISO country code</a:t>
            </a:r>
          </a:p>
        </p:txBody>
      </p:sp>
      <p:cxnSp>
        <p:nvCxnSpPr>
          <p:cNvPr id="26" name="Straight Arrow Connector 25"/>
          <p:cNvCxnSpPr>
            <a:cxnSpLocks/>
          </p:cNvCxnSpPr>
          <p:nvPr/>
        </p:nvCxnSpPr>
        <p:spPr>
          <a:xfrm flipV="1">
            <a:off x="4911459" y="5008773"/>
            <a:ext cx="0" cy="31834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738509" y="5279521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Data source</a:t>
            </a:r>
            <a:br>
              <a:rPr lang="en-US" dirty="0"/>
            </a:br>
            <a:r>
              <a:rPr lang="en-US" dirty="0"/>
              <a:t>(R = receiver)</a:t>
            </a: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 flipV="1">
            <a:off x="5816600" y="5008773"/>
            <a:ext cx="613328" cy="91021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633932" y="5851545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First epoch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YYYYDDDhhmm</a:t>
            </a:r>
            <a:r>
              <a:rPr lang="en-US" dirty="0"/>
              <a:t>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403483" y="5856070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 length</a:t>
            </a:r>
            <a:br>
              <a:rPr lang="en-US" dirty="0"/>
            </a:br>
            <a:r>
              <a:rPr lang="en-US" dirty="0"/>
              <a:t>(01D = 1 day)</a:t>
            </a:r>
          </a:p>
        </p:txBody>
      </p:sp>
      <p:cxnSp>
        <p:nvCxnSpPr>
          <p:cNvPr id="57" name="Straight Arrow Connector 56"/>
          <p:cNvCxnSpPr>
            <a:cxnSpLocks/>
          </p:cNvCxnSpPr>
          <p:nvPr/>
        </p:nvCxnSpPr>
        <p:spPr>
          <a:xfrm flipH="1" flipV="1">
            <a:off x="6921500" y="5008773"/>
            <a:ext cx="685800" cy="92212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64139" y="5270711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Observation</a:t>
            </a:r>
            <a:br>
              <a:rPr lang="en-US" dirty="0"/>
            </a:br>
            <a:r>
              <a:rPr lang="en-US" dirty="0"/>
              <a:t>interval and type</a:t>
            </a:r>
          </a:p>
        </p:txBody>
      </p:sp>
      <p:cxnSp>
        <p:nvCxnSpPr>
          <p:cNvPr id="65" name="Straight Arrow Connector 64"/>
          <p:cNvCxnSpPr>
            <a:cxnSpLocks/>
          </p:cNvCxnSpPr>
          <p:nvPr/>
        </p:nvCxnSpPr>
        <p:spPr>
          <a:xfrm flipH="1" flipV="1">
            <a:off x="7403483" y="5008773"/>
            <a:ext cx="676892" cy="49693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cxnSpLocks/>
          </p:cNvCxnSpPr>
          <p:nvPr/>
        </p:nvCxnSpPr>
        <p:spPr>
          <a:xfrm flipH="1" flipV="1">
            <a:off x="7864139" y="5008773"/>
            <a:ext cx="236130" cy="49693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</p:cNvCxnSpPr>
          <p:nvPr/>
        </p:nvCxnSpPr>
        <p:spPr>
          <a:xfrm flipV="1">
            <a:off x="3884696" y="5008774"/>
            <a:ext cx="308317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example of RINEX 3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2503665" y="1366837"/>
            <a:ext cx="719931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3.02           OBSERVATION DATA    GPS(GPS)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cnvtToRINEX 2.29.0  Michael A Floyd     07-Jan-16 17:28 UTC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-----------------------------------------------------------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TG01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GEODETIC                                                    MARKER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M.Floyd / G.Funning MIT / UC Riverside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5049K72210          TRIMBLE NETR9       4.62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60222738            TRM41249.00     NONE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-2698262.9000 -4182116.4000  3976198.2000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-0.0160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  16 C1C C2W C2X C5X D1C D2W D2X D5X L1C L2W L2X L5X S1C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S2W S2X S5X                                        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     0     0    0.0000000     GPS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    23    59   30.0000000     GPS         TIME OF LAST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0                                                      RCV CLOCK OFFS APPL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L1C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L2X -0.25000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L5X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17                                                      LEAP SECONDS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31                                                      # OF SATELLITES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&gt; 2015 12 31 00 00  0.0000000  0  9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G01  23837864.086 7  23837874.082 4  23837874.383 7  23837870.934 5                                                                 125268876.649 7  97612114.300 4  97612120.067 7  93544938.844 5        42.000          24.500          41.600          31.200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165292" y="3029826"/>
            <a:ext cx="382580" cy="2066431"/>
            <a:chOff x="1848556" y="3541889"/>
            <a:chExt cx="382580" cy="2066431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2023872" y="3810000"/>
              <a:ext cx="207264" cy="1798320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185874" y="3036896"/>
            <a:ext cx="3278748" cy="2047168"/>
            <a:chOff x="2350912" y="3541889"/>
            <a:chExt cx="3278748" cy="2047168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03996" y="3746352"/>
              <a:ext cx="3025664" cy="184270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499829" y="3029826"/>
            <a:ext cx="1339654" cy="2090815"/>
            <a:chOff x="2847622" y="3541889"/>
            <a:chExt cx="1339654" cy="2090815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064130" y="3795120"/>
              <a:ext cx="1123146" cy="18375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834367" y="3033664"/>
            <a:ext cx="2342141" cy="2074785"/>
            <a:chOff x="3355622" y="3541889"/>
            <a:chExt cx="2342141" cy="2074785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5"/>
            </p:cNvCxnSpPr>
            <p:nvPr/>
          </p:nvCxnSpPr>
          <p:spPr>
            <a:xfrm>
              <a:off x="3596514" y="3770736"/>
              <a:ext cx="2101249" cy="1845938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7587941" y="3072160"/>
            <a:ext cx="1690172" cy="353793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069159" y="4079795"/>
            <a:ext cx="1550239" cy="11188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System now listed along </a:t>
            </a:r>
            <a:r>
              <a:rPr lang="en-US" sz="1600">
                <a:solidFill>
                  <a:schemeClr val="accent1"/>
                </a:solidFill>
              </a:rPr>
              <a:t>with observation types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9096044" y="3425952"/>
            <a:ext cx="339676" cy="653694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877312" y="4888992"/>
            <a:ext cx="6191846" cy="231648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850720" y="3036897"/>
            <a:ext cx="2720257" cy="2251631"/>
            <a:chOff x="2350912" y="3541889"/>
            <a:chExt cx="2720257" cy="2251631"/>
          </a:xfrm>
        </p:grpSpPr>
        <p:sp>
          <p:nvSpPr>
            <p:cNvPr id="37" name="Oval 36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37" idx="5"/>
            </p:cNvCxnSpPr>
            <p:nvPr/>
          </p:nvCxnSpPr>
          <p:spPr>
            <a:xfrm>
              <a:off x="2591804" y="3770736"/>
              <a:ext cx="2479365" cy="20227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2528048" y="5071873"/>
            <a:ext cx="349264" cy="2044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931713" y="5987018"/>
            <a:ext cx="983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Observation codes more complicated than RINEX 2 (see Tables 4–10 of current RINEX 3(.04) document)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387479" y="3030800"/>
            <a:ext cx="3092934" cy="2429666"/>
            <a:chOff x="-276920" y="3383393"/>
            <a:chExt cx="3092934" cy="2429666"/>
          </a:xfrm>
        </p:grpSpPr>
        <p:sp>
          <p:nvSpPr>
            <p:cNvPr id="47" name="Oval 46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-276920" y="3612240"/>
              <a:ext cx="2839850" cy="220081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812193" y="3036896"/>
            <a:ext cx="2003501" cy="2416500"/>
            <a:chOff x="812513" y="3383393"/>
            <a:chExt cx="2003501" cy="2416500"/>
          </a:xfrm>
        </p:grpSpPr>
        <p:sp>
          <p:nvSpPr>
            <p:cNvPr id="52" name="Oval 51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H="1">
              <a:off x="812513" y="3612240"/>
              <a:ext cx="1774801" cy="21876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6141985" y="2767584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32368" y="2760514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L2C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2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41" grpId="0" animBg="1"/>
      <p:bldP spid="54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Compressing/Uncompressing RINEX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dirty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/>
              <a:t>Unzip using “unzip”, “</a:t>
            </a:r>
            <a:r>
              <a:rPr lang="en-GB" altLang="en-US" dirty="0" err="1"/>
              <a:t>pkzip</a:t>
            </a:r>
            <a:r>
              <a:rPr lang="en-GB" altLang="en-US" dirty="0"/>
              <a:t>” or “WinZip”</a:t>
            </a:r>
          </a:p>
          <a:p>
            <a:pPr lvl="2"/>
            <a:r>
              <a:rPr lang="en-GB" altLang="en-US" dirty="0"/>
              <a:t>See http://www.pkware.com/ or http://www.winzip.com/, or </a:t>
            </a:r>
            <a:r>
              <a:rPr lang="en-US" dirty="0"/>
              <a:t>http://www.7-zip.org/</a:t>
            </a:r>
            <a:endParaRPr lang="en-GB" altLang="en-US" dirty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/>
              <a:t>” (RINEX 2) and “*.</a:t>
            </a:r>
            <a:r>
              <a:rPr lang="en-GB" altLang="en-US" dirty="0" err="1"/>
              <a:t>rnx.gz</a:t>
            </a:r>
            <a:r>
              <a:rPr lang="en-GB" altLang="en-US" dirty="0"/>
              <a:t>” (RINEX 3) files (UNIX compress or </a:t>
            </a:r>
            <a:r>
              <a:rPr lang="en-GB" altLang="en-US" dirty="0" err="1"/>
              <a:t>gzip</a:t>
            </a:r>
            <a:r>
              <a:rPr lang="en-GB" altLang="en-US" dirty="0"/>
              <a:t>)</a:t>
            </a:r>
          </a:p>
          <a:p>
            <a:pPr lvl="2"/>
            <a:r>
              <a:rPr lang="en-GB" altLang="en-US" dirty="0"/>
              <a:t>e.g. hers1270.03o.Z, </a:t>
            </a:r>
            <a:r>
              <a:rPr lang="en-US" altLang="en-US" dirty="0"/>
              <a:t>TG0100USA_R_20153650000_01D_30S_GO.rnx.gz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using “</a:t>
            </a:r>
            <a:r>
              <a:rPr lang="en-GB" altLang="en-US" dirty="0" err="1"/>
              <a:t>uncompress</a:t>
            </a:r>
            <a:r>
              <a:rPr lang="en-GB" altLang="en-US" dirty="0"/>
              <a:t>”, “</a:t>
            </a:r>
            <a:r>
              <a:rPr lang="en-GB" altLang="en-US" dirty="0" err="1"/>
              <a:t>gunzip</a:t>
            </a:r>
            <a:r>
              <a:rPr lang="en-GB" altLang="en-US" dirty="0"/>
              <a:t>”, “7zip”, “WinZip” or 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/>
              <a:t>” (RINEX 2) and “*.</a:t>
            </a:r>
            <a:r>
              <a:rPr lang="en-GB" altLang="en-US" dirty="0" err="1"/>
              <a:t>crx.gz</a:t>
            </a:r>
            <a:r>
              <a:rPr lang="en-GB" altLang="en-US" dirty="0"/>
              <a:t>” (RINEX 3) 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 hers1270.03d.Z, </a:t>
            </a:r>
            <a:r>
              <a:rPr lang="en-US" altLang="en-US" dirty="0"/>
              <a:t>TG0100USA_R_20153650000_01D_30S_GO.crx.gz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and *.</a:t>
            </a:r>
            <a:r>
              <a:rPr lang="en-GB" altLang="en-US" dirty="0" err="1"/>
              <a:t>crx</a:t>
            </a:r>
            <a:r>
              <a:rPr lang="en-GB" altLang="en-US" dirty="0"/>
              <a:t> files</a:t>
            </a:r>
          </a:p>
          <a:p>
            <a:pPr lvl="2"/>
            <a:r>
              <a:rPr lang="en-GB" altLang="en-US" dirty="0"/>
              <a:t>Then need to “</a:t>
            </a:r>
            <a:r>
              <a:rPr lang="en-GB" altLang="en-US" dirty="0" err="1"/>
              <a:t>unHatanaka</a:t>
            </a:r>
            <a:r>
              <a:rPr lang="en-GB" altLang="en-US" dirty="0"/>
              <a:t>” using CRX2RNX from http://terras.gsi.go.jp/ja/crx2rnx.html</a:t>
            </a:r>
          </a:p>
          <a:p>
            <a:pPr lvl="1"/>
            <a:r>
              <a:rPr lang="en-GB" altLang="en-US" dirty="0"/>
              <a:t>Leica Geo Office </a:t>
            </a:r>
            <a:r>
              <a:rPr lang="en-GB" altLang="en-US" dirty="0" err="1"/>
              <a:t>uncompresses</a:t>
            </a:r>
            <a:r>
              <a:rPr lang="en-GB" altLang="en-US" dirty="0"/>
              <a:t> files automatically when using “Internet Download” tool</a:t>
            </a:r>
          </a:p>
          <a:p>
            <a:pPr lvl="2"/>
            <a:r>
              <a:rPr lang="en-GB" altLang="en-US" dirty="0"/>
              <a:t>For manual import you need to </a:t>
            </a:r>
            <a:r>
              <a:rPr lang="en-GB" altLang="en-US" dirty="0" err="1"/>
              <a:t>uncompress</a:t>
            </a:r>
            <a:r>
              <a:rPr lang="en-GB" altLang="en-US" dirty="0"/>
              <a:t> the files 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3024</TotalTime>
  <Words>2683</Words>
  <Application>Microsoft Macintosh PowerPoint</Application>
  <PresentationFormat>Widescreen</PresentationFormat>
  <Paragraphs>258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</vt:lpstr>
      <vt:lpstr>Office Theme</vt:lpstr>
      <vt:lpstr>GNSS data from receiver to processing input</vt:lpstr>
      <vt:lpstr>Raw data formats</vt:lpstr>
      <vt:lpstr>Motivation for Receiver INdependent EXchange (RINEX) format</vt:lpstr>
      <vt:lpstr>RINEX formats</vt:lpstr>
      <vt:lpstr>RINEX 2 data format</vt:lpstr>
      <vt:lpstr>An example of RINEX 2 observation data</vt:lpstr>
      <vt:lpstr>RINEX 3 data format</vt:lpstr>
      <vt:lpstr>An example of RINEX 3 observation data</vt:lpstr>
      <vt:lpstr>Compressing/Uncompressing RINEX</vt:lpstr>
      <vt:lpstr>runpkr00 (Trimble raw to dat)</vt:lpstr>
      <vt:lpstr>Pre-processing data</vt:lpstr>
      <vt:lpstr>Using teqc</vt:lpstr>
      <vt:lpstr>Using teqc</vt:lpstr>
      <vt:lpstr>Approximate position</vt:lpstr>
      <vt:lpstr>Links to software</vt:lpstr>
    </vt:vector>
  </TitlesOfParts>
  <Manager/>
  <Company>MIT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data from receiver to processing input</dc:title>
  <dc:subject/>
  <dc:creator>M. Floyd</dc:creator>
  <cp:keywords/>
  <dc:description/>
  <cp:lastModifiedBy>Mike Floyd</cp:lastModifiedBy>
  <cp:revision>140</cp:revision>
  <cp:lastPrinted>2018-06-20T20:17:19Z</cp:lastPrinted>
  <dcterms:created xsi:type="dcterms:W3CDTF">2014-11-13T20:18:27Z</dcterms:created>
  <dcterms:modified xsi:type="dcterms:W3CDTF">2020-08-15T14:04:13Z</dcterms:modified>
  <cp:category/>
</cp:coreProperties>
</file>