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4" r:id="rId1"/>
  </p:sldMasterIdLst>
  <p:notesMasterIdLst>
    <p:notesMasterId r:id="rId31"/>
  </p:notesMasterIdLst>
  <p:handoutMasterIdLst>
    <p:handoutMasterId r:id="rId32"/>
  </p:handoutMasterIdLst>
  <p:sldIdLst>
    <p:sldId id="257" r:id="rId2"/>
    <p:sldId id="258" r:id="rId3"/>
    <p:sldId id="259" r:id="rId4"/>
    <p:sldId id="260" r:id="rId5"/>
    <p:sldId id="28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8" r:id="rId24"/>
    <p:sldId id="279" r:id="rId25"/>
    <p:sldId id="280" r:id="rId26"/>
    <p:sldId id="286" r:id="rId27"/>
    <p:sldId id="285" r:id="rId28"/>
    <p:sldId id="282"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A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9455F-1808-0445-9DE2-1721DA6D0233}" v="18" dt="2020-08-20T18:48:12.632"/>
    <p1510:client id="{9C85FADB-E4C1-414D-B1B3-9A79F4A7AACA}" v="5" dt="2020-08-21T11:28:55.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Floyd" userId="672a31ed-b020-432c-ac3f-a859694af94b" providerId="ADAL" clId="{7D4926F7-8C5F-5A49-AB79-734795ADEA56}"/>
    <pc:docChg chg="modSld">
      <pc:chgData name="Mike Floyd" userId="672a31ed-b020-432c-ac3f-a859694af94b" providerId="ADAL" clId="{7D4926F7-8C5F-5A49-AB79-734795ADEA56}" dt="2020-08-17T18:19:47.950" v="59" actId="1036"/>
      <pc:docMkLst>
        <pc:docMk/>
      </pc:docMkLst>
      <pc:sldChg chg="modSp mod">
        <pc:chgData name="Mike Floyd" userId="672a31ed-b020-432c-ac3f-a859694af94b" providerId="ADAL" clId="{7D4926F7-8C5F-5A49-AB79-734795ADEA56}" dt="2020-08-17T18:19:47.950" v="59" actId="1036"/>
        <pc:sldMkLst>
          <pc:docMk/>
          <pc:sldMk cId="2456644670" sldId="284"/>
        </pc:sldMkLst>
        <pc:spChg chg="mod">
          <ac:chgData name="Mike Floyd" userId="672a31ed-b020-432c-ac3f-a859694af94b" providerId="ADAL" clId="{7D4926F7-8C5F-5A49-AB79-734795ADEA56}" dt="2020-08-17T18:19:47.950" v="59" actId="1036"/>
          <ac:spMkLst>
            <pc:docMk/>
            <pc:sldMk cId="2456644670" sldId="284"/>
            <ac:spMk id="149522" creationId="{00000000-0000-0000-0000-000000000000}"/>
          </ac:spMkLst>
        </pc:spChg>
        <pc:spChg chg="mod">
          <ac:chgData name="Mike Floyd" userId="672a31ed-b020-432c-ac3f-a859694af94b" providerId="ADAL" clId="{7D4926F7-8C5F-5A49-AB79-734795ADEA56}" dt="2020-08-17T18:19:29.990" v="30" actId="1038"/>
          <ac:spMkLst>
            <pc:docMk/>
            <pc:sldMk cId="2456644670" sldId="284"/>
            <ac:spMk id="149524" creationId="{00000000-0000-0000-0000-000000000000}"/>
          </ac:spMkLst>
        </pc:spChg>
        <pc:spChg chg="mod">
          <ac:chgData name="Mike Floyd" userId="672a31ed-b020-432c-ac3f-a859694af94b" providerId="ADAL" clId="{7D4926F7-8C5F-5A49-AB79-734795ADEA56}" dt="2020-08-17T18:19:47.950" v="59" actId="1036"/>
          <ac:spMkLst>
            <pc:docMk/>
            <pc:sldMk cId="2456644670" sldId="284"/>
            <ac:spMk id="149536" creationId="{00000000-0000-0000-0000-000000000000}"/>
          </ac:spMkLst>
        </pc:spChg>
        <pc:spChg chg="mod">
          <ac:chgData name="Mike Floyd" userId="672a31ed-b020-432c-ac3f-a859694af94b" providerId="ADAL" clId="{7D4926F7-8C5F-5A49-AB79-734795ADEA56}" dt="2020-08-17T18:19:47.950" v="59" actId="1036"/>
          <ac:spMkLst>
            <pc:docMk/>
            <pc:sldMk cId="2456644670" sldId="284"/>
            <ac:spMk id="149540" creationId="{00000000-0000-0000-0000-000000000000}"/>
          </ac:spMkLst>
        </pc:spChg>
      </pc:sldChg>
    </pc:docChg>
  </pc:docChgLst>
  <pc:docChgLst>
    <pc:chgData name="Thomas A Herring" userId="49bcc5d6-8186-4e0b-bac1-d1f5700fb3e1" providerId="ADAL" clId="{82E9455F-1808-0445-9DE2-1721DA6D0233}"/>
    <pc:docChg chg="undo custSel addSld modSld sldOrd">
      <pc:chgData name="Thomas A Herring" userId="49bcc5d6-8186-4e0b-bac1-d1f5700fb3e1" providerId="ADAL" clId="{82E9455F-1808-0445-9DE2-1721DA6D0233}" dt="2020-08-20T18:49:01.353" v="525" actId="14100"/>
      <pc:docMkLst>
        <pc:docMk/>
      </pc:docMkLst>
      <pc:sldChg chg="modSp mod">
        <pc:chgData name="Thomas A Herring" userId="49bcc5d6-8186-4e0b-bac1-d1f5700fb3e1" providerId="ADAL" clId="{82E9455F-1808-0445-9DE2-1721DA6D0233}" dt="2020-08-20T18:29:48.671" v="16" actId="20577"/>
        <pc:sldMkLst>
          <pc:docMk/>
          <pc:sldMk cId="3750607796" sldId="259"/>
        </pc:sldMkLst>
        <pc:spChg chg="mod">
          <ac:chgData name="Thomas A Herring" userId="49bcc5d6-8186-4e0b-bac1-d1f5700fb3e1" providerId="ADAL" clId="{82E9455F-1808-0445-9DE2-1721DA6D0233}" dt="2020-08-20T18:29:48.671" v="16" actId="20577"/>
          <ac:spMkLst>
            <pc:docMk/>
            <pc:sldMk cId="3750607796" sldId="259"/>
            <ac:spMk id="17411" creationId="{00000000-0000-0000-0000-000000000000}"/>
          </ac:spMkLst>
        </pc:spChg>
      </pc:sldChg>
      <pc:sldChg chg="modSp mod">
        <pc:chgData name="Thomas A Herring" userId="49bcc5d6-8186-4e0b-bac1-d1f5700fb3e1" providerId="ADAL" clId="{82E9455F-1808-0445-9DE2-1721DA6D0233}" dt="2020-08-20T18:34:33.784" v="195" actId="790"/>
        <pc:sldMkLst>
          <pc:docMk/>
          <pc:sldMk cId="2338835998" sldId="262"/>
        </pc:sldMkLst>
        <pc:spChg chg="mod">
          <ac:chgData name="Thomas A Herring" userId="49bcc5d6-8186-4e0b-bac1-d1f5700fb3e1" providerId="ADAL" clId="{82E9455F-1808-0445-9DE2-1721DA6D0233}" dt="2020-08-20T18:34:33.784" v="195" actId="790"/>
          <ac:spMkLst>
            <pc:docMk/>
            <pc:sldMk cId="2338835998" sldId="262"/>
            <ac:spMk id="23555" creationId="{00000000-0000-0000-0000-000000000000}"/>
          </ac:spMkLst>
        </pc:spChg>
      </pc:sldChg>
      <pc:sldChg chg="modSp mod">
        <pc:chgData name="Thomas A Herring" userId="49bcc5d6-8186-4e0b-bac1-d1f5700fb3e1" providerId="ADAL" clId="{82E9455F-1808-0445-9DE2-1721DA6D0233}" dt="2020-08-20T18:37:28.493" v="205" actId="2710"/>
        <pc:sldMkLst>
          <pc:docMk/>
          <pc:sldMk cId="2701211922" sldId="267"/>
        </pc:sldMkLst>
        <pc:spChg chg="mod">
          <ac:chgData name="Thomas A Herring" userId="49bcc5d6-8186-4e0b-bac1-d1f5700fb3e1" providerId="ADAL" clId="{82E9455F-1808-0445-9DE2-1721DA6D0233}" dt="2020-08-20T18:37:28.493" v="205" actId="2710"/>
          <ac:spMkLst>
            <pc:docMk/>
            <pc:sldMk cId="2701211922" sldId="267"/>
            <ac:spMk id="20" creationId="{9EF1CF09-44F5-0846-A5F2-55EDF83C598A}"/>
          </ac:spMkLst>
        </pc:spChg>
      </pc:sldChg>
      <pc:sldChg chg="modSp mod">
        <pc:chgData name="Thomas A Herring" userId="49bcc5d6-8186-4e0b-bac1-d1f5700fb3e1" providerId="ADAL" clId="{82E9455F-1808-0445-9DE2-1721DA6D0233}" dt="2020-08-20T18:38:52.693" v="207" actId="14100"/>
        <pc:sldMkLst>
          <pc:docMk/>
          <pc:sldMk cId="4124992062" sldId="270"/>
        </pc:sldMkLst>
        <pc:spChg chg="mod">
          <ac:chgData name="Thomas A Herring" userId="49bcc5d6-8186-4e0b-bac1-d1f5700fb3e1" providerId="ADAL" clId="{82E9455F-1808-0445-9DE2-1721DA6D0233}" dt="2020-08-20T18:38:52.693" v="207" actId="14100"/>
          <ac:spMkLst>
            <pc:docMk/>
            <pc:sldMk cId="4124992062" sldId="270"/>
            <ac:spMk id="44039" creationId="{00000000-0000-0000-0000-000000000000}"/>
          </ac:spMkLst>
        </pc:spChg>
      </pc:sldChg>
      <pc:sldChg chg="modSp mod">
        <pc:chgData name="Thomas A Herring" userId="49bcc5d6-8186-4e0b-bac1-d1f5700fb3e1" providerId="ADAL" clId="{82E9455F-1808-0445-9DE2-1721DA6D0233}" dt="2020-08-20T18:39:47.859" v="209" actId="14100"/>
        <pc:sldMkLst>
          <pc:docMk/>
          <pc:sldMk cId="3852268033" sldId="272"/>
        </pc:sldMkLst>
        <pc:spChg chg="mod">
          <ac:chgData name="Thomas A Herring" userId="49bcc5d6-8186-4e0b-bac1-d1f5700fb3e1" providerId="ADAL" clId="{82E9455F-1808-0445-9DE2-1721DA6D0233}" dt="2020-08-20T18:39:47.859" v="209" actId="14100"/>
          <ac:spMkLst>
            <pc:docMk/>
            <pc:sldMk cId="3852268033" sldId="272"/>
            <ac:spMk id="37892" creationId="{00000000-0000-0000-0000-000000000000}"/>
          </ac:spMkLst>
        </pc:spChg>
      </pc:sldChg>
      <pc:sldChg chg="modSp mod">
        <pc:chgData name="Thomas A Herring" userId="49bcc5d6-8186-4e0b-bac1-d1f5700fb3e1" providerId="ADAL" clId="{82E9455F-1808-0445-9DE2-1721DA6D0233}" dt="2020-08-20T18:40:37.054" v="212" actId="1076"/>
        <pc:sldMkLst>
          <pc:docMk/>
          <pc:sldMk cId="2588954526" sldId="275"/>
        </pc:sldMkLst>
        <pc:spChg chg="mod">
          <ac:chgData name="Thomas A Herring" userId="49bcc5d6-8186-4e0b-bac1-d1f5700fb3e1" providerId="ADAL" clId="{82E9455F-1808-0445-9DE2-1721DA6D0233}" dt="2020-08-20T18:40:37.054" v="212" actId="1076"/>
          <ac:spMkLst>
            <pc:docMk/>
            <pc:sldMk cId="2588954526" sldId="275"/>
            <ac:spMk id="46084" creationId="{00000000-0000-0000-0000-000000000000}"/>
          </ac:spMkLst>
        </pc:spChg>
      </pc:sldChg>
      <pc:sldChg chg="modSp mod">
        <pc:chgData name="Thomas A Herring" userId="49bcc5d6-8186-4e0b-bac1-d1f5700fb3e1" providerId="ADAL" clId="{82E9455F-1808-0445-9DE2-1721DA6D0233}" dt="2020-08-20T18:42:26.502" v="316" actId="20577"/>
        <pc:sldMkLst>
          <pc:docMk/>
          <pc:sldMk cId="966619471" sldId="277"/>
        </pc:sldMkLst>
        <pc:spChg chg="mod">
          <ac:chgData name="Thomas A Herring" userId="49bcc5d6-8186-4e0b-bac1-d1f5700fb3e1" providerId="ADAL" clId="{82E9455F-1808-0445-9DE2-1721DA6D0233}" dt="2020-08-20T18:42:26.502" v="316" actId="20577"/>
          <ac:spMkLst>
            <pc:docMk/>
            <pc:sldMk cId="966619471" sldId="277"/>
            <ac:spMk id="52227" creationId="{00000000-0000-0000-0000-000000000000}"/>
          </ac:spMkLst>
        </pc:spChg>
      </pc:sldChg>
      <pc:sldChg chg="ord">
        <pc:chgData name="Thomas A Herring" userId="49bcc5d6-8186-4e0b-bac1-d1f5700fb3e1" providerId="ADAL" clId="{82E9455F-1808-0445-9DE2-1721DA6D0233}" dt="2020-08-20T18:28:06.988" v="3" actId="20578"/>
        <pc:sldMkLst>
          <pc:docMk/>
          <pc:sldMk cId="3117029791" sldId="282"/>
        </pc:sldMkLst>
      </pc:sldChg>
      <pc:sldChg chg="ord">
        <pc:chgData name="Thomas A Herring" userId="49bcc5d6-8186-4e0b-bac1-d1f5700fb3e1" providerId="ADAL" clId="{82E9455F-1808-0445-9DE2-1721DA6D0233}" dt="2020-08-20T18:28:06.988" v="3" actId="20578"/>
        <pc:sldMkLst>
          <pc:docMk/>
          <pc:sldMk cId="2456644670" sldId="284"/>
        </pc:sldMkLst>
      </pc:sldChg>
      <pc:sldChg chg="addSp modSp modTransition">
        <pc:chgData name="Thomas A Herring" userId="49bcc5d6-8186-4e0b-bac1-d1f5700fb3e1" providerId="ADAL" clId="{82E9455F-1808-0445-9DE2-1721DA6D0233}" dt="2020-08-18T12:12:35.596" v="0"/>
        <pc:sldMkLst>
          <pc:docMk/>
          <pc:sldMk cId="2103417319" sldId="285"/>
        </pc:sldMkLst>
        <pc:picChg chg="add mod">
          <ac:chgData name="Thomas A Herring" userId="49bcc5d6-8186-4e0b-bac1-d1f5700fb3e1" providerId="ADAL" clId="{82E9455F-1808-0445-9DE2-1721DA6D0233}" dt="2020-08-18T12:12:35.596" v="0"/>
          <ac:picMkLst>
            <pc:docMk/>
            <pc:sldMk cId="2103417319" sldId="285"/>
            <ac:picMk id="7" creationId="{DF321E1D-3836-0540-BED3-BFE312CA84B4}"/>
          </ac:picMkLst>
        </pc:picChg>
      </pc:sldChg>
      <pc:sldChg chg="modSp mod">
        <pc:chgData name="Thomas A Herring" userId="49bcc5d6-8186-4e0b-bac1-d1f5700fb3e1" providerId="ADAL" clId="{82E9455F-1808-0445-9DE2-1721DA6D0233}" dt="2020-08-20T18:31:44.881" v="129" actId="20577"/>
        <pc:sldMkLst>
          <pc:docMk/>
          <pc:sldMk cId="2521701880" sldId="287"/>
        </pc:sldMkLst>
        <pc:spChg chg="mod">
          <ac:chgData name="Thomas A Herring" userId="49bcc5d6-8186-4e0b-bac1-d1f5700fb3e1" providerId="ADAL" clId="{82E9455F-1808-0445-9DE2-1721DA6D0233}" dt="2020-08-20T18:31:44.881" v="129" actId="20577"/>
          <ac:spMkLst>
            <pc:docMk/>
            <pc:sldMk cId="2521701880" sldId="287"/>
            <ac:spMk id="21507" creationId="{00000000-0000-0000-0000-000000000000}"/>
          </ac:spMkLst>
        </pc:spChg>
      </pc:sldChg>
      <pc:sldChg chg="addSp delSp modSp add mod">
        <pc:chgData name="Thomas A Herring" userId="49bcc5d6-8186-4e0b-bac1-d1f5700fb3e1" providerId="ADAL" clId="{82E9455F-1808-0445-9DE2-1721DA6D0233}" dt="2020-08-20T18:49:01.353" v="525" actId="14100"/>
        <pc:sldMkLst>
          <pc:docMk/>
          <pc:sldMk cId="2162129617" sldId="288"/>
        </pc:sldMkLst>
        <pc:spChg chg="add mod">
          <ac:chgData name="Thomas A Herring" userId="49bcc5d6-8186-4e0b-bac1-d1f5700fb3e1" providerId="ADAL" clId="{82E9455F-1808-0445-9DE2-1721DA6D0233}" dt="2020-08-20T18:48:54.343" v="524" actId="1076"/>
          <ac:spMkLst>
            <pc:docMk/>
            <pc:sldMk cId="2162129617" sldId="288"/>
            <ac:spMk id="5" creationId="{6AFBEF20-5105-304F-A219-D0CA75E44E2E}"/>
          </ac:spMkLst>
        </pc:spChg>
        <pc:spChg chg="mod">
          <ac:chgData name="Thomas A Herring" userId="49bcc5d6-8186-4e0b-bac1-d1f5700fb3e1" providerId="ADAL" clId="{82E9455F-1808-0445-9DE2-1721DA6D0233}" dt="2020-08-20T18:47:42.865" v="514" actId="1076"/>
          <ac:spMkLst>
            <pc:docMk/>
            <pc:sldMk cId="2162129617" sldId="288"/>
            <ac:spMk id="6" creationId="{00000000-0000-0000-0000-000000000000}"/>
          </ac:spMkLst>
        </pc:spChg>
        <pc:spChg chg="mod">
          <ac:chgData name="Thomas A Herring" userId="49bcc5d6-8186-4e0b-bac1-d1f5700fb3e1" providerId="ADAL" clId="{82E9455F-1808-0445-9DE2-1721DA6D0233}" dt="2020-08-20T18:47:30.426" v="511" actId="14100"/>
          <ac:spMkLst>
            <pc:docMk/>
            <pc:sldMk cId="2162129617" sldId="288"/>
            <ac:spMk id="54276" creationId="{00000000-0000-0000-0000-000000000000}"/>
          </ac:spMkLst>
        </pc:spChg>
        <pc:picChg chg="add del mod">
          <ac:chgData name="Thomas A Herring" userId="49bcc5d6-8186-4e0b-bac1-d1f5700fb3e1" providerId="ADAL" clId="{82E9455F-1808-0445-9DE2-1721DA6D0233}" dt="2020-08-20T18:44:49.458" v="324" actId="14100"/>
          <ac:picMkLst>
            <pc:docMk/>
            <pc:sldMk cId="2162129617" sldId="288"/>
            <ac:picMk id="3074" creationId="{27FF7F07-702D-9C48-9406-E1536954677F}"/>
          </ac:picMkLst>
        </pc:picChg>
        <pc:picChg chg="add del">
          <ac:chgData name="Thomas A Herring" userId="49bcc5d6-8186-4e0b-bac1-d1f5700fb3e1" providerId="ADAL" clId="{82E9455F-1808-0445-9DE2-1721DA6D0233}" dt="2020-08-20T18:44:33.012" v="321" actId="478"/>
          <ac:picMkLst>
            <pc:docMk/>
            <pc:sldMk cId="2162129617" sldId="288"/>
            <ac:picMk id="5122" creationId="{75CF1E2F-6E36-8A40-9D49-E2BC869A43D5}"/>
          </ac:picMkLst>
        </pc:picChg>
        <pc:cxnChg chg="add mod">
          <ac:chgData name="Thomas A Herring" userId="49bcc5d6-8186-4e0b-bac1-d1f5700fb3e1" providerId="ADAL" clId="{82E9455F-1808-0445-9DE2-1721DA6D0233}" dt="2020-08-20T18:49:01.353" v="525" actId="14100"/>
          <ac:cxnSpMkLst>
            <pc:docMk/>
            <pc:sldMk cId="2162129617" sldId="288"/>
            <ac:cxnSpMk id="8" creationId="{8F5DB034-2D79-E647-8914-C93597C7D742}"/>
          </ac:cxnSpMkLst>
        </pc:cxnChg>
      </pc:sldChg>
    </pc:docChg>
  </pc:docChgLst>
  <pc:docChgLst>
    <pc:chgData name="Thomas A Herring" userId="49bcc5d6-8186-4e0b-bac1-d1f5700fb3e1" providerId="ADAL" clId="{9C85FADB-E4C1-414D-B1B3-9A79F4A7AACA}"/>
    <pc:docChg chg="undo custSel modSld">
      <pc:chgData name="Thomas A Herring" userId="49bcc5d6-8186-4e0b-bac1-d1f5700fb3e1" providerId="ADAL" clId="{9C85FADB-E4C1-414D-B1B3-9A79F4A7AACA}" dt="2020-08-21T11:28:55.933" v="4"/>
      <pc:docMkLst>
        <pc:docMk/>
      </pc:docMkLst>
      <pc:sldChg chg="addSp delSp">
        <pc:chgData name="Thomas A Herring" userId="49bcc5d6-8186-4e0b-bac1-d1f5700fb3e1" providerId="ADAL" clId="{9C85FADB-E4C1-414D-B1B3-9A79F4A7AACA}" dt="2020-08-21T11:28:55.933" v="4"/>
        <pc:sldMkLst>
          <pc:docMk/>
          <pc:sldMk cId="1788401427" sldId="257"/>
        </pc:sldMkLst>
        <pc:grpChg chg="add del">
          <ac:chgData name="Thomas A Herring" userId="49bcc5d6-8186-4e0b-bac1-d1f5700fb3e1" providerId="ADAL" clId="{9C85FADB-E4C1-414D-B1B3-9A79F4A7AACA}" dt="2020-08-21T11:28:54.392" v="3"/>
          <ac:grpSpMkLst>
            <pc:docMk/>
            <pc:sldMk cId="1788401427" sldId="257"/>
            <ac:grpSpMk id="5" creationId="{3EFC6D32-7BA0-0A49-95CF-8247B472BEFE}"/>
          </ac:grpSpMkLst>
        </pc:grpChg>
        <pc:inkChg chg="add del topLvl">
          <ac:chgData name="Thomas A Herring" userId="49bcc5d6-8186-4e0b-bac1-d1f5700fb3e1" providerId="ADAL" clId="{9C85FADB-E4C1-414D-B1B3-9A79F4A7AACA}" dt="2020-08-21T11:28:55.933" v="4"/>
          <ac:inkMkLst>
            <pc:docMk/>
            <pc:sldMk cId="1788401427" sldId="257"/>
            <ac:inkMk id="3" creationId="{BD81551C-467F-5D4C-89D8-18168D23EFB3}"/>
          </ac:inkMkLst>
        </pc:inkChg>
        <pc:inkChg chg="add del topLvl">
          <ac:chgData name="Thomas A Herring" userId="49bcc5d6-8186-4e0b-bac1-d1f5700fb3e1" providerId="ADAL" clId="{9C85FADB-E4C1-414D-B1B3-9A79F4A7AACA}" dt="2020-08-21T11:28:54.392" v="3"/>
          <ac:inkMkLst>
            <pc:docMk/>
            <pc:sldMk cId="1788401427" sldId="257"/>
            <ac:inkMk id="4" creationId="{9AE5CE3A-3423-4941-91B5-D05780E4A752}"/>
          </ac:inkMkLst>
        </pc:ink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Fundamentals of GNSS for geodesy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3542B-E572-D545-90AE-DF087C112CA6}" type="slidenum">
              <a:rPr lang="en-US" smtClean="0"/>
              <a:t>‹#›</a:t>
            </a:fld>
            <a:endParaRPr lang="en-US"/>
          </a:p>
        </p:txBody>
      </p:sp>
    </p:spTree>
    <p:extLst>
      <p:ext uri="{BB962C8B-B14F-4D97-AF65-F5344CB8AC3E}">
        <p14:creationId xmlns:p14="http://schemas.microsoft.com/office/powerpoint/2010/main" val="9975320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2020/08/24</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Fundamentals of GNSS for geodesy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7184E-D10D-BF4B-A747-73FB678F7FF1}" type="slidenum">
              <a:rPr lang="en-US" smtClean="0"/>
              <a:t>‹#›</a:t>
            </a:fld>
            <a:endParaRPr lang="en-US"/>
          </a:p>
        </p:txBody>
      </p:sp>
    </p:spTree>
    <p:extLst>
      <p:ext uri="{BB962C8B-B14F-4D97-AF65-F5344CB8AC3E}">
        <p14:creationId xmlns:p14="http://schemas.microsoft.com/office/powerpoint/2010/main" val="219004700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147978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2020/08/24</a:t>
            </a:r>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9</a:t>
            </a:fld>
            <a:endParaRPr lang="en-GB"/>
          </a:p>
        </p:txBody>
      </p:sp>
      <p:sp>
        <p:nvSpPr>
          <p:cNvPr id="32773" name="Rectangle 2"/>
          <p:cNvSpPr>
            <a:spLocks noGrp="1" noRot="1" noChangeAspect="1" noChangeArrowheads="1" noTextEdit="1"/>
          </p:cNvSpPr>
          <p:nvPr>
            <p:ph type="sldImg"/>
          </p:nvPr>
        </p:nvSpPr>
        <p:spPr>
          <a:xfrm>
            <a:off x="382588" y="685800"/>
            <a:ext cx="6094412"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We</a:t>
            </a:r>
            <a:r>
              <a:rPr lang="fr-FR"/>
              <a:t>’</a:t>
            </a:r>
            <a:r>
              <a:rPr lang="en-US" err="1"/>
              <a:t>ll</a:t>
            </a:r>
            <a:r>
              <a:rPr lang="en-US" baseline="0"/>
              <a:t> start with signal propagation, first signal scattering.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2020/08/24</a:t>
            </a:r>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10</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DejaVu Sans" charset="0"/>
                <a:cs typeface="DejaVu Sans" charset="0"/>
              </a:rPr>
              <a:t>Because the satellite move across the sky, the direct</a:t>
            </a:r>
            <a:r>
              <a:rPr lang="en-US" baseline="0">
                <a:latin typeface="Arial" charset="0"/>
                <a:ea typeface="DejaVu Sans" charset="0"/>
                <a:cs typeface="DejaVu Sans" charset="0"/>
              </a:rPr>
              <a:t> and reflected signal go in and out of phase, with a time interval that is dependent on the distance of the reflector from the antenna.  We’ll illustrate this in the next slide. </a:t>
            </a:r>
            <a:endParaRPr lang="en-US">
              <a:latin typeface="Arial" charset="0"/>
              <a:ea typeface="DejaVu Sans" charset="0"/>
              <a:cs typeface="DejaVu Sans"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11</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a:t>RIGHT SIDE is predicted variations for three heights.</a:t>
            </a:r>
          </a:p>
          <a:p>
            <a:r>
              <a:rPr lang="en-US"/>
              <a:t>The most common and dominant source of high-frequency multipath is reflection from the horizontal surface beneath the antenna.  If this surface is far enough away from the antenna (1-2 m) to be outside the </a:t>
            </a:r>
            <a:r>
              <a:rPr lang="en-US" err="1"/>
              <a:t>fresnel</a:t>
            </a:r>
            <a:r>
              <a:rPr lang="en-US"/>
              <a:t> zone (no interaction with the antenna itself), then geometric optics allows us to model the signal well enough to predict the frequency.  This slide shows</a:t>
            </a:r>
            <a:r>
              <a:rPr lang="en-US" baseline="0"/>
              <a:t> a theoretical model of horizontal reflections as a function of height above the ground. </a:t>
            </a:r>
            <a:r>
              <a:rPr lang="en-US"/>
              <a:t>For an antenna mounted 1-2 m above the surface, the variations will be of the order of minutes, and tend to have low</a:t>
            </a:r>
            <a:r>
              <a:rPr lang="en-US" baseline="0"/>
              <a:t> (though not always negligible) correlations </a:t>
            </a:r>
            <a:r>
              <a:rPr lang="en-US"/>
              <a:t>with the signature of the station’s coordinates and the atmospheric delay,</a:t>
            </a:r>
            <a:r>
              <a:rPr lang="en-US" baseline="0"/>
              <a:t> strongly dependent on the length of the tracking sessions. </a:t>
            </a:r>
            <a:r>
              <a:rPr lang="en-US"/>
              <a:t>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12</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err="1"/>
              <a:t>Leica</a:t>
            </a:r>
            <a:r>
              <a:rPr lang="en-US"/>
              <a:t> and Rascal antennas here, but most of the antennas used for high precision work have symmetric patterns.  L1 phase variations for antennas tested by UNAVCO.  Zenith values at the center and values for 10 degrees elevation at the edges.  10 deg L1 phase = 5 mm.  The</a:t>
            </a:r>
            <a:r>
              <a:rPr lang="en-US" baseline="0"/>
              <a:t> phase center variations (PCVs) and the phase center offsets (PCOs, the constant part of the pattern) are tabulated from external measurements on the ANTEX file distributed by the IGS.  The ANTEX file also includes models for the satellite antennas, and hence needs to be updated with each new launch or reassignment of a PRN number to a different satellite. </a:t>
            </a:r>
            <a:endParaRPr lang="en-US"/>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illustrates</a:t>
            </a:r>
            <a:r>
              <a:rPr lang="en-US" baseline="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a:p>
        </p:txBody>
      </p:sp>
      <p:sp>
        <p:nvSpPr>
          <p:cNvPr id="4" name="Slide Number Placeholder 3"/>
          <p:cNvSpPr>
            <a:spLocks noGrp="1"/>
          </p:cNvSpPr>
          <p:nvPr>
            <p:ph type="sldNum" sz="quarter" idx="10"/>
          </p:nvPr>
        </p:nvSpPr>
        <p:spPr/>
        <p:txBody>
          <a:bodyPr/>
          <a:lstStyle/>
          <a:p>
            <a:fld id="{4A0B3AFA-6189-EA45-B886-02C506706ADA}" type="slidenum">
              <a:rPr lang="en-US" smtClean="0"/>
              <a:t>13</a:t>
            </a:fld>
            <a:endParaRPr lang="en-US"/>
          </a:p>
        </p:txBody>
      </p:sp>
      <p:sp>
        <p:nvSpPr>
          <p:cNvPr id="5" name="Date Placeholder 4"/>
          <p:cNvSpPr>
            <a:spLocks noGrp="1"/>
          </p:cNvSpPr>
          <p:nvPr>
            <p:ph type="dt" idx="11"/>
          </p:nvPr>
        </p:nvSpPr>
        <p:spPr/>
        <p:txBody>
          <a:bodyPr/>
          <a:lstStyle/>
          <a:p>
            <a:r>
              <a:rPr lang="en-GB"/>
              <a:t>2020/08/24</a:t>
            </a:r>
            <a:endParaRPr lang="en-US"/>
          </a:p>
        </p:txBody>
      </p:sp>
      <p:sp>
        <p:nvSpPr>
          <p:cNvPr id="6" name="Footer Placeholder 5"/>
          <p:cNvSpPr>
            <a:spLocks noGrp="1"/>
          </p:cNvSpPr>
          <p:nvPr>
            <p:ph type="ftr" sz="quarter" idx="12"/>
          </p:nvPr>
        </p:nvSpPr>
        <p:spPr/>
        <p:txBody>
          <a:bodyPr/>
          <a:lstStyle/>
          <a:p>
            <a:r>
              <a:rPr lang="en-US"/>
              <a:t>Fundamentals of GNSS for geodesy</a:t>
            </a:r>
          </a:p>
        </p:txBody>
      </p:sp>
    </p:spTree>
    <p:extLst>
      <p:ext uri="{BB962C8B-B14F-4D97-AF65-F5344CB8AC3E}">
        <p14:creationId xmlns:p14="http://schemas.microsoft.com/office/powerpoint/2010/main" val="31425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2020/08/24</a:t>
            </a:r>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14</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DejaVu Sans" charset="0"/>
                <a:cs typeface="DejaVu Sans" charset="0"/>
              </a:rPr>
              <a:t>The three figures on the left show time series variations in hydrostatic (“dry”) delay due to (usually smooth) pressure changes (bottom),</a:t>
            </a:r>
            <a:r>
              <a:rPr lang="en-US" sz="1300" baseline="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 </a:t>
            </a:r>
            <a:endParaRPr lang="en-US" sz="1300">
              <a:ea typeface="DejaVu Sans" charset="0"/>
              <a:cs typeface="DejaVu Sans"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2020/08/24</a:t>
            </a:r>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15</a:t>
            </a:fld>
            <a:endParaRPr lang="en-GB"/>
          </a:p>
        </p:txBody>
      </p:sp>
      <p:sp>
        <p:nvSpPr>
          <p:cNvPr id="38917" name="Rectangle 2"/>
          <p:cNvSpPr>
            <a:spLocks noGrp="1" noRot="1" noChangeAspect="1" noChangeArrowheads="1" noTextEdit="1"/>
          </p:cNvSpPr>
          <p:nvPr>
            <p:ph type="sldImg"/>
          </p:nvPr>
        </p:nvSpPr>
        <p:spPr>
          <a:xfrm>
            <a:off x="382588" y="685800"/>
            <a:ext cx="6094412"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You’ll see plots</a:t>
            </a:r>
            <a:r>
              <a:rPr lang="en-US" baseline="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latitude, motions would be mainly east-west, as you see near the polar hole; near the equator the motions would be nearly N-S, with little E-W variation.   The red bar is a scale, equal 10 mm, and the green and yellow colors are imposed for positive and negative </a:t>
            </a:r>
            <a:r>
              <a:rPr lang="en-US" baseline="0" err="1"/>
              <a:t>residualls</a:t>
            </a:r>
            <a:r>
              <a:rPr lang="en-US" baseline="0"/>
              <a:t>.   Almost all of the noise you see is due to multipath (never modeled) and </a:t>
            </a:r>
            <a:r>
              <a:rPr lang="en-US" baseline="0" err="1"/>
              <a:t>unmodeled</a:t>
            </a:r>
            <a:r>
              <a:rPr lang="en-US" baseline="0"/>
              <a:t> short-period variations in water vapor.  The very short-period oscillations that are similar over time in a </a:t>
            </a:r>
            <a:r>
              <a:rPr lang="en-US" baseline="0" err="1"/>
              <a:t>partcular</a:t>
            </a:r>
            <a:r>
              <a:rPr lang="en-US" baseline="0"/>
              <a:t> part of the sky (e.g.  near an azimuth of 150 degrees) are multipath.  The less regular variations that do not repeat over time are water vapor (e.g.</a:t>
            </a:r>
            <a:r>
              <a:rPr lang="en-US"/>
              <a:t> near 90 degrees between 20-24 hour).</a:t>
            </a:r>
            <a:r>
              <a:rPr lang="en-US" baseline="0"/>
              <a:t>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2020/08/24</a:t>
            </a:r>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16</a:t>
            </a:fld>
            <a:endParaRPr lang="en-GB"/>
          </a:p>
        </p:txBody>
      </p:sp>
      <p:sp>
        <p:nvSpPr>
          <p:cNvPr id="43013" name="Rectangle 2"/>
          <p:cNvSpPr>
            <a:spLocks noGrp="1" noRot="1" noChangeAspect="1" noChangeArrowheads="1" noTextEdit="1"/>
          </p:cNvSpPr>
          <p:nvPr>
            <p:ph type="sldImg"/>
          </p:nvPr>
        </p:nvSpPr>
        <p:spPr>
          <a:xfrm>
            <a:off x="382588" y="685800"/>
            <a:ext cx="6094412"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Next we’ll look at station</a:t>
            </a:r>
            <a:r>
              <a:rPr lang="en-US" baseline="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2020/08/24</a:t>
            </a:r>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17</a:t>
            </a:fld>
            <a:endParaRPr lang="en-GB"/>
          </a:p>
        </p:txBody>
      </p:sp>
      <p:sp>
        <p:nvSpPr>
          <p:cNvPr id="45061" name="Rectangle 2"/>
          <p:cNvSpPr>
            <a:spLocks noGrp="1" noRot="1" noChangeAspect="1" noChangeArrowheads="1"/>
          </p:cNvSpPr>
          <p:nvPr>
            <p:ph type="sldImg"/>
          </p:nvPr>
        </p:nvSpPr>
        <p:spPr>
          <a:xfrm>
            <a:off x="381000" y="685800"/>
            <a:ext cx="6096000" cy="3429000"/>
          </a:xfrm>
          <a:ln/>
        </p:spPr>
      </p:sp>
      <p:sp>
        <p:nvSpPr>
          <p:cNvPr id="45062" name="Rectangle 3"/>
          <p:cNvSpPr>
            <a:spLocks noGrp="1" noChangeArrowheads="1"/>
          </p:cNvSpPr>
          <p:nvPr>
            <p:ph type="body" idx="1"/>
          </p:nvPr>
        </p:nvSpPr>
        <p:spPr>
          <a:noFill/>
          <a:ln/>
        </p:spPr>
        <p:txBody>
          <a:bodyPr/>
          <a:lstStyle/>
          <a:p>
            <a:r>
              <a:rPr lang="en-US"/>
              <a:t>The</a:t>
            </a:r>
            <a:r>
              <a:rPr lang="en-US" baseline="0"/>
              <a:t> stability of a site cannot be judged with 100% confidence, but there are guidelines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2020/08/24</a:t>
            </a:r>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18</a:t>
            </a:fld>
            <a:endParaRPr lang="en-GB"/>
          </a:p>
        </p:txBody>
      </p:sp>
      <p:sp>
        <p:nvSpPr>
          <p:cNvPr id="47109" name="Rectangle 2"/>
          <p:cNvSpPr>
            <a:spLocks noGrp="1" noRot="1" noChangeAspect="1" noChangeArrowheads="1" noTextEdit="1"/>
          </p:cNvSpPr>
          <p:nvPr>
            <p:ph type="sldImg"/>
          </p:nvPr>
        </p:nvSpPr>
        <p:spPr>
          <a:xfrm>
            <a:off x="382588" y="685800"/>
            <a:ext cx="6094412"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Loading</a:t>
            </a:r>
            <a:r>
              <a:rPr lang="en-US" baseline="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tidal effects, which are well-modeled for most regions but poor at high latitudes due to limited coverage by the </a:t>
            </a:r>
            <a:r>
              <a:rPr lang="en-US" baseline="0" err="1"/>
              <a:t>altimetric</a:t>
            </a:r>
            <a:r>
              <a:rPr lang="en-US" baseline="0"/>
              <a:t> satellites used to image the tides.  Note that as for atmospheric loading, the size of the effect depends on the total mass of the loading, so high local tides due to an irregular coastline do not mean higher loading.  </a:t>
            </a:r>
          </a:p>
          <a:p>
            <a:endParaRPr lang="en-US" baseline="0"/>
          </a:p>
          <a:p>
            <a:r>
              <a:rPr lang="en-US" baseline="0"/>
              <a:t>We model the ocean tidal loading in GAMIT using either a global grid (</a:t>
            </a:r>
            <a:r>
              <a:rPr lang="en-US" baseline="0" err="1"/>
              <a:t>otl.grid</a:t>
            </a:r>
            <a:r>
              <a:rPr lang="en-US" baseline="0"/>
              <a:t>) or site-specific values (</a:t>
            </a:r>
            <a:r>
              <a:rPr lang="en-US" baseline="0" err="1"/>
              <a:t>otl.list</a:t>
            </a:r>
            <a:r>
              <a:rPr lang="en-US" baseline="0"/>
              <a:t>), both provided by Hans-Georg </a:t>
            </a:r>
            <a:r>
              <a:rPr lang="en-US" baseline="0" err="1"/>
              <a:t>Scherneck</a:t>
            </a:r>
            <a:r>
              <a:rPr lang="en-US" baseline="0"/>
              <a:t> of  </a:t>
            </a:r>
            <a:r>
              <a:rPr lang="en-US" baseline="0" err="1"/>
              <a:t>Onsala</a:t>
            </a:r>
            <a:r>
              <a:rPr lang="en-US" baseline="0"/>
              <a:t> Space Observatory.  We also provide the option of modeling in GAMIT (or soon, GLOBK), the the effects of atmospheric loading using global grids constructed from numerical weather models (</a:t>
            </a:r>
            <a:r>
              <a:rPr lang="en-US" baseline="0" err="1"/>
              <a:t>atml.grid</a:t>
            </a:r>
            <a:r>
              <a:rPr lang="en-US" baseline="0"/>
              <a:t> linked to, e.g. atmfillt.2009).  There are not yet good models for hydrological loading (water/snow) or non-tidal ocean </a:t>
            </a:r>
            <a:r>
              <a:rPr lang="en-US" baseline="0" err="1"/>
              <a:t>lloading</a:t>
            </a:r>
            <a:r>
              <a:rPr lang="en-US" baseline="0"/>
              <a:t>, so these remain important sources of error in some regions.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a:t>
            </a:r>
            <a:r>
              <a:rPr lang="en-US" baseline="0"/>
              <a:t> introduction is designed to give us a common language and a framework within which to approach the analysis of high-precision GNSS data. We’ll look at what data are used, how these data are treated in GAMIT and GLOBK, what factors limit their accuracy, and how we go about assessing that accuracy.  Each of these aspects will be further developed in subsequent lectures. </a:t>
            </a:r>
            <a:endParaRPr lang="en-US"/>
          </a:p>
        </p:txBody>
      </p:sp>
      <p:sp>
        <p:nvSpPr>
          <p:cNvPr id="4" name="Slide Number Placeholder 3"/>
          <p:cNvSpPr>
            <a:spLocks noGrp="1"/>
          </p:cNvSpPr>
          <p:nvPr>
            <p:ph type="sldNum" sz="quarter" idx="10"/>
          </p:nvPr>
        </p:nvSpPr>
        <p:spPr/>
        <p:txBody>
          <a:bodyPr/>
          <a:lstStyle/>
          <a:p>
            <a:fld id="{4A0B3AFA-6189-EA45-B886-02C506706ADA}" type="slidenum">
              <a:rPr lang="en-US" smtClean="0"/>
              <a:t>1</a:t>
            </a:fld>
            <a:endParaRPr lang="en-US"/>
          </a:p>
        </p:txBody>
      </p:sp>
      <p:sp>
        <p:nvSpPr>
          <p:cNvPr id="5" name="Date Placeholder 4"/>
          <p:cNvSpPr>
            <a:spLocks noGrp="1"/>
          </p:cNvSpPr>
          <p:nvPr>
            <p:ph type="dt" idx="11"/>
          </p:nvPr>
        </p:nvSpPr>
        <p:spPr/>
        <p:txBody>
          <a:bodyPr/>
          <a:lstStyle/>
          <a:p>
            <a:r>
              <a:rPr lang="en-GB"/>
              <a:t>2020/08/24</a:t>
            </a:r>
            <a:endParaRPr lang="en-US"/>
          </a:p>
        </p:txBody>
      </p:sp>
      <p:sp>
        <p:nvSpPr>
          <p:cNvPr id="6" name="Footer Placeholder 5"/>
          <p:cNvSpPr>
            <a:spLocks noGrp="1"/>
          </p:cNvSpPr>
          <p:nvPr>
            <p:ph type="ftr" sz="quarter" idx="12"/>
          </p:nvPr>
        </p:nvSpPr>
        <p:spPr/>
        <p:txBody>
          <a:bodyPr/>
          <a:lstStyle/>
          <a:p>
            <a:r>
              <a:rPr lang="en-US"/>
              <a:t>Fundamentals of GNSS for geodesy</a:t>
            </a:r>
          </a:p>
        </p:txBody>
      </p:sp>
    </p:spTree>
    <p:extLst>
      <p:ext uri="{BB962C8B-B14F-4D97-AF65-F5344CB8AC3E}">
        <p14:creationId xmlns:p14="http://schemas.microsoft.com/office/powerpoint/2010/main" val="1539396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2020/08/24</a:t>
            </a:r>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19</a:t>
            </a:fld>
            <a:endParaRPr lang="en-GB"/>
          </a:p>
        </p:txBody>
      </p:sp>
      <p:sp>
        <p:nvSpPr>
          <p:cNvPr id="51205" name="Rectangle 2"/>
          <p:cNvSpPr>
            <a:spLocks noGrp="1" noRot="1" noChangeAspect="1" noChangeArrowheads="1" noTextEdit="1"/>
          </p:cNvSpPr>
          <p:nvPr>
            <p:ph type="sldImg"/>
          </p:nvPr>
        </p:nvSpPr>
        <p:spPr>
          <a:xfrm>
            <a:off x="382588" y="685800"/>
            <a:ext cx="6094412"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IGS</a:t>
            </a:r>
            <a:r>
              <a:rPr lang="en-US" baseline="0"/>
              <a:t> final orbits for most satellites are at the cm level during the 1990s, reducing to 2 cm by by 2002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2020/08/24</a:t>
            </a:r>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20</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r>
              <a:rPr lang="en-US"/>
              <a:t>In global analyses, we model radiation</a:t>
            </a:r>
            <a:r>
              <a:rPr lang="en-US" baseline="0"/>
              <a:t> pressure effects by estimating constant and once-per-revolution variations in the acceleration in a direction perpendicular to the solar panels (direct), a direction along the panel supports (y-axis), and a third direction perpendicular to the first two (B-axis).  When we fit the GAMIT (‘arc’) model to an IGS orbit (sp3 file), we adjust these accelerations.  The fit of our model to the IGS final orbits is typically 5-10 mm.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2020/08/24</a:t>
            </a:r>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21</a:t>
            </a:fld>
            <a:endParaRPr lang="en-GB"/>
          </a:p>
        </p:txBody>
      </p:sp>
      <p:sp>
        <p:nvSpPr>
          <p:cNvPr id="55301" name="Rectangle 2"/>
          <p:cNvSpPr>
            <a:spLocks noGrp="1" noRot="1" noChangeAspect="1" noChangeArrowheads="1"/>
          </p:cNvSpPr>
          <p:nvPr>
            <p:ph type="sldImg"/>
          </p:nvPr>
        </p:nvSpPr>
        <p:spPr>
          <a:xfrm>
            <a:off x="381000" y="685800"/>
            <a:ext cx="6096000" cy="3429000"/>
          </a:xfrm>
          <a:ln/>
        </p:spPr>
      </p:sp>
      <p:sp>
        <p:nvSpPr>
          <p:cNvPr id="55302" name="Rectangle 3"/>
          <p:cNvSpPr>
            <a:spLocks noGrp="1" noChangeArrowheads="1"/>
          </p:cNvSpPr>
          <p:nvPr>
            <p:ph type="body" idx="1"/>
          </p:nvPr>
        </p:nvSpPr>
        <p:spPr>
          <a:noFill/>
          <a:ln/>
        </p:spPr>
        <p:txBody>
          <a:bodyPr/>
          <a:lstStyle/>
          <a:p>
            <a:r>
              <a:rPr lang="en-US"/>
              <a:t>This</a:t>
            </a:r>
            <a:r>
              <a:rPr lang="en-US" baseline="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2020/08/24</a:t>
            </a:r>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22</a:t>
            </a:fld>
            <a:endParaRPr lang="en-GB"/>
          </a:p>
        </p:txBody>
      </p:sp>
      <p:sp>
        <p:nvSpPr>
          <p:cNvPr id="55301" name="Rectangle 2"/>
          <p:cNvSpPr>
            <a:spLocks noGrp="1" noRot="1" noChangeAspect="1" noChangeArrowheads="1"/>
          </p:cNvSpPr>
          <p:nvPr>
            <p:ph type="sldImg"/>
          </p:nvPr>
        </p:nvSpPr>
        <p:spPr>
          <a:xfrm>
            <a:off x="381000" y="685800"/>
            <a:ext cx="6096000" cy="3429000"/>
          </a:xfrm>
          <a:ln/>
        </p:spPr>
      </p:sp>
      <p:sp>
        <p:nvSpPr>
          <p:cNvPr id="55302" name="Rectangle 3"/>
          <p:cNvSpPr>
            <a:spLocks noGrp="1" noChangeArrowheads="1"/>
          </p:cNvSpPr>
          <p:nvPr>
            <p:ph type="body" idx="1"/>
          </p:nvPr>
        </p:nvSpPr>
        <p:spPr>
          <a:noFill/>
          <a:ln/>
        </p:spPr>
        <p:txBody>
          <a:bodyPr/>
          <a:lstStyle/>
          <a:p>
            <a:r>
              <a:rPr lang="en-US"/>
              <a:t>This</a:t>
            </a:r>
            <a:r>
              <a:rPr lang="en-US" baseline="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extLst>
      <p:ext uri="{BB962C8B-B14F-4D97-AF65-F5344CB8AC3E}">
        <p14:creationId xmlns:p14="http://schemas.microsoft.com/office/powerpoint/2010/main" val="366575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2020/08/24</a:t>
            </a:r>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23</a:t>
            </a:fld>
            <a:endParaRPr lang="en-GB"/>
          </a:p>
        </p:txBody>
      </p:sp>
      <p:sp>
        <p:nvSpPr>
          <p:cNvPr id="59397" name="Rectangle 2"/>
          <p:cNvSpPr>
            <a:spLocks noGrp="1" noRot="1" noChangeAspect="1" noChangeArrowheads="1" noTextEdit="1"/>
          </p:cNvSpPr>
          <p:nvPr>
            <p:ph type="sldImg"/>
          </p:nvPr>
        </p:nvSpPr>
        <p:spPr>
          <a:xfrm>
            <a:off x="382588" y="685800"/>
            <a:ext cx="6094412"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Finally, we need to worry about the reference frame:</a:t>
            </a:r>
            <a:r>
              <a:rPr lang="en-US" baseline="0"/>
              <a:t> how we apply constraints on the solution.  This is almost always done in GLOBK, with GAMIT constraints approximate (5-10 cm), just enough to allow ambiguities to be resolved.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2020/08/24</a:t>
            </a:r>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24</a:t>
            </a:fld>
            <a:endParaRPr lang="en-GB"/>
          </a:p>
        </p:txBody>
      </p:sp>
      <p:sp>
        <p:nvSpPr>
          <p:cNvPr id="61445" name="Text Box 1"/>
          <p:cNvSpPr>
            <a:spLocks noGrp="1" noRot="1" noChangeAspect="1" noChangeArrowheads="1"/>
          </p:cNvSpPr>
          <p:nvPr>
            <p:ph type="sldImg"/>
          </p:nvPr>
        </p:nvSpPr>
        <p:spPr>
          <a:xfrm>
            <a:off x="381000" y="684213"/>
            <a:ext cx="6096000"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2020/08/24</a:t>
            </a:r>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25</a:t>
            </a:fld>
            <a:endParaRPr lang="en-GB"/>
          </a:p>
        </p:txBody>
      </p:sp>
      <p:sp>
        <p:nvSpPr>
          <p:cNvPr id="63493" name="Rectangle 2"/>
          <p:cNvSpPr>
            <a:spLocks noGrp="1" noRot="1" noChangeAspect="1" noChangeArrowheads="1"/>
          </p:cNvSpPr>
          <p:nvPr>
            <p:ph type="sldImg"/>
          </p:nvPr>
        </p:nvSpPr>
        <p:spPr>
          <a:xfrm>
            <a:off x="381000" y="685800"/>
            <a:ext cx="6096000" cy="3429000"/>
          </a:xfrm>
          <a:ln/>
        </p:spPr>
      </p:sp>
      <p:sp>
        <p:nvSpPr>
          <p:cNvPr id="63494" name="Rectangle 3"/>
          <p:cNvSpPr>
            <a:spLocks noGrp="1" noChangeArrowheads="1"/>
          </p:cNvSpPr>
          <p:nvPr>
            <p:ph type="body" idx="1"/>
          </p:nvPr>
        </p:nvSpPr>
        <p:spPr>
          <a:noFill/>
          <a:ln/>
        </p:spPr>
        <p:txBody>
          <a:bodyPr/>
          <a:lstStyle/>
          <a:p>
            <a:r>
              <a:rPr lang="en-US"/>
              <a:t>In order to understand reference frame</a:t>
            </a:r>
            <a:r>
              <a:rPr lang="en-US" baseline="0"/>
              <a:t> issues (mainly in GLOBK) and constraints needed in GAMIT, you need to appreciate that the errors or constraints imposed on the orbits or  network as a whole (e.g. on one site or an average of several sites) are reduced in their effects on relative position within a regional network by the ratio of the separation of the regional sites to the separation of the sites or satellites used to define the frame.  This means, for example, that for a small network, you do not need to constrain the absolute position very tightly to avoid propagating the uncertainty in the geocentric position into the relative positions within the network. For a 50-km network, a 10 cm constraint may be sufficient. For a 5-km network, 1 meter is enough.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extLst>
      <p:ext uri="{BB962C8B-B14F-4D97-AF65-F5344CB8AC3E}">
        <p14:creationId xmlns:p14="http://schemas.microsoft.com/office/powerpoint/2010/main" val="44873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GB"/>
              <a:t>2020/08/24</a:t>
            </a:r>
            <a:endParaRPr lang="en-US"/>
          </a:p>
        </p:txBody>
      </p:sp>
      <p:sp>
        <p:nvSpPr>
          <p:cNvPr id="5" name="Footer Placeholder 4"/>
          <p:cNvSpPr>
            <a:spLocks noGrp="1"/>
          </p:cNvSpPr>
          <p:nvPr>
            <p:ph type="ftr" sz="quarter" idx="4"/>
          </p:nvPr>
        </p:nvSpPr>
        <p:spPr/>
        <p:txBody>
          <a:bodyPr/>
          <a:lstStyle/>
          <a:p>
            <a:r>
              <a:rPr lang="en-US"/>
              <a:t>Fundamentals of GNSS for geodesy</a:t>
            </a:r>
          </a:p>
        </p:txBody>
      </p:sp>
      <p:sp>
        <p:nvSpPr>
          <p:cNvPr id="6" name="Slide Number Placeholder 5"/>
          <p:cNvSpPr>
            <a:spLocks noGrp="1"/>
          </p:cNvSpPr>
          <p:nvPr>
            <p:ph type="sldNum" sz="quarter" idx="5"/>
          </p:nvPr>
        </p:nvSpPr>
        <p:spPr/>
        <p:txBody>
          <a:bodyPr/>
          <a:lstStyle/>
          <a:p>
            <a:fld id="{6957184E-D10D-BF4B-A747-73FB678F7FF1}" type="slidenum">
              <a:rPr lang="en-US" smtClean="0"/>
              <a:t>26</a:t>
            </a:fld>
            <a:endParaRPr lang="en-US"/>
          </a:p>
        </p:txBody>
      </p:sp>
    </p:spTree>
    <p:extLst>
      <p:ext uri="{BB962C8B-B14F-4D97-AF65-F5344CB8AC3E}">
        <p14:creationId xmlns:p14="http://schemas.microsoft.com/office/powerpoint/2010/main" val="20844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27</a:t>
            </a:fld>
            <a:endParaRPr lang="en-GB"/>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28</a:t>
            </a:fld>
            <a:endParaRPr lang="en-GB"/>
          </a:p>
        </p:txBody>
      </p:sp>
      <p:sp>
        <p:nvSpPr>
          <p:cNvPr id="1505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2020/08/24</a:t>
            </a:r>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2</a:t>
            </a:fld>
            <a:endParaRPr lang="en-GB"/>
          </a:p>
        </p:txBody>
      </p:sp>
      <p:sp>
        <p:nvSpPr>
          <p:cNvPr id="18437" name="Rectangle 2"/>
          <p:cNvSpPr>
            <a:spLocks noGrp="1" noRot="1" noChangeAspect="1" noChangeArrowheads="1" noTextEdit="1"/>
          </p:cNvSpPr>
          <p:nvPr>
            <p:ph type="sldImg"/>
          </p:nvPr>
        </p:nvSpPr>
        <p:spPr>
          <a:xfrm>
            <a:off x="592138" y="774700"/>
            <a:ext cx="5715000"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err="1"/>
              <a:t>pseudorange</a:t>
            </a:r>
            <a:r>
              <a:rPr lang="en-US"/>
              <a:t>” (range plus an unknown clock correction).   The software in the receiver then uses the </a:t>
            </a:r>
            <a:r>
              <a:rPr lang="en-US" err="1"/>
              <a:t>pseudoranges</a:t>
            </a:r>
            <a:r>
              <a:rPr lang="en-US"/>
              <a:t> from four satellites to solve for the four unknowns:  three coordinates and the receiver clock correction.</a:t>
            </a:r>
            <a:r>
              <a:rPr lang="en-US" baseline="0"/>
              <a:t> These solution are good to only the 1 meter level, at best, due to the imprecision of </a:t>
            </a:r>
            <a:r>
              <a:rPr lang="en-US" baseline="0" err="1"/>
              <a:t>pseudoranges</a:t>
            </a:r>
            <a:r>
              <a:rPr lang="en-US" baseline="0"/>
              <a:t>, so we used them in GAMIT only to get initial approximate coordinates for sites, and, when positions are known, to get the receiver clock correction (1 m = 3 ns, and we need only 100 microsecond accuracy to get sub-mm accuracy in differential </a:t>
            </a:r>
            <a:r>
              <a:rPr lang="en-US" baseline="0" err="1"/>
              <a:t>lpositioning</a:t>
            </a:r>
            <a:r>
              <a:rPr lang="en-US" baseline="0"/>
              <a:t>.)</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2020/08/24</a:t>
            </a:r>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3</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381000" y="684213"/>
            <a:ext cx="6096000" cy="3430587"/>
          </a:xfrm>
          <a:ln/>
        </p:spPr>
      </p:sp>
      <p:sp>
        <p:nvSpPr>
          <p:cNvPr id="20486" name="Text Box 2"/>
          <p:cNvSpPr>
            <a:spLocks noGrp="1" noChangeArrowheads="1"/>
          </p:cNvSpPr>
          <p:nvPr>
            <p:ph type="body" idx="1"/>
          </p:nvPr>
        </p:nvSpPr>
        <p:spPr>
          <a:xfrm>
            <a:off x="914400" y="4343519"/>
            <a:ext cx="5029200" cy="411582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a:ea typeface="ＭＳ Ｐゴシック" charset="0"/>
                <a:cs typeface="ＭＳ Ｐゴシック" charset="0"/>
              </a:rPr>
              <a:t>Rather than use the </a:t>
            </a:r>
            <a:r>
              <a:rPr lang="en-US" err="1">
                <a:ea typeface="ＭＳ Ｐゴシック" charset="0"/>
                <a:cs typeface="ＭＳ Ｐゴシック" charset="0"/>
              </a:rPr>
              <a:t>pseudorange</a:t>
            </a:r>
            <a:r>
              <a:rPr lang="en-US">
                <a:ea typeface="ＭＳ Ｐゴシック" charset="0"/>
                <a:cs typeface="ＭＳ Ｐゴシック" charset="0"/>
              </a:rPr>
              <a:t>, which</a:t>
            </a:r>
            <a:r>
              <a:rPr lang="en-US" baseline="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2020/08/24</a:t>
            </a:r>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4</a:t>
            </a:fld>
            <a:endParaRPr lang="en-GB"/>
          </a:p>
        </p:txBody>
      </p:sp>
      <p:sp>
        <p:nvSpPr>
          <p:cNvPr id="22533" name="Text Box 2"/>
          <p:cNvSpPr>
            <a:spLocks noGrp="1" noRot="1" noChangeAspect="1" noChangeArrowheads="1"/>
          </p:cNvSpPr>
          <p:nvPr>
            <p:ph type="sldImg"/>
          </p:nvPr>
        </p:nvSpPr>
        <p:spPr>
          <a:xfrm>
            <a:off x="393700" y="682625"/>
            <a:ext cx="6070600"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a:t>The measurements are recorded on a receiver’s data file, which we use in the form of the IGS-standard “RINEX” (“Receiver Independent</a:t>
            </a:r>
            <a:r>
              <a:rPr lang="en-US" baseline="0"/>
              <a:t> Exchange” format) file, and translate to a GAMIT ‘X-file’ of similar format for processing.  The primary entries in the file are the phase and </a:t>
            </a:r>
            <a:r>
              <a:rPr lang="en-US" baseline="0" err="1"/>
              <a:t>pseudorange</a:t>
            </a:r>
            <a:r>
              <a:rPr lang="en-US" baseline="0"/>
              <a:t> at each of the two L-band GNSS frequencies  (L1 and L2) at each sampling interval, usually, 30 s. </a:t>
            </a:r>
          </a:p>
          <a:p>
            <a:endParaRPr lang="en-US" baseline="0"/>
          </a:p>
          <a:p>
            <a:r>
              <a:rPr lang="en-US" baseline="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a:p>
          <a:p>
            <a:r>
              <a:rPr lang="en-US" baseline="0"/>
              <a:t>Finally, since the </a:t>
            </a:r>
            <a:r>
              <a:rPr lang="en-US" baseline="0" err="1"/>
              <a:t>ionospheric</a:t>
            </a:r>
            <a:r>
              <a:rPr lang="en-US" baseline="0"/>
              <a:t> delay is frequency-dependent, we combine the doubly differenced L1 and L2 in such a way that the first-order </a:t>
            </a:r>
            <a:r>
              <a:rPr lang="en-US" baseline="0" err="1"/>
              <a:t>ionospheric</a:t>
            </a:r>
            <a:r>
              <a:rPr lang="en-US" baseline="0"/>
              <a:t> delay is removed (2</a:t>
            </a:r>
            <a:r>
              <a:rPr lang="en-US" baseline="30000"/>
              <a:t>nd</a:t>
            </a:r>
            <a:r>
              <a:rPr lang="en-US" baseline="0"/>
              <a:t> and 3</a:t>
            </a:r>
            <a:r>
              <a:rPr lang="en-US" baseline="30000"/>
              <a:t>rd</a:t>
            </a:r>
            <a:r>
              <a:rPr lang="en-US" baseline="0"/>
              <a:t> order are &lt; 1 cm most of the time).  This is our primary observable, which we denote LC (linear-combination; Bernese uses the notation L3)</a:t>
            </a:r>
          </a:p>
          <a:p>
            <a:endParaRPr lang="en-US" baseline="0"/>
          </a:p>
          <a:p>
            <a:r>
              <a:rPr lang="en-US" baseline="0"/>
              <a:t>Another useful observable is the difference between L1 and L2 simply scaled by the wavelength (or “gear ratio”), which we call LG (Bernese uses L4).  This combination, which you can view with </a:t>
            </a:r>
            <a:r>
              <a:rPr lang="en-US" baseline="0" err="1"/>
              <a:t>cview</a:t>
            </a:r>
            <a:r>
              <a:rPr lang="en-US" baseline="0"/>
              <a:t>, cancels all of the geometry and atmospheric </a:t>
            </a:r>
            <a:r>
              <a:rPr lang="en-US" baseline="0" err="1"/>
              <a:t>dleay</a:t>
            </a:r>
            <a:r>
              <a:rPr lang="en-US" baseline="0"/>
              <a:t>, that is, all effects that are not frequency dependent,  leaving only the </a:t>
            </a:r>
            <a:r>
              <a:rPr lang="en-US" baseline="0" err="1"/>
              <a:t>ionospbere</a:t>
            </a:r>
            <a:r>
              <a:rPr lang="en-US" baseline="0"/>
              <a:t> and signal scattering/</a:t>
            </a:r>
            <a:r>
              <a:rPr lang="en-US" baseline="0" err="1"/>
              <a:t>mutlipath</a:t>
            </a:r>
            <a:endParaRPr lang="en-US"/>
          </a:p>
          <a:p>
            <a:endParaRPr lang="en-US"/>
          </a:p>
          <a:p>
            <a:r>
              <a:rPr lang="en-US"/>
              <a:t>Finally,</a:t>
            </a:r>
            <a:r>
              <a:rPr lang="en-US" baseline="0"/>
              <a:t> we use two combinations of phase and </a:t>
            </a:r>
            <a:r>
              <a:rPr lang="en-US" baseline="0" err="1"/>
              <a:t>pseudoranges</a:t>
            </a:r>
            <a:r>
              <a:rPr lang="en-US" baseline="0"/>
              <a:t> called “wide-lanes” because their effective wave-length is long (86 cm) and can be exploited in resolving ambiguities.  An important thing to note here is that the </a:t>
            </a:r>
            <a:r>
              <a:rPr lang="en-US"/>
              <a:t>MW-WL, used to</a:t>
            </a:r>
            <a:r>
              <a:rPr lang="en-US" baseline="0"/>
              <a:t> resolve the WL (L2-L1) ambiguity</a:t>
            </a:r>
            <a:r>
              <a:rPr lang="en-US"/>
              <a:t> needs empirical corrections for the receiver type and is satellite-dependent.</a:t>
            </a:r>
            <a:r>
              <a:rPr lang="en-US" baseline="0"/>
              <a:t> These are the Differential Code Biases (DCBs)  that must be updated monthly using the </a:t>
            </a:r>
            <a:r>
              <a:rPr lang="en-US" baseline="0" err="1"/>
              <a:t>dcb.dat</a:t>
            </a:r>
            <a:r>
              <a:rPr lang="en-US" baseline="0"/>
              <a:t> file.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extLst>
      <p:ext uri="{BB962C8B-B14F-4D97-AF65-F5344CB8AC3E}">
        <p14:creationId xmlns:p14="http://schemas.microsoft.com/office/powerpoint/2010/main" val="10537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2020/08/24</a:t>
            </a:r>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5</a:t>
            </a:fld>
            <a:endParaRPr lang="en-GB"/>
          </a:p>
        </p:txBody>
      </p:sp>
      <p:sp>
        <p:nvSpPr>
          <p:cNvPr id="24581" name="Text Box 2"/>
          <p:cNvSpPr>
            <a:spLocks noGrp="1" noRot="1" noChangeAspect="1" noChangeArrowheads="1"/>
          </p:cNvSpPr>
          <p:nvPr>
            <p:ph type="sldImg"/>
          </p:nvPr>
        </p:nvSpPr>
        <p:spPr>
          <a:xfrm>
            <a:off x="393700" y="682625"/>
            <a:ext cx="6070600"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a:t>These are the effects that need to be modeled in any analysis software.  Some of them, like the Earth’s gravity field and the attraction of the Moon and Sun are very large,</a:t>
            </a:r>
            <a:r>
              <a:rPr lang="en-US" baseline="0"/>
              <a:t> but can be modeled with negligible error using well-know dynamical equations.  The irregular rotation of the Earth is also large but well-known from global observations using satellite-laser ranging (SLR), very-long-baseline interferometry (VLBI), and global GNSS tracking.  We’ve shown red the effects that cannot be well modeled and either must be estimated or remain as potential sources of error.</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2020/08/24</a:t>
            </a:r>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6</a:t>
            </a:fld>
            <a:endParaRPr lang="en-GB"/>
          </a:p>
        </p:txBody>
      </p:sp>
      <p:sp>
        <p:nvSpPr>
          <p:cNvPr id="26629" name="Text Box 2"/>
          <p:cNvSpPr>
            <a:spLocks noGrp="1" noRot="1" noChangeAspect="1" noChangeArrowheads="1"/>
          </p:cNvSpPr>
          <p:nvPr>
            <p:ph type="sldImg"/>
          </p:nvPr>
        </p:nvSpPr>
        <p:spPr>
          <a:xfrm>
            <a:off x="393700" y="682625"/>
            <a:ext cx="6070600"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a:t>This slide shows how the models are incorporated</a:t>
            </a:r>
            <a:r>
              <a:rPr lang="en-US" baseline="0"/>
              <a:t> into GAMIT.</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2020/08/24</a:t>
            </a:r>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7</a:t>
            </a:fld>
            <a:endParaRPr lang="en-GB"/>
          </a:p>
        </p:txBody>
      </p:sp>
      <p:sp>
        <p:nvSpPr>
          <p:cNvPr id="28677" name="Text Box 2"/>
          <p:cNvSpPr>
            <a:spLocks noGrp="1" noRot="1" noChangeAspect="1" noChangeArrowheads="1"/>
          </p:cNvSpPr>
          <p:nvPr>
            <p:ph type="sldImg"/>
          </p:nvPr>
        </p:nvSpPr>
        <p:spPr>
          <a:xfrm>
            <a:off x="393700" y="682625"/>
            <a:ext cx="6070600"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a:t>After a model of the observations (“observables”) is constructed,</a:t>
            </a:r>
            <a:r>
              <a:rPr lang="en-US" baseline="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err="1"/>
              <a:t>Kalman</a:t>
            </a:r>
            <a:r>
              <a:rPr lang="en-US" baseline="0"/>
              <a:t> filter, which reduces to sequential least squares if there is no stochastic variation applied.  </a:t>
            </a:r>
          </a:p>
          <a:p>
            <a:endParaRPr lang="en-US" baseline="0"/>
          </a:p>
          <a:p>
            <a:r>
              <a:rPr lang="en-US" baseline="0"/>
              <a:t>Because the wide-lane ambiguities are only weakly dependent on the geometry, they are more easily resolved in the data-editing module “</a:t>
            </a:r>
            <a:r>
              <a:rPr lang="en-US" baseline="0" err="1"/>
              <a:t>autcln</a:t>
            </a:r>
            <a:r>
              <a:rPr lang="en-US" baseline="0"/>
              <a:t>” than in the parameter estimator “solve”.  The kinematic module “track” does all of this within a single module. </a:t>
            </a:r>
            <a:endParaRPr lang="en-US"/>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2020/08/24</a:t>
            </a:r>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8</a:t>
            </a:fld>
            <a:endParaRPr lang="en-GB"/>
          </a:p>
        </p:txBody>
      </p:sp>
      <p:sp>
        <p:nvSpPr>
          <p:cNvPr id="30725" name="Rectangle 2"/>
          <p:cNvSpPr>
            <a:spLocks noGrp="1" noRot="1" noChangeAspect="1" noChangeArrowheads="1" noTextEdit="1"/>
          </p:cNvSpPr>
          <p:nvPr>
            <p:ph type="sldImg"/>
          </p:nvPr>
        </p:nvSpPr>
        <p:spPr>
          <a:xfrm>
            <a:off x="382588" y="685800"/>
            <a:ext cx="6094412"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a:t>
            </a:r>
            <a:r>
              <a:rPr lang="en-US" err="1"/>
              <a:t>catagories</a:t>
            </a:r>
            <a:r>
              <a:rPr lang="en-US"/>
              <a:t> I’ve listed here is a useful way to think about errors in GNSS measurements.  For studying global phenomena they are all potentially important, but I’m going to concentrate today on measurements on continental scale.  For these </a:t>
            </a:r>
            <a:r>
              <a:rPr lang="en-US" err="1"/>
              <a:t>intersite</a:t>
            </a:r>
            <a:r>
              <a:rPr lang="en-US"/>
              <a:t>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GNSS frequencies.  And for modern observations, receiver noise is nearly negligible. So we’re left with scattering effects and the atmosphere.</a:t>
            </a: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7168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67546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45043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84162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8416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t>2020/08/24</a:t>
            </a:r>
            <a:endParaRPr lang="en-US"/>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95659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r>
              <a:rPr lang="en-GB"/>
              <a:t>2020/08/24</a:t>
            </a:r>
            <a:endParaRPr lang="en-US"/>
          </a:p>
        </p:txBody>
      </p:sp>
      <p:sp>
        <p:nvSpPr>
          <p:cNvPr id="8" name="Footer Placeholder 7"/>
          <p:cNvSpPr>
            <a:spLocks noGrp="1"/>
          </p:cNvSpPr>
          <p:nvPr>
            <p:ph type="ftr" sz="quarter" idx="11"/>
          </p:nvPr>
        </p:nvSpPr>
        <p:spPr/>
        <p:txBody>
          <a:bodyPr/>
          <a:lstStyle/>
          <a:p>
            <a:r>
              <a:rPr lang="en-US"/>
              <a:t>Fundamentals of GNSS for geodesy</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70424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en-GB"/>
              <a:t>2020/08/24</a:t>
            </a:r>
            <a:endParaRPr lang="en-US"/>
          </a:p>
        </p:txBody>
      </p:sp>
      <p:sp>
        <p:nvSpPr>
          <p:cNvPr id="4" name="Footer Placeholder 3"/>
          <p:cNvSpPr>
            <a:spLocks noGrp="1"/>
          </p:cNvSpPr>
          <p:nvPr>
            <p:ph type="ftr" sz="quarter" idx="11"/>
          </p:nvPr>
        </p:nvSpPr>
        <p:spPr/>
        <p:txBody>
          <a:bodyPr/>
          <a:lstStyle/>
          <a:p>
            <a:r>
              <a:rPr lang="en-US"/>
              <a:t>Fundamentals of GNSS for geodesy</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3940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63495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2020/08/24</a:t>
            </a:r>
            <a:endParaRPr lang="en-US"/>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3444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2020/08/24</a:t>
            </a:r>
            <a:endParaRPr lang="en-US"/>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91780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2020/08/24</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Fundamentals of GNSS for geodesy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22303197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9.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oleObject" Target="../embeddings/oleObject3.bin"/><Relationship Id="rId4" Type="http://schemas.openxmlformats.org/officeDocument/2006/relationships/image" Target="../media/image24.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Fundamentals of GNSS for high-precision geodesy</a:t>
            </a:r>
          </a:p>
        </p:txBody>
      </p:sp>
      <p:sp>
        <p:nvSpPr>
          <p:cNvPr id="6" name="Subtitle 15">
            <a:extLst>
              <a:ext uri="{FF2B5EF4-FFF2-40B4-BE49-F238E27FC236}">
                <a16:creationId xmlns:a16="http://schemas.microsoft.com/office/drawing/2014/main" id="{7FAD7F64-FB0B-E040-A883-372FEB5BBB9C}"/>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a:solidFill>
                  <a:schemeClr val="accent3"/>
                </a:solidFill>
              </a:rPr>
              <a:t>T. A. Herring     M. A. Floyd</a:t>
            </a:r>
            <a:br>
              <a:rPr lang="en-US">
                <a:solidFill>
                  <a:schemeClr val="accent3"/>
                </a:solidFill>
              </a:rPr>
            </a:br>
            <a:r>
              <a:rPr lang="en-US" i="1">
                <a:solidFill>
                  <a:schemeClr val="accent3"/>
                </a:solidFill>
              </a:rPr>
              <a:t>Massachusetts Institute of Technology, Cambridge, MA, USA</a:t>
            </a:r>
          </a:p>
          <a:p>
            <a:r>
              <a:rPr lang="en-US" sz="2400">
                <a:solidFill>
                  <a:schemeClr val="accent3"/>
                </a:solidFill>
              </a:rPr>
              <a:t>GNSS Data Processing and Analysis with GAMIT/GLOBK and </a:t>
            </a:r>
            <a:r>
              <a:rPr lang="en-US" sz="2400">
                <a:solidFill>
                  <a:schemeClr val="accent3"/>
                </a:solidFill>
                <a:latin typeface="Courier" pitchFamily="2" charset="0"/>
              </a:rPr>
              <a:t>track</a:t>
            </a:r>
            <a:br>
              <a:rPr lang="en-US">
                <a:solidFill>
                  <a:schemeClr val="accent3"/>
                </a:solidFill>
              </a:rPr>
            </a:br>
            <a:r>
              <a:rPr lang="en-US">
                <a:solidFill>
                  <a:schemeClr val="accent3"/>
                </a:solidFill>
              </a:rPr>
              <a:t>UNAVCO Headquarters, Boulder, Colorado, USA</a:t>
            </a:r>
            <a:br>
              <a:rPr lang="en-US">
                <a:solidFill>
                  <a:schemeClr val="accent3"/>
                </a:solidFill>
              </a:rPr>
            </a:br>
            <a:r>
              <a:rPr lang="en-US">
                <a:solidFill>
                  <a:schemeClr val="accent3"/>
                </a:solidFill>
              </a:rPr>
              <a:t>24–28 August 2020</a:t>
            </a:r>
          </a:p>
          <a:p>
            <a:r>
              <a:rPr lang="en-US" sz="2400">
                <a:solidFill>
                  <a:schemeClr val="accent3"/>
                </a:solidFill>
              </a:rPr>
              <a:t>http://</a:t>
            </a:r>
            <a:r>
              <a:rPr lang="en-US" sz="2400" err="1">
                <a:solidFill>
                  <a:schemeClr val="accent3"/>
                </a:solidFill>
              </a:rPr>
              <a:t>geoweb.mit.edu</a:t>
            </a:r>
            <a:r>
              <a:rPr lang="en-US" sz="2400">
                <a:solidFill>
                  <a:schemeClr val="accent3"/>
                </a:solidFill>
              </a:rPr>
              <a:t>/~</a:t>
            </a:r>
            <a:r>
              <a:rPr lang="en-US" sz="2400" err="1">
                <a:solidFill>
                  <a:schemeClr val="accent3"/>
                </a:solidFill>
              </a:rPr>
              <a:t>floyd</a:t>
            </a:r>
            <a:r>
              <a:rPr lang="en-US" sz="2400">
                <a:solidFill>
                  <a:schemeClr val="accent3"/>
                </a:solidFill>
              </a:rPr>
              <a:t>/courses/gg/202008_UNAVCO/</a:t>
            </a:r>
          </a:p>
          <a:p>
            <a:r>
              <a:rPr lang="en-US">
                <a:solidFill>
                  <a:schemeClr val="accent3"/>
                </a:solidFill>
              </a:rPr>
              <a:t>Material from R. W. King, T. A. Herring, M. A. Floyd (MIT) and S. C. McClusky (now at ANU)</a:t>
            </a:r>
          </a:p>
        </p:txBody>
      </p:sp>
      <p:pic>
        <p:nvPicPr>
          <p:cNvPr id="7" name="Picture 6" descr="MIT-logo-with-spelling-web-red-gray-design1-large.png">
            <a:extLst>
              <a:ext uri="{FF2B5EF4-FFF2-40B4-BE49-F238E27FC236}">
                <a16:creationId xmlns:a16="http://schemas.microsoft.com/office/drawing/2014/main" id="{66357DB8-BC6B-DA4B-AA7E-421A48998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8" name="Picture 7" descr="unavco-logo-red-black-shadow.png">
            <a:extLst>
              <a:ext uri="{FF2B5EF4-FFF2-40B4-BE49-F238E27FC236}">
                <a16:creationId xmlns:a16="http://schemas.microsoft.com/office/drawing/2014/main" id="{21D2B456-C87A-D34E-8BD2-43553FF4A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9" name="Picture 8">
            <a:extLst>
              <a:ext uri="{FF2B5EF4-FFF2-40B4-BE49-F238E27FC236}">
                <a16:creationId xmlns:a16="http://schemas.microsoft.com/office/drawing/2014/main" id="{65D35558-46D0-DB48-8EF9-9E13CB1B7760}"/>
              </a:ext>
            </a:extLst>
          </p:cNvPr>
          <p:cNvPicPr>
            <a:picLocks noChangeAspect="1"/>
          </p:cNvPicPr>
          <p:nvPr/>
        </p:nvPicPr>
        <p:blipFill>
          <a:blip r:embed="rId5"/>
          <a:stretch>
            <a:fillRect/>
          </a:stretch>
        </p:blipFill>
        <p:spPr>
          <a:xfrm>
            <a:off x="254000" y="254000"/>
            <a:ext cx="2222500" cy="469900"/>
          </a:xfrm>
          <a:prstGeom prst="rect">
            <a:avLst/>
          </a:prstGeom>
        </p:spPr>
      </p:pic>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a:t>Limits of GNSS accuracy</a:t>
            </a:r>
          </a:p>
        </p:txBody>
      </p:sp>
      <p:sp>
        <p:nvSpPr>
          <p:cNvPr id="31747" name="Rectangle 3"/>
          <p:cNvSpPr>
            <a:spLocks noGrp="1" noChangeArrowheads="1"/>
          </p:cNvSpPr>
          <p:nvPr>
            <p:ph idx="1"/>
          </p:nvPr>
        </p:nvSpPr>
        <p:spPr/>
        <p:txBody>
          <a:bodyPr>
            <a:normAutofit lnSpcReduction="10000"/>
          </a:bodyPr>
          <a:lstStyle/>
          <a:p>
            <a:r>
              <a:rPr lang="en-US"/>
              <a:t>Signal propagation effects</a:t>
            </a:r>
          </a:p>
          <a:p>
            <a:pPr lvl="1"/>
            <a:r>
              <a:rPr lang="en-US"/>
              <a:t>Signal scattering (antenna phase center / multipath) </a:t>
            </a:r>
          </a:p>
          <a:p>
            <a:pPr lvl="1"/>
            <a:r>
              <a:rPr lang="en-US"/>
              <a:t>Atmospheric delay (mainly water vapor)</a:t>
            </a:r>
          </a:p>
          <a:p>
            <a:pPr lvl="1"/>
            <a:r>
              <a:rPr lang="en-US"/>
              <a:t>Ionospheric effects</a:t>
            </a:r>
          </a:p>
          <a:p>
            <a:pPr lvl="1"/>
            <a:r>
              <a:rPr lang="en-US"/>
              <a:t>Receiver noise</a:t>
            </a:r>
          </a:p>
          <a:p>
            <a:r>
              <a:rPr lang="en-US" err="1">
                <a:solidFill>
                  <a:schemeClr val="accent3"/>
                </a:solidFill>
              </a:rPr>
              <a:t>Unmodeled</a:t>
            </a:r>
            <a:r>
              <a:rPr lang="en-US">
                <a:solidFill>
                  <a:schemeClr val="accent3"/>
                </a:solidFill>
              </a:rPr>
              <a:t> motions of the station</a:t>
            </a:r>
          </a:p>
          <a:p>
            <a:pPr lvl="1"/>
            <a:r>
              <a:rPr lang="en-US">
                <a:solidFill>
                  <a:schemeClr val="accent3"/>
                </a:solidFill>
              </a:rPr>
              <a:t>Monument instability</a:t>
            </a:r>
          </a:p>
          <a:p>
            <a:pPr lvl="1"/>
            <a:r>
              <a:rPr lang="en-US">
                <a:solidFill>
                  <a:schemeClr val="accent3"/>
                </a:solidFill>
              </a:rPr>
              <a:t>Loading of the crust by atmosphere, oceans, and surface water</a:t>
            </a:r>
          </a:p>
          <a:p>
            <a:r>
              <a:rPr lang="en-US" err="1">
                <a:solidFill>
                  <a:schemeClr val="accent3"/>
                </a:solidFill>
              </a:rPr>
              <a:t>Unmodeled</a:t>
            </a:r>
            <a:r>
              <a:rPr lang="en-US">
                <a:solidFill>
                  <a:schemeClr val="accent3"/>
                </a:solidFill>
              </a:rPr>
              <a:t> motions of the satellites</a:t>
            </a:r>
          </a:p>
          <a:p>
            <a:r>
              <a:rPr lang="en-US">
                <a:solidFill>
                  <a:schemeClr val="accent3"/>
                </a:solidFill>
              </a:rPr>
              <a:t>Reference frame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spTree>
    <p:extLst>
      <p:ext uri="{BB962C8B-B14F-4D97-AF65-F5344CB8AC3E}">
        <p14:creationId xmlns:p14="http://schemas.microsoft.com/office/powerpoint/2010/main" val="151114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normAutofit fontScale="90000"/>
          </a:bodyPr>
          <a:lstStyle/>
          <a:p>
            <a:r>
              <a:rPr lang="en-GB"/>
              <a:t>Multipath is interference between the direct and a far-field reflected signal (geometric optics apply)</a:t>
            </a:r>
          </a:p>
        </p:txBody>
      </p:sp>
      <p:sp>
        <p:nvSpPr>
          <p:cNvPr id="20" name="Content Placeholder 19">
            <a:extLst>
              <a:ext uri="{FF2B5EF4-FFF2-40B4-BE49-F238E27FC236}">
                <a16:creationId xmlns:a16="http://schemas.microsoft.com/office/drawing/2014/main" id="{9EF1CF09-44F5-0846-A5F2-55EDF83C598A}"/>
              </a:ext>
            </a:extLst>
          </p:cNvPr>
          <p:cNvSpPr>
            <a:spLocks noGrp="1"/>
          </p:cNvSpPr>
          <p:nvPr>
            <p:ph sz="half" idx="1"/>
          </p:nvPr>
        </p:nvSpPr>
        <p:spPr>
          <a:xfrm>
            <a:off x="827598" y="1725613"/>
            <a:ext cx="6106604" cy="2919413"/>
          </a:xfrm>
        </p:spPr>
        <p:txBody>
          <a:bodyPr>
            <a:normAutofit/>
          </a:bodyPr>
          <a:lstStyle/>
          <a:p>
            <a:pPr marL="0" indent="0" algn="just">
              <a:buNone/>
            </a:pPr>
            <a:r>
              <a:rPr lang="en-US" sz="1800"/>
              <a:t>To mitigate the effects: </a:t>
            </a:r>
            <a:endParaRPr lang="en-GB" sz="1800"/>
          </a:p>
          <a:p>
            <a:pPr algn="just"/>
            <a:r>
              <a:rPr lang="en-GB" sz="1800"/>
              <a:t>Avoid reflective surfaces</a:t>
            </a:r>
          </a:p>
          <a:p>
            <a:pPr algn="just"/>
            <a:r>
              <a:rPr lang="en-GB" sz="1800"/>
              <a:t>Use a ground plane antenna </a:t>
            </a:r>
          </a:p>
          <a:p>
            <a:pPr algn="just"/>
            <a:r>
              <a:rPr lang="en-GB" sz="1800"/>
              <a:t>Avoid near-ground mounts</a:t>
            </a:r>
          </a:p>
          <a:p>
            <a:pPr algn="just"/>
            <a:r>
              <a:rPr lang="en-GB" sz="1800"/>
              <a:t>Observe for many hours</a:t>
            </a:r>
          </a:p>
          <a:p>
            <a:pPr algn="just"/>
            <a:r>
              <a:rPr lang="en-GB" sz="1800"/>
              <a:t>Remove with average from many days</a:t>
            </a:r>
          </a:p>
          <a:p>
            <a:endParaRPr lang="en-US" sz="1600"/>
          </a:p>
        </p:txBody>
      </p:sp>
      <p:sp>
        <p:nvSpPr>
          <p:cNvPr id="13" name="Date Placeholder 12"/>
          <p:cNvSpPr>
            <a:spLocks noGrp="1"/>
          </p:cNvSpPr>
          <p:nvPr>
            <p:ph type="dt" sz="half" idx="10"/>
          </p:nvPr>
        </p:nvSpPr>
        <p:spPr/>
        <p:txBody>
          <a:bodyPr/>
          <a:lstStyle/>
          <a:p>
            <a:r>
              <a:rPr lang="en-GB"/>
              <a:t>2020/08/24</a:t>
            </a:r>
            <a:endParaRPr lang="en-US"/>
          </a:p>
        </p:txBody>
      </p:sp>
      <p:sp>
        <p:nvSpPr>
          <p:cNvPr id="14" name="Footer Placeholder 13"/>
          <p:cNvSpPr>
            <a:spLocks noGrp="1"/>
          </p:cNvSpPr>
          <p:nvPr>
            <p:ph type="ftr" sz="quarter" idx="11"/>
          </p:nvPr>
        </p:nvSpPr>
        <p:spPr/>
        <p:txBody>
          <a:bodyPr/>
          <a:lstStyle/>
          <a:p>
            <a:r>
              <a:rPr lang="en-US"/>
              <a:t>Fundamentals of GNSS for geodesy</a:t>
            </a:r>
          </a:p>
        </p:txBody>
      </p:sp>
      <p:sp>
        <p:nvSpPr>
          <p:cNvPr id="15" name="Slide Number Placeholder 14"/>
          <p:cNvSpPr>
            <a:spLocks noGrp="1"/>
          </p:cNvSpPr>
          <p:nvPr>
            <p:ph type="sldNum" sz="quarter" idx="12"/>
          </p:nvPr>
        </p:nvSpPr>
        <p:spPr/>
        <p:txBody>
          <a:bodyPr/>
          <a:lstStyle/>
          <a:p>
            <a:fld id="{B5AA1FA8-B090-4D48-B0EE-5DA1BF2BA795}" type="slidenum">
              <a:rPr lang="en-US" smtClean="0"/>
              <a:pPr/>
              <a:t>10</a:t>
            </a:fld>
            <a:endParaRPr lang="en-US"/>
          </a:p>
        </p:txBody>
      </p:sp>
      <p:sp>
        <p:nvSpPr>
          <p:cNvPr id="33795" name="Text Box 2"/>
          <p:cNvSpPr txBox="1">
            <a:spLocks noChangeArrowheads="1"/>
          </p:cNvSpPr>
          <p:nvPr/>
        </p:nvSpPr>
        <p:spPr bwMode="auto">
          <a:xfrm>
            <a:off x="2003426" y="1217645"/>
            <a:ext cx="180975" cy="525401"/>
          </a:xfrm>
          <a:prstGeom prst="rect">
            <a:avLst/>
          </a:prstGeom>
          <a:noFill/>
          <a:ln w="9525">
            <a:noFill/>
            <a:round/>
            <a:headEnd/>
            <a:tailEnd/>
          </a:ln>
        </p:spPr>
        <p:txBody>
          <a:bodyPr lIns="90000" tIns="46800" rIns="90000" bIns="46800" anchor="ctr">
            <a:prstTxWarp prst="textNoShape">
              <a:avLst/>
            </a:prstTxWarp>
            <a:spAutoFit/>
          </a:bodyPr>
          <a:lstStyle/>
          <a:p>
            <a:pPr algn="ctr">
              <a:buClr>
                <a:srgbClr val="FF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grpSp>
        <p:nvGrpSpPr>
          <p:cNvPr id="2" name="Group 4"/>
          <p:cNvGrpSpPr>
            <a:grpSpLocks/>
          </p:cNvGrpSpPr>
          <p:nvPr/>
        </p:nvGrpSpPr>
        <p:grpSpPr bwMode="auto">
          <a:xfrm>
            <a:off x="1811339" y="1849438"/>
            <a:ext cx="8251825" cy="4376738"/>
            <a:chOff x="181" y="1165"/>
            <a:chExt cx="5198" cy="2757"/>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680000">
                <a:off x="3791" y="2343"/>
                <a:ext cx="1003"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99CC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18300000">
                <a:off x="4101" y="2581"/>
                <a:ext cx="124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99CC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1"/>
                <a:ext cx="11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5"/>
              <a:ext cx="5198" cy="2757"/>
              <a:chOff x="181" y="1165"/>
              <a:chExt cx="5198" cy="2757"/>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20400000">
                  <a:off x="3020" y="2039"/>
                  <a:ext cx="124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99CC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20"/>
                <a:chOff x="181" y="2502"/>
                <a:chExt cx="5194" cy="1420"/>
              </a:xfrm>
            </p:grpSpPr>
            <p:sp>
              <p:nvSpPr>
                <p:cNvPr id="33809" name="Text Box 27"/>
                <p:cNvSpPr txBox="1">
                  <a:spLocks noChangeArrowheads="1"/>
                </p:cNvSpPr>
                <p:nvPr/>
              </p:nvSpPr>
              <p:spPr bwMode="auto">
                <a:xfrm>
                  <a:off x="3481" y="3688"/>
                  <a:ext cx="115" cy="234"/>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151" y="1165"/>
                <a:ext cx="115" cy="253"/>
                <a:chOff x="5151" y="1165"/>
                <a:chExt cx="115" cy="253"/>
              </a:xfrm>
            </p:grpSpPr>
            <p:sp>
              <p:nvSpPr>
                <p:cNvPr id="33808" name="Text Box 32"/>
                <p:cNvSpPr txBox="1">
                  <a:spLocks noChangeArrowheads="1"/>
                </p:cNvSpPr>
                <p:nvPr/>
              </p:nvSpPr>
              <p:spPr bwMode="auto">
                <a:xfrm>
                  <a:off x="5151" y="1165"/>
                  <a:ext cx="115" cy="253"/>
                </a:xfrm>
                <a:prstGeom prst="rect">
                  <a:avLst/>
                </a:prstGeom>
                <a:noFill/>
                <a:ln w="9525">
                  <a:noFill/>
                  <a:round/>
                  <a:headEnd/>
                  <a:tailEnd/>
                </a:ln>
              </p:spPr>
              <p:txBody>
                <a:bodyPr wrap="none" lIns="90000" tIns="46800" rIns="90000" bIns="46800" anchor="ctr">
                  <a:prstTxWarp prst="textNoShape">
                    <a:avLst/>
                  </a:prstTxWarp>
                  <a:spAutoFit/>
                </a:bodyPr>
                <a:lstStyle/>
                <a:p>
                  <a:pPr algn="ct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Tree>
    <p:extLst>
      <p:ext uri="{BB962C8B-B14F-4D97-AF65-F5344CB8AC3E}">
        <p14:creationId xmlns:p14="http://schemas.microsoft.com/office/powerpoint/2010/main" val="270121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727116" y="1054085"/>
            <a:ext cx="4979311" cy="3385932"/>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6059470" y="510121"/>
            <a:ext cx="3561608" cy="4946091"/>
          </a:xfrm>
          <a:prstGeom prst="rect">
            <a:avLst/>
          </a:prstGeom>
          <a:noFill/>
          <a:ln w="9525">
            <a:noFill/>
            <a:miter lim="800000"/>
            <a:headEnd/>
            <a:tailEnd/>
          </a:ln>
        </p:spPr>
      </p:pic>
      <p:sp>
        <p:nvSpPr>
          <p:cNvPr id="35844" name="Text Box 4"/>
          <p:cNvSpPr txBox="1">
            <a:spLocks noChangeArrowheads="1"/>
          </p:cNvSpPr>
          <p:nvPr/>
        </p:nvSpPr>
        <p:spPr bwMode="auto">
          <a:xfrm>
            <a:off x="1677322" y="4465101"/>
            <a:ext cx="3110145" cy="646331"/>
          </a:xfrm>
          <a:prstGeom prst="rect">
            <a:avLst/>
          </a:prstGeom>
          <a:noFill/>
          <a:ln w="9525">
            <a:noFill/>
            <a:miter lim="800000"/>
            <a:headEnd/>
            <a:tailEnd/>
          </a:ln>
        </p:spPr>
        <p:txBody>
          <a:bodyPr wrap="square">
            <a:prstTxWarp prst="textNoShape">
              <a:avLst/>
            </a:prstTxWarp>
            <a:spAutoFit/>
          </a:bodyPr>
          <a:lstStyle/>
          <a:p>
            <a:pPr>
              <a:lnSpc>
                <a:spcPct val="100000"/>
              </a:lnSpc>
            </a:pPr>
            <a:r>
              <a:rPr lang="en-US"/>
              <a:t>Simple geometry for incidence of a direct and reflected signal </a:t>
            </a:r>
          </a:p>
        </p:txBody>
      </p:sp>
      <p:sp>
        <p:nvSpPr>
          <p:cNvPr id="35845" name="Text Box 5"/>
          <p:cNvSpPr txBox="1">
            <a:spLocks noChangeArrowheads="1"/>
          </p:cNvSpPr>
          <p:nvPr/>
        </p:nvSpPr>
        <p:spPr bwMode="auto">
          <a:xfrm>
            <a:off x="6013332" y="5483593"/>
            <a:ext cx="5194535" cy="798513"/>
          </a:xfrm>
          <a:prstGeom prst="rect">
            <a:avLst/>
          </a:prstGeom>
          <a:noFill/>
          <a:ln w="9525">
            <a:noFill/>
            <a:miter lim="800000"/>
            <a:headEnd/>
            <a:tailEnd/>
          </a:ln>
        </p:spPr>
        <p:txBody>
          <a:bodyPr wrap="square">
            <a:prstTxWarp prst="textNoShape">
              <a:avLst/>
            </a:prstTxWarp>
            <a:spAutoFit/>
          </a:bodyPr>
          <a:lstStyle/>
          <a:p>
            <a:pPr>
              <a:lnSpc>
                <a:spcPct val="130000"/>
              </a:lnSpc>
            </a:pPr>
            <a:r>
              <a:rPr lang="en-US"/>
              <a:t>Multipath contributions to observed phase for three different antenna heights (from </a:t>
            </a:r>
            <a:r>
              <a:rPr lang="en-US" i="1" err="1"/>
              <a:t>Elosegui</a:t>
            </a:r>
            <a:r>
              <a:rPr lang="en-US"/>
              <a:t> et al., 1995)</a:t>
            </a:r>
          </a:p>
        </p:txBody>
      </p:sp>
      <p:sp>
        <p:nvSpPr>
          <p:cNvPr id="35846" name="Text Box 6"/>
          <p:cNvSpPr txBox="1">
            <a:spLocks noChangeArrowheads="1"/>
          </p:cNvSpPr>
          <p:nvPr/>
        </p:nvSpPr>
        <p:spPr bwMode="auto">
          <a:xfrm>
            <a:off x="9428835" y="1103158"/>
            <a:ext cx="758541" cy="338554"/>
          </a:xfrm>
          <a:prstGeom prst="rect">
            <a:avLst/>
          </a:prstGeom>
          <a:noFill/>
          <a:ln w="9525">
            <a:noFill/>
            <a:miter lim="800000"/>
            <a:headEnd/>
            <a:tailEnd/>
          </a:ln>
        </p:spPr>
        <p:txBody>
          <a:bodyPr wrap="none">
            <a:prstTxWarp prst="textNoShape">
              <a:avLst/>
            </a:prstTxWarp>
            <a:spAutoFit/>
          </a:bodyPr>
          <a:lstStyle/>
          <a:p>
            <a:r>
              <a:rPr lang="en-US" sz="1600"/>
              <a:t>0.15 m</a:t>
            </a:r>
            <a:endParaRPr lang="en-US"/>
          </a:p>
        </p:txBody>
      </p:sp>
      <p:sp>
        <p:nvSpPr>
          <p:cNvPr id="35847" name="Text Box 7"/>
          <p:cNvSpPr txBox="1">
            <a:spLocks noChangeArrowheads="1"/>
          </p:cNvSpPr>
          <p:nvPr/>
        </p:nvSpPr>
        <p:spPr bwMode="auto">
          <a:xfrm>
            <a:off x="9428834" y="258334"/>
            <a:ext cx="1464247" cy="338554"/>
          </a:xfrm>
          <a:prstGeom prst="rect">
            <a:avLst/>
          </a:prstGeom>
          <a:noFill/>
          <a:ln w="9525">
            <a:noFill/>
            <a:miter lim="800000"/>
            <a:headEnd/>
            <a:tailEnd/>
          </a:ln>
        </p:spPr>
        <p:txBody>
          <a:bodyPr wrap="none">
            <a:prstTxWarp prst="textNoShape">
              <a:avLst/>
            </a:prstTxWarp>
            <a:spAutoFit/>
          </a:bodyPr>
          <a:lstStyle/>
          <a:p>
            <a:r>
              <a:rPr lang="en-US" sz="1600"/>
              <a:t>Antenna height</a:t>
            </a:r>
            <a:endParaRPr lang="en-US"/>
          </a:p>
        </p:txBody>
      </p:sp>
      <p:sp>
        <p:nvSpPr>
          <p:cNvPr id="35848" name="Text Box 8"/>
          <p:cNvSpPr txBox="1">
            <a:spLocks noChangeArrowheads="1"/>
          </p:cNvSpPr>
          <p:nvPr/>
        </p:nvSpPr>
        <p:spPr bwMode="auto">
          <a:xfrm>
            <a:off x="9438774" y="2603966"/>
            <a:ext cx="654346" cy="338554"/>
          </a:xfrm>
          <a:prstGeom prst="rect">
            <a:avLst/>
          </a:prstGeom>
          <a:noFill/>
          <a:ln w="9525">
            <a:noFill/>
            <a:miter lim="800000"/>
            <a:headEnd/>
            <a:tailEnd/>
          </a:ln>
        </p:spPr>
        <p:txBody>
          <a:bodyPr wrap="none">
            <a:prstTxWarp prst="textNoShape">
              <a:avLst/>
            </a:prstTxWarp>
            <a:spAutoFit/>
          </a:bodyPr>
          <a:lstStyle/>
          <a:p>
            <a:r>
              <a:rPr lang="en-US" sz="1600"/>
              <a:t>0.6 m</a:t>
            </a:r>
          </a:p>
        </p:txBody>
      </p:sp>
      <p:sp>
        <p:nvSpPr>
          <p:cNvPr id="35849" name="Text Box 9"/>
          <p:cNvSpPr txBox="1">
            <a:spLocks noChangeArrowheads="1"/>
          </p:cNvSpPr>
          <p:nvPr/>
        </p:nvSpPr>
        <p:spPr bwMode="auto">
          <a:xfrm>
            <a:off x="9435462" y="4101463"/>
            <a:ext cx="498855" cy="338554"/>
          </a:xfrm>
          <a:prstGeom prst="rect">
            <a:avLst/>
          </a:prstGeom>
          <a:noFill/>
          <a:ln w="9525">
            <a:noFill/>
            <a:miter lim="800000"/>
            <a:headEnd/>
            <a:tailEnd/>
          </a:ln>
        </p:spPr>
        <p:txBody>
          <a:bodyPr wrap="none">
            <a:prstTxWarp prst="textNoShape">
              <a:avLst/>
            </a:prstTxWarp>
            <a:spAutoFit/>
          </a:bodyPr>
          <a:lstStyle/>
          <a:p>
            <a:r>
              <a:rPr lang="en-US" sz="1600"/>
              <a:t>1 m</a:t>
            </a:r>
            <a:endParaRPr lang="en-US"/>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29340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atsL1_300">
            <a:extLst>
              <a:ext uri="{FF2B5EF4-FFF2-40B4-BE49-F238E27FC236}">
                <a16:creationId xmlns:a16="http://schemas.microsoft.com/office/drawing/2014/main" id="{EA9DF0D9-4E41-3D4A-8BE6-98A990BF2EAB}"/>
              </a:ext>
            </a:extLst>
          </p:cNvPr>
          <p:cNvPicPr>
            <a:picLocks noGrp="1" noChangeAspect="1" noChangeArrowheads="1"/>
          </p:cNvPicPr>
          <p:nvPr>
            <p:ph idx="1"/>
          </p:nvPr>
        </p:nvPicPr>
        <p:blipFill>
          <a:blip r:embed="rId3">
            <a:lum bright="-6000" contrast="30000"/>
          </a:blip>
          <a:srcRect l="4903" t="9848" b="35606"/>
          <a:stretch>
            <a:fillRect/>
          </a:stretch>
        </p:blipFill>
        <p:spPr bwMode="auto">
          <a:xfrm>
            <a:off x="5183188" y="1133476"/>
            <a:ext cx="6172200" cy="4581522"/>
          </a:xfrm>
          <a:prstGeom prst="rect">
            <a:avLst/>
          </a:prstGeom>
          <a:noFill/>
          <a:ln w="9525">
            <a:noFill/>
            <a:miter lim="800000"/>
            <a:headEnd/>
            <a:tailEnd/>
          </a:ln>
        </p:spPr>
      </p:pic>
      <p:sp>
        <p:nvSpPr>
          <p:cNvPr id="39939" name="Text Box 3"/>
          <p:cNvSpPr txBox="1">
            <a:spLocks noChangeArrowheads="1"/>
          </p:cNvSpPr>
          <p:nvPr/>
        </p:nvSpPr>
        <p:spPr bwMode="auto">
          <a:xfrm>
            <a:off x="6949309" y="1110734"/>
            <a:ext cx="38862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39941" name="TextBox 5"/>
          <p:cNvSpPr txBox="1">
            <a:spLocks noChangeArrowheads="1"/>
          </p:cNvSpPr>
          <p:nvPr/>
        </p:nvSpPr>
        <p:spPr bwMode="auto">
          <a:xfrm>
            <a:off x="8708755" y="5881785"/>
            <a:ext cx="2242089" cy="307777"/>
          </a:xfrm>
          <a:prstGeom prst="rect">
            <a:avLst/>
          </a:prstGeom>
          <a:noFill/>
          <a:ln w="9525">
            <a:noFill/>
            <a:miter lim="800000"/>
            <a:headEnd/>
            <a:tailEnd/>
          </a:ln>
        </p:spPr>
        <p:txBody>
          <a:bodyPr wrap="none">
            <a:prstTxWarp prst="textNoShape">
              <a:avLst/>
            </a:prstTxWarp>
            <a:spAutoFit/>
          </a:bodyPr>
          <a:lstStyle/>
          <a:p>
            <a:r>
              <a:rPr lang="en-US" sz="1400"/>
              <a:t>Figures courtesy of UNAVCO</a:t>
            </a:r>
          </a:p>
        </p:txBody>
      </p:sp>
      <p:sp>
        <p:nvSpPr>
          <p:cNvPr id="9" name="Title 8">
            <a:extLst>
              <a:ext uri="{FF2B5EF4-FFF2-40B4-BE49-F238E27FC236}">
                <a16:creationId xmlns:a16="http://schemas.microsoft.com/office/drawing/2014/main" id="{7439C07A-030D-6F47-A6FC-BD29686DA95B}"/>
              </a:ext>
            </a:extLst>
          </p:cNvPr>
          <p:cNvSpPr>
            <a:spLocks noGrp="1"/>
          </p:cNvSpPr>
          <p:nvPr>
            <p:ph type="title"/>
          </p:nvPr>
        </p:nvSpPr>
        <p:spPr/>
        <p:txBody>
          <a:bodyPr>
            <a:noAutofit/>
          </a:bodyPr>
          <a:lstStyle/>
          <a:p>
            <a:r>
              <a:rPr lang="en-GB" sz="2000" kern="0"/>
              <a:t>More dangerous are near-field signal interactions that change the effective antenna phase </a:t>
            </a:r>
            <a:r>
              <a:rPr lang="en-GB" sz="2000" kern="0" err="1"/>
              <a:t>center</a:t>
            </a:r>
            <a:r>
              <a:rPr lang="en-GB" sz="2000" kern="0"/>
              <a:t> with the elevation and azimuth of the incoming signal</a:t>
            </a:r>
            <a:endParaRPr lang="en-US" sz="2000"/>
          </a:p>
        </p:txBody>
      </p:sp>
      <p:sp>
        <p:nvSpPr>
          <p:cNvPr id="11" name="Text Placeholder 10">
            <a:extLst>
              <a:ext uri="{FF2B5EF4-FFF2-40B4-BE49-F238E27FC236}">
                <a16:creationId xmlns:a16="http://schemas.microsoft.com/office/drawing/2014/main" id="{16E12A82-ED6D-AB45-825C-3C6FD3A82385}"/>
              </a:ext>
            </a:extLst>
          </p:cNvPr>
          <p:cNvSpPr>
            <a:spLocks noGrp="1"/>
          </p:cNvSpPr>
          <p:nvPr>
            <p:ph type="body" sz="half" idx="2"/>
          </p:nvPr>
        </p:nvSpPr>
        <p:spPr>
          <a:xfrm>
            <a:off x="839788" y="2809461"/>
            <a:ext cx="3932237" cy="3059527"/>
          </a:xfrm>
        </p:spPr>
        <p:txBody>
          <a:bodyPr/>
          <a:lstStyle/>
          <a:p>
            <a:pPr>
              <a:spcBef>
                <a:spcPts val="900"/>
              </a:spcBef>
            </a:pPr>
            <a:r>
              <a:rPr lang="en-US" i="1"/>
              <a:t>Right:</a:t>
            </a:r>
            <a:r>
              <a:rPr lang="en-US"/>
              <a:t> Examples of  the antenna phase patterns determined in an anechoic chamber…BUT the actual pattern in the field is affected by the antenna mount </a:t>
            </a:r>
          </a:p>
          <a:p>
            <a:pPr>
              <a:spcBef>
                <a:spcPts val="900"/>
              </a:spcBef>
            </a:pPr>
            <a:endParaRPr lang="en-US"/>
          </a:p>
          <a:p>
            <a:pPr>
              <a:spcBef>
                <a:spcPts val="900"/>
              </a:spcBef>
            </a:pPr>
            <a:r>
              <a:rPr lang="en-US"/>
              <a:t>To avoid height and ZTD errors of centimeters, we must use at least a nominal model for the phase-center variations (PCVs) for each antenna type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12</a:t>
            </a:fld>
            <a:endParaRPr lang="en-US"/>
          </a:p>
        </p:txBody>
      </p:sp>
    </p:spTree>
    <p:extLst>
      <p:ext uri="{BB962C8B-B14F-4D97-AF65-F5344CB8AC3E}">
        <p14:creationId xmlns:p14="http://schemas.microsoft.com/office/powerpoint/2010/main" val="104179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498726" y="533400"/>
            <a:ext cx="184731" cy="369332"/>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1828800" y="1371600"/>
            <a:ext cx="8485188" cy="3416300"/>
          </a:xfrm>
          <a:prstGeom prst="rect">
            <a:avLst/>
          </a:prstGeom>
          <a:noFill/>
          <a:ln w="9525">
            <a:noFill/>
            <a:miter lim="800000"/>
            <a:headEnd/>
            <a:tailEnd/>
          </a:ln>
        </p:spPr>
      </p:pic>
      <p:sp>
        <p:nvSpPr>
          <p:cNvPr id="44037" name="Text Box 5"/>
          <p:cNvSpPr txBox="1">
            <a:spLocks noChangeArrowheads="1"/>
          </p:cNvSpPr>
          <p:nvPr/>
        </p:nvSpPr>
        <p:spPr bwMode="auto">
          <a:xfrm>
            <a:off x="6096001" y="1676400"/>
            <a:ext cx="607859" cy="369332"/>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8001000" y="2895600"/>
            <a:ext cx="609600" cy="369332"/>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963168" y="4980879"/>
            <a:ext cx="9985248" cy="1200329"/>
          </a:xfrm>
          <a:prstGeom prst="rect">
            <a:avLst/>
          </a:prstGeom>
          <a:noFill/>
          <a:ln w="9525">
            <a:noFill/>
            <a:miter lim="800000"/>
            <a:headEnd/>
            <a:tailEnd/>
          </a:ln>
        </p:spPr>
        <p:txBody>
          <a:bodyPr wrap="square">
            <a:prstTxWarp prst="textNoShape">
              <a:avLst/>
            </a:prstTxWarp>
            <a:spAutoFit/>
          </a:bodyPr>
          <a:lstStyle/>
          <a:p>
            <a:r>
              <a:rPr lang="en-US">
                <a:solidFill>
                  <a:srgbClr val="000000"/>
                </a:solidFill>
              </a:rPr>
              <a:t>The signal from each GNSS satellite is delayed by an amount dependent on the pressure and humidity and its elevation above the horizon.  We invert the measurements to estimate the average delay at the zenith (green bar).</a:t>
            </a:r>
          </a:p>
          <a:p>
            <a:r>
              <a:rPr lang="en-US">
                <a:solidFill>
                  <a:srgbClr val="000000"/>
                </a:solidFill>
              </a:rPr>
              <a:t>                                                                         (Figure courtesy of COSMIC Program)</a:t>
            </a:r>
          </a:p>
        </p:txBody>
      </p:sp>
      <p:sp>
        <p:nvSpPr>
          <p:cNvPr id="4" name="Title 3"/>
          <p:cNvSpPr>
            <a:spLocks noGrp="1"/>
          </p:cNvSpPr>
          <p:nvPr>
            <p:ph type="title"/>
          </p:nvPr>
        </p:nvSpPr>
        <p:spPr/>
        <p:txBody>
          <a:bodyPr/>
          <a:lstStyle/>
          <a:p>
            <a:r>
              <a:rPr lang="en-US"/>
              <a:t>Atmospheric delay</a:t>
            </a:r>
          </a:p>
        </p:txBody>
      </p:sp>
      <p:sp>
        <p:nvSpPr>
          <p:cNvPr id="5" name="Date Placeholder 4"/>
          <p:cNvSpPr>
            <a:spLocks noGrp="1"/>
          </p:cNvSpPr>
          <p:nvPr>
            <p:ph type="dt" sz="half" idx="10"/>
          </p:nvPr>
        </p:nvSpPr>
        <p:spPr/>
        <p:txBody>
          <a:bodyPr/>
          <a:lstStyle/>
          <a:p>
            <a:r>
              <a:rPr lang="en-GB"/>
              <a:t>2020/08/24</a:t>
            </a:r>
            <a:endParaRPr lang="en-US"/>
          </a:p>
        </p:txBody>
      </p:sp>
      <p:sp>
        <p:nvSpPr>
          <p:cNvPr id="6" name="Footer Placeholder 5"/>
          <p:cNvSpPr>
            <a:spLocks noGrp="1"/>
          </p:cNvSpPr>
          <p:nvPr>
            <p:ph type="ftr" sz="quarter" idx="11"/>
          </p:nvPr>
        </p:nvSpPr>
        <p:spPr/>
        <p:txBody>
          <a:bodyPr/>
          <a:lstStyle/>
          <a:p>
            <a:r>
              <a:rPr lang="en-US"/>
              <a:t>Fundamentals of GNSS for geodesy</a:t>
            </a:r>
          </a:p>
        </p:txBody>
      </p:sp>
      <p:sp>
        <p:nvSpPr>
          <p:cNvPr id="7" name="Slide Number Placeholder 6"/>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412499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589588" y="6156326"/>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65" name="Text Box 9"/>
          <p:cNvSpPr txBox="1">
            <a:spLocks noChangeArrowheads="1"/>
          </p:cNvSpPr>
          <p:nvPr/>
        </p:nvSpPr>
        <p:spPr bwMode="auto">
          <a:xfrm>
            <a:off x="2058256" y="5877353"/>
            <a:ext cx="3169457" cy="369332"/>
          </a:xfrm>
          <a:prstGeom prst="rect">
            <a:avLst/>
          </a:prstGeom>
          <a:noFill/>
          <a:ln w="9525">
            <a:noFill/>
            <a:miter lim="800000"/>
            <a:headEnd/>
            <a:tailEnd/>
          </a:ln>
        </p:spPr>
        <p:txBody>
          <a:bodyPr wrap="none">
            <a:prstTxWarp prst="textNoShape">
              <a:avLst/>
            </a:prstTxWarp>
            <a:spAutoFit/>
          </a:bodyPr>
          <a:lstStyle/>
          <a:p>
            <a:r>
              <a:rPr lang="en-US" sz="1600">
                <a:solidFill>
                  <a:srgbClr val="000000"/>
                </a:solidFill>
                <a:latin typeface="Arial" charset="0"/>
              </a:rPr>
              <a:t>Plot courtesy of J. Braun, UCAR</a:t>
            </a:r>
            <a:r>
              <a:rPr lang="en-US">
                <a:solidFill>
                  <a:srgbClr val="000000"/>
                </a:solidFill>
              </a:rPr>
              <a:t> </a:t>
            </a:r>
          </a:p>
        </p:txBody>
      </p:sp>
      <p:sp>
        <p:nvSpPr>
          <p:cNvPr id="9" name="Title 8"/>
          <p:cNvSpPr>
            <a:spLocks noGrp="1"/>
          </p:cNvSpPr>
          <p:nvPr>
            <p:ph type="title"/>
          </p:nvPr>
        </p:nvSpPr>
        <p:spPr/>
        <p:txBody>
          <a:bodyPr/>
          <a:lstStyle/>
          <a:p>
            <a:r>
              <a:rPr lang="en-US"/>
              <a:t>Zenith delay from wet and dry components</a:t>
            </a:r>
            <a:br>
              <a:rPr lang="en-US"/>
            </a:br>
            <a:r>
              <a:rPr lang="en-US"/>
              <a:t>of the atmosphere</a:t>
            </a:r>
          </a:p>
        </p:txBody>
      </p:sp>
      <p:pic>
        <p:nvPicPr>
          <p:cNvPr id="20" name="Picture 4"/>
          <p:cNvPicPr>
            <a:picLocks noGrp="1" noChangeAspect="1" noChangeArrowheads="1"/>
          </p:cNvPicPr>
          <p:nvPr>
            <p:ph sz="half" idx="1"/>
          </p:nvPr>
        </p:nvPicPr>
        <p:blipFill>
          <a:blip r:embed="rId3"/>
          <a:stretch>
            <a:fillRect/>
          </a:stretch>
        </p:blipFill>
        <p:spPr>
          <a:xfrm>
            <a:off x="1591272" y="1825625"/>
            <a:ext cx="3675456" cy="4351338"/>
          </a:xfrm>
        </p:spPr>
      </p:pic>
      <p:sp>
        <p:nvSpPr>
          <p:cNvPr id="11" name="Content Placeholder 10"/>
          <p:cNvSpPr>
            <a:spLocks noGrp="1"/>
          </p:cNvSpPr>
          <p:nvPr>
            <p:ph sz="half" idx="2"/>
          </p:nvPr>
        </p:nvSpPr>
        <p:spPr/>
        <p:txBody>
          <a:bodyPr>
            <a:normAutofit fontScale="92500"/>
          </a:bodyPr>
          <a:lstStyle/>
          <a:p>
            <a:r>
              <a:rPr lang="en-US"/>
              <a:t>Colors are for different satellites</a:t>
            </a:r>
          </a:p>
          <a:p>
            <a:r>
              <a:rPr lang="en-US"/>
              <a:t>Total delay is ~2.5 meters</a:t>
            </a:r>
          </a:p>
          <a:p>
            <a:pPr lvl="1"/>
            <a:r>
              <a:rPr lang="en-US"/>
              <a:t>Variability mostly caused by wet component</a:t>
            </a:r>
          </a:p>
          <a:p>
            <a:r>
              <a:rPr lang="en-US"/>
              <a:t>Wet delay is ~0.2 meters</a:t>
            </a:r>
          </a:p>
          <a:p>
            <a:pPr lvl="1"/>
            <a:r>
              <a:rPr lang="en-US"/>
              <a:t>Obtained by subtracting the hydrostatic (dry) delay</a:t>
            </a:r>
          </a:p>
          <a:p>
            <a:r>
              <a:rPr lang="en-US"/>
              <a:t>Hydrostatic delay is ~2.2 meters</a:t>
            </a:r>
          </a:p>
          <a:p>
            <a:pPr lvl="1"/>
            <a:r>
              <a:rPr lang="en-US"/>
              <a:t>Little variability between satellites or over time</a:t>
            </a:r>
          </a:p>
          <a:p>
            <a:pPr lvl="1"/>
            <a:r>
              <a:rPr lang="en-US"/>
              <a:t>Well calibrated by surface pressure</a:t>
            </a:r>
          </a:p>
          <a:p>
            <a:endParaRPr lang="en-US"/>
          </a:p>
          <a:p>
            <a:endParaRPr lang="en-US"/>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14</a:t>
            </a:fld>
            <a:endParaRPr lang="en-US"/>
          </a:p>
        </p:txBody>
      </p:sp>
    </p:spTree>
    <p:extLst>
      <p:ext uri="{BB962C8B-B14F-4D97-AF65-F5344CB8AC3E}">
        <p14:creationId xmlns:p14="http://schemas.microsoft.com/office/powerpoint/2010/main" val="280105057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5"/>
          <p:cNvSpPr txBox="1">
            <a:spLocks noChangeArrowheads="1"/>
          </p:cNvSpPr>
          <p:nvPr/>
        </p:nvSpPr>
        <p:spPr bwMode="auto">
          <a:xfrm>
            <a:off x="999744" y="5015701"/>
            <a:ext cx="10253472" cy="1229888"/>
          </a:xfrm>
          <a:prstGeom prst="rect">
            <a:avLst/>
          </a:prstGeom>
          <a:noFill/>
          <a:ln w="9525">
            <a:noFill/>
            <a:miter lim="800000"/>
            <a:headEnd/>
            <a:tailEnd/>
          </a:ln>
        </p:spPr>
        <p:txBody>
          <a:bodyPr wrap="square">
            <a:prstTxWarp prst="textNoShape">
              <a:avLst/>
            </a:prstTxWarp>
            <a:spAutoFit/>
          </a:bodyPr>
          <a:lstStyle/>
          <a:p>
            <a:pPr>
              <a:lnSpc>
                <a:spcPct val="110000"/>
              </a:lnSpc>
            </a:pPr>
            <a:r>
              <a:rPr lang="en-US"/>
              <a:t>One-way (</a:t>
            </a:r>
            <a:r>
              <a:rPr lang="en-US" err="1"/>
              <a:t>undifferenced</a:t>
            </a:r>
            <a:r>
              <a:rPr lang="en-US"/>
              <a:t>) LC phase residuals projected onto the sky in 4-hr snapshots. Spatially repeatable noise is multipath; time-varying noise is water vapor. </a:t>
            </a:r>
          </a:p>
          <a:p>
            <a:pPr>
              <a:lnSpc>
                <a:spcPct val="110000"/>
              </a:lnSpc>
            </a:pPr>
            <a:r>
              <a:rPr lang="en-US" sz="1600">
                <a:solidFill>
                  <a:srgbClr val="FF1337"/>
                </a:solidFill>
              </a:rPr>
              <a:t>Red </a:t>
            </a:r>
            <a:r>
              <a:rPr lang="en-US" sz="1600"/>
              <a:t>is satellite track. </a:t>
            </a:r>
            <a:r>
              <a:rPr lang="en-US" sz="1600">
                <a:ln>
                  <a:solidFill>
                    <a:srgbClr val="FFC000"/>
                  </a:solidFill>
                </a:ln>
                <a:solidFill>
                  <a:srgbClr val="FFF54E"/>
                </a:solidFill>
              </a:rPr>
              <a:t>Yellow</a:t>
            </a:r>
            <a:r>
              <a:rPr lang="en-US" sz="1600"/>
              <a:t> (positive) and</a:t>
            </a:r>
            <a:r>
              <a:rPr lang="en-US" sz="1600">
                <a:solidFill>
                  <a:srgbClr val="31FF24"/>
                </a:solidFill>
              </a:rPr>
              <a:t> green</a:t>
            </a:r>
            <a:r>
              <a:rPr lang="en-US" sz="1600"/>
              <a:t> (negative) residuals purely for visual effect. </a:t>
            </a:r>
          </a:p>
          <a:p>
            <a:pPr>
              <a:lnSpc>
                <a:spcPct val="110000"/>
              </a:lnSpc>
            </a:pPr>
            <a:r>
              <a:rPr lang="en-US" sz="1600">
                <a:solidFill>
                  <a:srgbClr val="FF1337"/>
                </a:solidFill>
              </a:rPr>
              <a:t>Red bar</a:t>
            </a:r>
            <a:r>
              <a:rPr lang="en-US" sz="1600"/>
              <a:t> is scale (10 mm).</a:t>
            </a:r>
          </a:p>
        </p:txBody>
      </p:sp>
      <p:sp>
        <p:nvSpPr>
          <p:cNvPr id="8" name="Title 7"/>
          <p:cNvSpPr>
            <a:spLocks noGrp="1"/>
          </p:cNvSpPr>
          <p:nvPr>
            <p:ph type="title"/>
          </p:nvPr>
        </p:nvSpPr>
        <p:spPr/>
        <p:txBody>
          <a:bodyPr/>
          <a:lstStyle/>
          <a:p>
            <a:r>
              <a:rPr lang="en-US"/>
              <a:t>Multipath and water vapor effects</a:t>
            </a:r>
            <a:br>
              <a:rPr lang="en-US"/>
            </a:br>
            <a:r>
              <a:rPr lang="en-US"/>
              <a:t>in the observations</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pic>
        <p:nvPicPr>
          <p:cNvPr id="11" name="Picture 10"/>
          <p:cNvPicPr>
            <a:picLocks noChangeAspect="1"/>
          </p:cNvPicPr>
          <p:nvPr/>
        </p:nvPicPr>
        <p:blipFill>
          <a:blip r:embed="rId3"/>
          <a:stretch>
            <a:fillRect/>
          </a:stretch>
        </p:blipFill>
        <p:spPr>
          <a:xfrm>
            <a:off x="1672684" y="1890817"/>
            <a:ext cx="8534400" cy="3124200"/>
          </a:xfrm>
          <a:prstGeom prst="rect">
            <a:avLst/>
          </a:prstGeom>
        </p:spPr>
      </p:pic>
    </p:spTree>
    <p:extLst>
      <p:ext uri="{BB962C8B-B14F-4D97-AF65-F5344CB8AC3E}">
        <p14:creationId xmlns:p14="http://schemas.microsoft.com/office/powerpoint/2010/main" val="385226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a:t>Limits of GNSS accuracy</a:t>
            </a:r>
          </a:p>
        </p:txBody>
      </p:sp>
      <p:sp>
        <p:nvSpPr>
          <p:cNvPr id="41987" name="Rectangle 3"/>
          <p:cNvSpPr>
            <a:spLocks noGrp="1" noChangeArrowheads="1"/>
          </p:cNvSpPr>
          <p:nvPr>
            <p:ph idx="1"/>
          </p:nvPr>
        </p:nvSpPr>
        <p:spPr/>
        <p:txBody>
          <a:bodyPr>
            <a:normAutofit lnSpcReduction="10000"/>
          </a:bodyPr>
          <a:lstStyle/>
          <a:p>
            <a:r>
              <a:rPr lang="en-US">
                <a:solidFill>
                  <a:schemeClr val="accent3"/>
                </a:solidFill>
              </a:rPr>
              <a:t>Signal propagation effects</a:t>
            </a:r>
          </a:p>
          <a:p>
            <a:pPr lvl="1"/>
            <a:r>
              <a:rPr lang="en-US">
                <a:solidFill>
                  <a:schemeClr val="accent3"/>
                </a:solidFill>
              </a:rPr>
              <a:t>Signal scattering (antenna phase center / multipath) </a:t>
            </a:r>
          </a:p>
          <a:p>
            <a:pPr lvl="1"/>
            <a:r>
              <a:rPr lang="en-US">
                <a:solidFill>
                  <a:schemeClr val="accent3"/>
                </a:solidFill>
              </a:rPr>
              <a:t>Atmospheric delay (mainly water vapor)</a:t>
            </a:r>
          </a:p>
          <a:p>
            <a:pPr lvl="1"/>
            <a:r>
              <a:rPr lang="en-US">
                <a:solidFill>
                  <a:schemeClr val="accent3"/>
                </a:solidFill>
              </a:rPr>
              <a:t>Ionospheric effects</a:t>
            </a:r>
          </a:p>
          <a:p>
            <a:pPr lvl="1"/>
            <a:r>
              <a:rPr lang="en-US">
                <a:solidFill>
                  <a:schemeClr val="accent3"/>
                </a:solidFill>
              </a:rPr>
              <a:t>Receiver noise</a:t>
            </a:r>
          </a:p>
          <a:p>
            <a:r>
              <a:rPr lang="en-US" err="1"/>
              <a:t>Unmodeled</a:t>
            </a:r>
            <a:r>
              <a:rPr lang="en-US"/>
              <a:t> motions of the station</a:t>
            </a:r>
          </a:p>
          <a:p>
            <a:pPr lvl="1"/>
            <a:r>
              <a:rPr lang="en-US"/>
              <a:t>Monument instability</a:t>
            </a:r>
          </a:p>
          <a:p>
            <a:pPr lvl="1"/>
            <a:r>
              <a:rPr lang="en-US"/>
              <a:t>Loading of the crust by atmosphere, oceans, and surface water</a:t>
            </a:r>
          </a:p>
          <a:p>
            <a:r>
              <a:rPr lang="en-US" err="1">
                <a:solidFill>
                  <a:schemeClr val="accent3"/>
                </a:solidFill>
              </a:rPr>
              <a:t>Unmodeled</a:t>
            </a:r>
            <a:r>
              <a:rPr lang="en-US">
                <a:solidFill>
                  <a:schemeClr val="accent3"/>
                </a:solidFill>
              </a:rPr>
              <a:t> motions of the satellites</a:t>
            </a:r>
          </a:p>
          <a:p>
            <a:r>
              <a:rPr lang="en-US">
                <a:solidFill>
                  <a:schemeClr val="accent3"/>
                </a:solidFill>
              </a:rPr>
              <a:t>Reference frame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
        <p:nvSpPr>
          <p:cNvPr id="41988" name="Rectangle 4"/>
          <p:cNvSpPr>
            <a:spLocks noChangeArrowheads="1"/>
          </p:cNvSpPr>
          <p:nvPr/>
        </p:nvSpPr>
        <p:spPr bwMode="auto">
          <a:xfrm>
            <a:off x="1728789" y="3905250"/>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80230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9C95DE9-A877-3841-88E8-F72E5FB07A63}"/>
              </a:ext>
            </a:extLst>
          </p:cNvPr>
          <p:cNvSpPr>
            <a:spLocks noGrp="1"/>
          </p:cNvSpPr>
          <p:nvPr>
            <p:ph type="title"/>
          </p:nvPr>
        </p:nvSpPr>
        <p:spPr/>
        <p:txBody>
          <a:bodyPr>
            <a:noAutofit/>
          </a:bodyPr>
          <a:lstStyle/>
          <a:p>
            <a:r>
              <a:rPr lang="en-US" sz="2800"/>
              <a:t>Monuments anchored to bedrock are critical for tectonic studies</a:t>
            </a:r>
            <a:br>
              <a:rPr lang="en-US" sz="2800"/>
            </a:br>
            <a:r>
              <a:rPr lang="en-US" sz="2800"/>
              <a:t>(not so much for atmospheric studies)</a:t>
            </a:r>
          </a:p>
        </p:txBody>
      </p:sp>
      <p:pic>
        <p:nvPicPr>
          <p:cNvPr id="17" name="Picture 4" descr="rock_surface_elevated_monument">
            <a:extLst>
              <a:ext uri="{FF2B5EF4-FFF2-40B4-BE49-F238E27FC236}">
                <a16:creationId xmlns:a16="http://schemas.microsoft.com/office/drawing/2014/main" id="{8D47C547-DA3F-5F4F-BD9F-C24988864C2F}"/>
              </a:ext>
            </a:extLst>
          </p:cNvPr>
          <p:cNvPicPr>
            <a:picLocks noGrp="1" noChangeAspect="1" noChangeArrowheads="1"/>
          </p:cNvPicPr>
          <p:nvPr>
            <p:ph sz="half" idx="1"/>
          </p:nvPr>
        </p:nvPicPr>
        <p:blipFill>
          <a:blip r:embed="rId3"/>
          <a:srcRect/>
          <a:stretch>
            <a:fillRect/>
          </a:stretch>
        </p:blipFill>
        <p:spPr>
          <a:xfrm>
            <a:off x="838200" y="1998570"/>
            <a:ext cx="5181600" cy="4005448"/>
          </a:xfrm>
        </p:spPr>
      </p:pic>
      <p:sp>
        <p:nvSpPr>
          <p:cNvPr id="13" name="Content Placeholder 12">
            <a:extLst>
              <a:ext uri="{FF2B5EF4-FFF2-40B4-BE49-F238E27FC236}">
                <a16:creationId xmlns:a16="http://schemas.microsoft.com/office/drawing/2014/main" id="{B8257F97-EA43-794C-9128-E8DD7FE4409F}"/>
              </a:ext>
            </a:extLst>
          </p:cNvPr>
          <p:cNvSpPr>
            <a:spLocks noGrp="1"/>
          </p:cNvSpPr>
          <p:nvPr>
            <p:ph sz="half" idx="2"/>
          </p:nvPr>
        </p:nvSpPr>
        <p:spPr/>
        <p:txBody>
          <a:bodyPr>
            <a:normAutofit fontScale="92500" lnSpcReduction="10000"/>
          </a:bodyPr>
          <a:lstStyle/>
          <a:p>
            <a:pPr marL="0" indent="0">
              <a:buNone/>
            </a:pPr>
            <a:r>
              <a:rPr lang="en-US"/>
              <a:t>Good anchoring:</a:t>
            </a:r>
          </a:p>
          <a:p>
            <a:r>
              <a:rPr lang="en-US"/>
              <a:t>Pin in solid rock</a:t>
            </a:r>
          </a:p>
          <a:p>
            <a:r>
              <a:rPr lang="en-US"/>
              <a:t>Drill-braced (left) in fractured rock </a:t>
            </a:r>
          </a:p>
          <a:p>
            <a:r>
              <a:rPr lang="en-US"/>
              <a:t>Low building with deep foundation</a:t>
            </a:r>
          </a:p>
          <a:p>
            <a:endParaRPr lang="en-US"/>
          </a:p>
          <a:p>
            <a:pPr marL="0" indent="0">
              <a:buNone/>
            </a:pPr>
            <a:r>
              <a:rPr lang="en-US"/>
              <a:t>Not-so-good anchoring:</a:t>
            </a:r>
          </a:p>
          <a:p>
            <a:r>
              <a:rPr lang="en-US"/>
              <a:t>Vertical rods</a:t>
            </a:r>
          </a:p>
          <a:p>
            <a:r>
              <a:rPr lang="en-US"/>
              <a:t>Buildings with shallow foundation </a:t>
            </a:r>
          </a:p>
          <a:p>
            <a:r>
              <a:rPr lang="en-US"/>
              <a:t>Towers or tall building (thermal effects) </a:t>
            </a:r>
          </a:p>
          <a:p>
            <a:endParaRPr lang="en-US"/>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spTree>
    <p:extLst>
      <p:ext uri="{BB962C8B-B14F-4D97-AF65-F5344CB8AC3E}">
        <p14:creationId xmlns:p14="http://schemas.microsoft.com/office/powerpoint/2010/main" val="70496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3963025" y="6017868"/>
            <a:ext cx="4724400" cy="338554"/>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r>
              <a:rPr lang="en-US" sz="1600"/>
              <a:t>From Dong et al. J</a:t>
            </a:r>
            <a:r>
              <a:rPr lang="en-US" sz="1600" i="1"/>
              <a:t>. </a:t>
            </a:r>
            <a:r>
              <a:rPr lang="en-US" sz="1600" i="1" err="1"/>
              <a:t>Geophys</a:t>
            </a:r>
            <a:r>
              <a:rPr lang="en-US" sz="1600" i="1"/>
              <a:t>. Res., 107</a:t>
            </a:r>
            <a:r>
              <a:rPr lang="en-US" sz="1600"/>
              <a:t>, 2075, 2002</a:t>
            </a:r>
          </a:p>
        </p:txBody>
      </p:sp>
      <p:sp>
        <p:nvSpPr>
          <p:cNvPr id="46084" name="Text Box 4"/>
          <p:cNvSpPr txBox="1">
            <a:spLocks noChangeArrowheads="1"/>
          </p:cNvSpPr>
          <p:nvPr/>
        </p:nvSpPr>
        <p:spPr bwMode="auto">
          <a:xfrm>
            <a:off x="8610600" y="2029170"/>
            <a:ext cx="2923032" cy="2862322"/>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2000"/>
              <a:t>Atmosphere (purple)</a:t>
            </a:r>
          </a:p>
          <a:p>
            <a:pPr eaLnBrk="1" hangingPunct="1">
              <a:lnSpc>
                <a:spcPct val="100000"/>
              </a:lnSpc>
              <a:buClrTx/>
              <a:buSzTx/>
              <a:buFontTx/>
              <a:buNone/>
            </a:pPr>
            <a:r>
              <a:rPr lang="en-US" sz="2000"/>
              <a:t>  2-5 mm</a:t>
            </a:r>
          </a:p>
          <a:p>
            <a:pPr eaLnBrk="1" hangingPunct="1">
              <a:lnSpc>
                <a:spcPct val="100000"/>
              </a:lnSpc>
              <a:buClrTx/>
              <a:buSzTx/>
              <a:buFontTx/>
              <a:buNone/>
            </a:pPr>
            <a:endParaRPr lang="en-US" sz="2000"/>
          </a:p>
          <a:p>
            <a:pPr eaLnBrk="1" hangingPunct="1">
              <a:lnSpc>
                <a:spcPct val="100000"/>
              </a:lnSpc>
              <a:buClrTx/>
              <a:buSzTx/>
              <a:buFontTx/>
              <a:buNone/>
            </a:pPr>
            <a:r>
              <a:rPr lang="en-US" sz="2000"/>
              <a:t>Water/snow (blue/green)</a:t>
            </a:r>
          </a:p>
          <a:p>
            <a:pPr eaLnBrk="1" hangingPunct="1">
              <a:lnSpc>
                <a:spcPct val="100000"/>
              </a:lnSpc>
              <a:buClrTx/>
              <a:buSzTx/>
              <a:buFontTx/>
              <a:buNone/>
            </a:pPr>
            <a:r>
              <a:rPr lang="en-US" sz="2000"/>
              <a:t>  2-10 mm </a:t>
            </a:r>
          </a:p>
          <a:p>
            <a:pPr eaLnBrk="1" hangingPunct="1">
              <a:lnSpc>
                <a:spcPct val="100000"/>
              </a:lnSpc>
              <a:buClrTx/>
              <a:buSzTx/>
              <a:buFontTx/>
              <a:buNone/>
            </a:pPr>
            <a:endParaRPr lang="en-US" sz="2000"/>
          </a:p>
          <a:p>
            <a:pPr eaLnBrk="1" hangingPunct="1">
              <a:lnSpc>
                <a:spcPct val="100000"/>
              </a:lnSpc>
              <a:buClrTx/>
              <a:buSzTx/>
              <a:buFontTx/>
              <a:buNone/>
            </a:pPr>
            <a:r>
              <a:rPr lang="en-US" sz="2000" err="1"/>
              <a:t>Nontidal</a:t>
            </a:r>
            <a:r>
              <a:rPr lang="en-US" sz="2000"/>
              <a:t> ocean (red)</a:t>
            </a:r>
          </a:p>
          <a:p>
            <a:pPr eaLnBrk="1" hangingPunct="1">
              <a:lnSpc>
                <a:spcPct val="100000"/>
              </a:lnSpc>
              <a:buClrTx/>
              <a:buSzTx/>
              <a:buFontTx/>
              <a:buNone/>
            </a:pPr>
            <a:r>
              <a:rPr lang="en-US" sz="2000"/>
              <a:t>   2-3 mm</a:t>
            </a:r>
          </a:p>
          <a:p>
            <a:pPr eaLnBrk="1" hangingPunct="1">
              <a:lnSpc>
                <a:spcPct val="100000"/>
              </a:lnSpc>
              <a:buClrTx/>
              <a:buSzTx/>
              <a:buFontTx/>
              <a:buNone/>
            </a:pPr>
            <a:endParaRPr lang="en-US" sz="2000"/>
          </a:p>
        </p:txBody>
      </p:sp>
      <p:sp>
        <p:nvSpPr>
          <p:cNvPr id="8" name="Title 7">
            <a:extLst>
              <a:ext uri="{FF2B5EF4-FFF2-40B4-BE49-F238E27FC236}">
                <a16:creationId xmlns:a16="http://schemas.microsoft.com/office/drawing/2014/main" id="{4E076D3A-ACE5-634E-8FFC-80D449D40107}"/>
              </a:ext>
            </a:extLst>
          </p:cNvPr>
          <p:cNvSpPr>
            <a:spLocks noGrp="1"/>
          </p:cNvSpPr>
          <p:nvPr>
            <p:ph type="title"/>
          </p:nvPr>
        </p:nvSpPr>
        <p:spPr/>
        <p:txBody>
          <a:bodyPr>
            <a:normAutofit/>
          </a:bodyPr>
          <a:lstStyle/>
          <a:p>
            <a:r>
              <a:rPr lang="en-US"/>
              <a:t>Annual component of vertical loading</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18</a:t>
            </a:fld>
            <a:endParaRPr lang="en-US"/>
          </a:p>
        </p:txBody>
      </p:sp>
      <p:pic>
        <p:nvPicPr>
          <p:cNvPr id="14" name="Content Placeholder 13">
            <a:extLst>
              <a:ext uri="{FF2B5EF4-FFF2-40B4-BE49-F238E27FC236}">
                <a16:creationId xmlns:a16="http://schemas.microsoft.com/office/drawing/2014/main" id="{BE80A863-116B-B747-90A3-2A5B1BA3BCD8}"/>
              </a:ext>
            </a:extLst>
          </p:cNvPr>
          <p:cNvPicPr>
            <a:picLocks noGrp="1" noChangeAspect="1"/>
          </p:cNvPicPr>
          <p:nvPr>
            <p:ph idx="1"/>
          </p:nvPr>
        </p:nvPicPr>
        <p:blipFill>
          <a:blip r:embed="rId3"/>
          <a:stretch>
            <a:fillRect/>
          </a:stretch>
        </p:blipFill>
        <p:spPr>
          <a:xfrm>
            <a:off x="1589016" y="1640097"/>
            <a:ext cx="6787602" cy="4351338"/>
          </a:xfrm>
          <a:prstGeom prst="rect">
            <a:avLst/>
          </a:prstGeom>
        </p:spPr>
      </p:pic>
    </p:spTree>
    <p:extLst>
      <p:ext uri="{BB962C8B-B14F-4D97-AF65-F5344CB8AC3E}">
        <p14:creationId xmlns:p14="http://schemas.microsoft.com/office/powerpoint/2010/main" val="258895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Outline</a:t>
            </a:r>
          </a:p>
        </p:txBody>
      </p:sp>
      <p:sp>
        <p:nvSpPr>
          <p:cNvPr id="3" name="Subtitle 2"/>
          <p:cNvSpPr>
            <a:spLocks noGrp="1"/>
          </p:cNvSpPr>
          <p:nvPr>
            <p:ph idx="1"/>
          </p:nvPr>
        </p:nvSpPr>
        <p:spPr/>
        <p:txBody>
          <a:bodyPr/>
          <a:lstStyle/>
          <a:p>
            <a:r>
              <a:rPr lang="en-US"/>
              <a:t>GNSS Observables:</a:t>
            </a:r>
          </a:p>
          <a:p>
            <a:pPr lvl="1"/>
            <a:r>
              <a:rPr lang="en-US"/>
              <a:t>GNSS data and the combinations of phase and pseudo-range used</a:t>
            </a:r>
          </a:p>
          <a:p>
            <a:r>
              <a:rPr lang="en-US"/>
              <a:t>Modeling the observations: Aspects not well modeled</a:t>
            </a:r>
          </a:p>
          <a:p>
            <a:pPr lvl="1"/>
            <a:r>
              <a:rPr lang="en-US"/>
              <a:t>Multipath and antenna phase center models</a:t>
            </a:r>
          </a:p>
          <a:p>
            <a:pPr lvl="1"/>
            <a:r>
              <a:rPr lang="en-US"/>
              <a:t>Atmospheric delay propagation</a:t>
            </a:r>
          </a:p>
          <a:p>
            <a:r>
              <a:rPr lang="en-US"/>
              <a:t>Limits of GNSS accuracy</a:t>
            </a:r>
          </a:p>
          <a:p>
            <a:pPr lvl="1"/>
            <a:r>
              <a:rPr lang="en-US"/>
              <a:t>Monument types</a:t>
            </a:r>
          </a:p>
          <a:p>
            <a:pPr lvl="1"/>
            <a:r>
              <a:rPr lang="en-US"/>
              <a:t>Loading (more later)</a:t>
            </a:r>
          </a:p>
          <a:p>
            <a:pPr lvl="1"/>
            <a:r>
              <a:rPr lang="en-US"/>
              <a:t>Orbit quality</a:t>
            </a:r>
          </a:p>
          <a:p>
            <a:endParaRPr lang="en-US"/>
          </a:p>
          <a:p>
            <a:endParaRPr lang="en-US"/>
          </a:p>
        </p:txBody>
      </p:sp>
      <p:sp>
        <p:nvSpPr>
          <p:cNvPr id="2" name="Date Placeholder 1"/>
          <p:cNvSpPr>
            <a:spLocks noGrp="1"/>
          </p:cNvSpPr>
          <p:nvPr>
            <p:ph type="dt" sz="half" idx="10"/>
          </p:nvPr>
        </p:nvSpPr>
        <p:spPr/>
        <p:txBody>
          <a:bodyPr/>
          <a:lstStyle/>
          <a:p>
            <a:r>
              <a:rPr lang="en-GB"/>
              <a:t>2020/08/24</a:t>
            </a:r>
            <a:endParaRPr lang="en-US"/>
          </a:p>
        </p:txBody>
      </p:sp>
      <p:sp>
        <p:nvSpPr>
          <p:cNvPr id="4" name="Footer Placeholder 3"/>
          <p:cNvSpPr>
            <a:spLocks noGrp="1"/>
          </p:cNvSpPr>
          <p:nvPr>
            <p:ph type="ftr" sz="quarter" idx="11"/>
          </p:nvPr>
        </p:nvSpPr>
        <p:spPr/>
        <p:txBody>
          <a:bodyPr/>
          <a:lstStyle/>
          <a:p>
            <a:r>
              <a:rPr lang="en-US"/>
              <a:t>Fundamentals of GNSS for geodesy</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383827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n-US"/>
              <a:t>Limits of GNSS accuracy</a:t>
            </a:r>
          </a:p>
        </p:txBody>
      </p:sp>
      <p:sp>
        <p:nvSpPr>
          <p:cNvPr id="50179" name="Rectangle 3"/>
          <p:cNvSpPr>
            <a:spLocks noGrp="1" noChangeArrowheads="1"/>
          </p:cNvSpPr>
          <p:nvPr>
            <p:ph idx="1"/>
          </p:nvPr>
        </p:nvSpPr>
        <p:spPr/>
        <p:txBody>
          <a:bodyPr>
            <a:normAutofit lnSpcReduction="10000"/>
          </a:bodyPr>
          <a:lstStyle/>
          <a:p>
            <a:r>
              <a:rPr lang="en-US">
                <a:solidFill>
                  <a:schemeClr val="accent3"/>
                </a:solidFill>
              </a:rPr>
              <a:t>Signal propagation effects</a:t>
            </a:r>
          </a:p>
          <a:p>
            <a:pPr lvl="1"/>
            <a:r>
              <a:rPr lang="en-US">
                <a:solidFill>
                  <a:schemeClr val="accent3"/>
                </a:solidFill>
              </a:rPr>
              <a:t>Signal scattering (antenna phase center / multipath) </a:t>
            </a:r>
          </a:p>
          <a:p>
            <a:pPr lvl="1"/>
            <a:r>
              <a:rPr lang="en-US">
                <a:solidFill>
                  <a:schemeClr val="accent3"/>
                </a:solidFill>
              </a:rPr>
              <a:t>Atmospheric delay (mainly water vapor)</a:t>
            </a:r>
          </a:p>
          <a:p>
            <a:pPr lvl="1"/>
            <a:r>
              <a:rPr lang="en-US">
                <a:solidFill>
                  <a:schemeClr val="accent3"/>
                </a:solidFill>
              </a:rPr>
              <a:t>Ionospheric effects</a:t>
            </a:r>
          </a:p>
          <a:p>
            <a:pPr lvl="1"/>
            <a:r>
              <a:rPr lang="en-US">
                <a:solidFill>
                  <a:schemeClr val="accent3"/>
                </a:solidFill>
              </a:rPr>
              <a:t>Receiver noise</a:t>
            </a:r>
          </a:p>
          <a:p>
            <a:r>
              <a:rPr lang="en-US" err="1">
                <a:solidFill>
                  <a:schemeClr val="accent3"/>
                </a:solidFill>
              </a:rPr>
              <a:t>Unmodeled</a:t>
            </a:r>
            <a:r>
              <a:rPr lang="en-US">
                <a:solidFill>
                  <a:schemeClr val="accent3"/>
                </a:solidFill>
              </a:rPr>
              <a:t> motions of the station</a:t>
            </a:r>
          </a:p>
          <a:p>
            <a:pPr lvl="1"/>
            <a:r>
              <a:rPr lang="en-US">
                <a:solidFill>
                  <a:schemeClr val="accent3"/>
                </a:solidFill>
              </a:rPr>
              <a:t>Monument instability</a:t>
            </a:r>
          </a:p>
          <a:p>
            <a:pPr lvl="1"/>
            <a:r>
              <a:rPr lang="en-US">
                <a:solidFill>
                  <a:schemeClr val="accent3"/>
                </a:solidFill>
              </a:rPr>
              <a:t>Loading of the crust by atmosphere, oceans, and surface water</a:t>
            </a:r>
          </a:p>
          <a:p>
            <a:r>
              <a:rPr lang="en-US" err="1"/>
              <a:t>Unmodeled</a:t>
            </a:r>
            <a:r>
              <a:rPr lang="en-US"/>
              <a:t> motions of the satellites</a:t>
            </a:r>
          </a:p>
          <a:p>
            <a:r>
              <a:rPr lang="en-US">
                <a:solidFill>
                  <a:schemeClr val="accent3"/>
                </a:solidFill>
              </a:rPr>
              <a:t>Reference frame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73373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1762539" y="228600"/>
            <a:ext cx="5739987" cy="6145414"/>
          </a:xfrm>
          <a:prstGeom prst="rect">
            <a:avLst/>
          </a:prstGeom>
          <a:noFill/>
          <a:ln w="9525">
            <a:noFill/>
            <a:round/>
            <a:headEnd/>
            <a:tailEnd/>
          </a:ln>
        </p:spPr>
      </p:pic>
      <p:sp>
        <p:nvSpPr>
          <p:cNvPr id="52227" name="Text Box 4"/>
          <p:cNvSpPr txBox="1">
            <a:spLocks noChangeArrowheads="1"/>
          </p:cNvSpPr>
          <p:nvPr/>
        </p:nvSpPr>
        <p:spPr bwMode="auto">
          <a:xfrm>
            <a:off x="7772400" y="685801"/>
            <a:ext cx="3581400" cy="5430717"/>
          </a:xfrm>
          <a:prstGeom prst="rect">
            <a:avLst/>
          </a:prstGeom>
          <a:noFill/>
          <a:ln w="9525">
            <a:noFill/>
            <a:miter lim="800000"/>
            <a:headEnd/>
            <a:tailEnd/>
          </a:ln>
        </p:spPr>
        <p:txBody>
          <a:bodyPr wrap="square">
            <a:prstTxWarp prst="textNoShape">
              <a:avLst/>
            </a:prstTxWarp>
            <a:spAutoFit/>
          </a:bodyPr>
          <a:lstStyle/>
          <a:p>
            <a:r>
              <a:rPr lang="en-US" sz="2000">
                <a:solidFill>
                  <a:schemeClr val="accent1"/>
                </a:solidFill>
              </a:rPr>
              <a:t>GPS Satellite</a:t>
            </a:r>
            <a:endParaRPr lang="en-US" sz="2000"/>
          </a:p>
          <a:p>
            <a:endParaRPr lang="en-US" sz="2000"/>
          </a:p>
          <a:p>
            <a:pPr>
              <a:lnSpc>
                <a:spcPct val="110000"/>
              </a:lnSpc>
            </a:pPr>
            <a:r>
              <a:rPr lang="en-US" sz="2000"/>
              <a:t>Limits to model are non-gravitational accelerations due to solar and Earth radiation, unbalanced thrusts, and outgassing; and non-spherical antenna pattern</a:t>
            </a:r>
          </a:p>
          <a:p>
            <a:pPr>
              <a:lnSpc>
                <a:spcPct val="110000"/>
              </a:lnSpc>
            </a:pPr>
            <a:endParaRPr lang="en-US" sz="2000"/>
          </a:p>
          <a:p>
            <a:pPr>
              <a:lnSpc>
                <a:spcPct val="110000"/>
              </a:lnSpc>
            </a:pPr>
            <a:r>
              <a:rPr lang="en-US" sz="2000"/>
              <a:t>Modeling of these effects has improved, but for global analyses remain a problem</a:t>
            </a:r>
          </a:p>
          <a:p>
            <a:pPr>
              <a:lnSpc>
                <a:spcPct val="110000"/>
              </a:lnSpc>
            </a:pPr>
            <a:endParaRPr lang="en-US" sz="2000"/>
          </a:p>
          <a:p>
            <a:pPr>
              <a:lnSpc>
                <a:spcPct val="110000"/>
              </a:lnSpc>
            </a:pPr>
            <a:r>
              <a:rPr lang="en-US" sz="2000"/>
              <a:t>Parametric models are used in GAMIT and these evolve with time (and version)</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96661947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5CF1E2F-6E36-8A40-9D49-E2BC869A4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72" y="53008"/>
            <a:ext cx="9295917" cy="6371309"/>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5"/>
          <p:cNvSpPr txBox="1">
            <a:spLocks noChangeArrowheads="1"/>
          </p:cNvSpPr>
          <p:nvPr/>
        </p:nvSpPr>
        <p:spPr bwMode="auto">
          <a:xfrm>
            <a:off x="2743200" y="5715000"/>
            <a:ext cx="6858000" cy="369332"/>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9385731" y="2445262"/>
            <a:ext cx="2620738" cy="1439177"/>
          </a:xfrm>
          <a:prstGeom prst="rect">
            <a:avLst/>
          </a:prstGeom>
          <a:noFill/>
          <a:ln w="9525">
            <a:noFill/>
            <a:miter lim="800000"/>
            <a:headEnd/>
            <a:tailEnd/>
          </a:ln>
        </p:spPr>
        <p:txBody>
          <a:bodyPr wrap="square">
            <a:prstTxWarp prst="textNoShape">
              <a:avLst/>
            </a:prstTxWarp>
            <a:spAutoFit/>
          </a:bodyPr>
          <a:lstStyle/>
          <a:p>
            <a:pPr>
              <a:lnSpc>
                <a:spcPct val="105000"/>
              </a:lnSpc>
            </a:pPr>
            <a:r>
              <a:rPr lang="en-US"/>
              <a:t>Quality of IGS Final Orbits 1994-2020/08</a:t>
            </a:r>
          </a:p>
          <a:p>
            <a:pPr>
              <a:lnSpc>
                <a:spcPct val="105000"/>
              </a:lnSpc>
            </a:pPr>
            <a:r>
              <a:rPr lang="en-US" sz="1600"/>
              <a:t>20 mm = 1 ppb</a:t>
            </a:r>
          </a:p>
          <a:p>
            <a:pPr>
              <a:lnSpc>
                <a:spcPct val="105000"/>
              </a:lnSpc>
            </a:pPr>
            <a:r>
              <a:rPr lang="en-US" sz="1600"/>
              <a:t>(http://</a:t>
            </a:r>
            <a:r>
              <a:rPr lang="en-US" sz="1600" err="1"/>
              <a:t>www.igs.org</a:t>
            </a:r>
            <a:r>
              <a:rPr lang="en-US" sz="1600"/>
              <a:t>/analysis/</a:t>
            </a:r>
            <a:r>
              <a:rPr lang="en-US" sz="1600" err="1"/>
              <a:t>gps</a:t>
            </a:r>
            <a:r>
              <a:rPr lang="en-US" sz="1600"/>
              <a:t>-final)</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21</a:t>
            </a:fld>
            <a:endParaRPr lang="en-US"/>
          </a:p>
        </p:txBody>
      </p:sp>
      <p:sp>
        <p:nvSpPr>
          <p:cNvPr id="6" name="TextBox 5"/>
          <p:cNvSpPr txBox="1"/>
          <p:nvPr/>
        </p:nvSpPr>
        <p:spPr>
          <a:xfrm>
            <a:off x="9385731" y="4451685"/>
            <a:ext cx="2507311" cy="923330"/>
          </a:xfrm>
          <a:prstGeom prst="rect">
            <a:avLst/>
          </a:prstGeom>
          <a:noFill/>
        </p:spPr>
        <p:txBody>
          <a:bodyPr wrap="square" rtlCol="0">
            <a:spAutoFit/>
          </a:bodyPr>
          <a:lstStyle/>
          <a:p>
            <a:r>
              <a:rPr lang="en-US"/>
              <a:t>Analysis centers now</a:t>
            </a:r>
            <a:br>
              <a:rPr lang="en-US"/>
            </a:br>
            <a:r>
              <a:rPr lang="en-US"/>
              <a:t>&lt; 15 mm RMS difference</a:t>
            </a:r>
          </a:p>
          <a:p>
            <a:r>
              <a:rPr lang="en-US"/>
              <a:t>2000/1/1 Week 1042</a:t>
            </a:r>
          </a:p>
        </p:txBody>
      </p:sp>
    </p:spTree>
    <p:extLst>
      <p:ext uri="{BB962C8B-B14F-4D97-AF65-F5344CB8AC3E}">
        <p14:creationId xmlns:p14="http://schemas.microsoft.com/office/powerpoint/2010/main" val="4083285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2743200" y="5715000"/>
            <a:ext cx="6858000" cy="369332"/>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9265920" y="1226062"/>
            <a:ext cx="2740549" cy="1695079"/>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2000"/>
              <a:t>Quality of IGS Final Orbits 2019/08-2020/08</a:t>
            </a:r>
          </a:p>
          <a:p>
            <a:pPr>
              <a:lnSpc>
                <a:spcPct val="105000"/>
              </a:lnSpc>
            </a:pPr>
            <a:r>
              <a:rPr lang="en-US" sz="2000"/>
              <a:t>20 mm = 1 ppb</a:t>
            </a:r>
          </a:p>
          <a:p>
            <a:pPr>
              <a:lnSpc>
                <a:spcPct val="105000"/>
              </a:lnSpc>
            </a:pPr>
            <a:r>
              <a:rPr lang="en-US" sz="2000"/>
              <a:t>(http://</a:t>
            </a:r>
            <a:r>
              <a:rPr lang="en-US" sz="2000" err="1"/>
              <a:t>www.igs.org</a:t>
            </a:r>
            <a:r>
              <a:rPr lang="en-US" sz="2000"/>
              <a:t>/analysis/</a:t>
            </a:r>
            <a:r>
              <a:rPr lang="en-US" sz="2000" err="1"/>
              <a:t>gps</a:t>
            </a:r>
            <a:r>
              <a:rPr lang="en-US" sz="2000"/>
              <a:t>-final)</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
        <p:nvSpPr>
          <p:cNvPr id="6" name="TextBox 5"/>
          <p:cNvSpPr txBox="1"/>
          <p:nvPr/>
        </p:nvSpPr>
        <p:spPr>
          <a:xfrm>
            <a:off x="9244322" y="3296126"/>
            <a:ext cx="2683835" cy="2554545"/>
          </a:xfrm>
          <a:prstGeom prst="rect">
            <a:avLst/>
          </a:prstGeom>
          <a:noFill/>
        </p:spPr>
        <p:txBody>
          <a:bodyPr wrap="square" rtlCol="0">
            <a:spAutoFit/>
          </a:bodyPr>
          <a:lstStyle/>
          <a:p>
            <a:r>
              <a:rPr lang="en-US" sz="2000"/>
              <a:t>Analysis centers now</a:t>
            </a:r>
            <a:br>
              <a:rPr lang="en-US" sz="2000"/>
            </a:br>
            <a:r>
              <a:rPr lang="en-US" sz="2000"/>
              <a:t>&lt; 10 mm RMS difference.</a:t>
            </a:r>
          </a:p>
          <a:p>
            <a:r>
              <a:rPr lang="en-US" sz="2000"/>
              <a:t>Brown line is MIT GAMIT showing impact of SRP model improvements in version 10.71</a:t>
            </a:r>
          </a:p>
        </p:txBody>
      </p:sp>
      <p:pic>
        <p:nvPicPr>
          <p:cNvPr id="3074" name="Picture 2">
            <a:extLst>
              <a:ext uri="{FF2B5EF4-FFF2-40B4-BE49-F238E27FC236}">
                <a16:creationId xmlns:a16="http://schemas.microsoft.com/office/drawing/2014/main" id="{27FF7F07-702D-9C48-9406-E15369546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36525"/>
            <a:ext cx="9184957" cy="636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FBEF20-5105-304F-A219-D0CA75E44E2E}"/>
              </a:ext>
            </a:extLst>
          </p:cNvPr>
          <p:cNvSpPr txBox="1"/>
          <p:nvPr/>
        </p:nvSpPr>
        <p:spPr>
          <a:xfrm>
            <a:off x="5512974" y="3458734"/>
            <a:ext cx="1438656" cy="369332"/>
          </a:xfrm>
          <a:prstGeom prst="rect">
            <a:avLst/>
          </a:prstGeom>
          <a:noFill/>
        </p:spPr>
        <p:txBody>
          <a:bodyPr wrap="square" rtlCol="0">
            <a:spAutoFit/>
          </a:bodyPr>
          <a:lstStyle/>
          <a:p>
            <a:r>
              <a:rPr lang="en-US">
                <a:solidFill>
                  <a:schemeClr val="accent2">
                    <a:lumMod val="50000"/>
                  </a:schemeClr>
                </a:solidFill>
              </a:rPr>
              <a:t>MIT</a:t>
            </a:r>
          </a:p>
        </p:txBody>
      </p:sp>
      <p:cxnSp>
        <p:nvCxnSpPr>
          <p:cNvPr id="8" name="Straight Arrow Connector 7">
            <a:extLst>
              <a:ext uri="{FF2B5EF4-FFF2-40B4-BE49-F238E27FC236}">
                <a16:creationId xmlns:a16="http://schemas.microsoft.com/office/drawing/2014/main" id="{8F5DB034-2D79-E647-8914-C93597C7D742}"/>
              </a:ext>
            </a:extLst>
          </p:cNvPr>
          <p:cNvCxnSpPr>
            <a:cxnSpLocks/>
          </p:cNvCxnSpPr>
          <p:nvPr/>
        </p:nvCxnSpPr>
        <p:spPr>
          <a:xfrm flipH="1">
            <a:off x="5177694" y="3730752"/>
            <a:ext cx="442819" cy="730412"/>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12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a:t>Limits of GNSS accuracy</a:t>
            </a:r>
          </a:p>
        </p:txBody>
      </p:sp>
      <p:sp>
        <p:nvSpPr>
          <p:cNvPr id="58371" name="Rectangle 3"/>
          <p:cNvSpPr>
            <a:spLocks noGrp="1" noChangeArrowheads="1"/>
          </p:cNvSpPr>
          <p:nvPr>
            <p:ph idx="1"/>
          </p:nvPr>
        </p:nvSpPr>
        <p:spPr/>
        <p:txBody>
          <a:bodyPr>
            <a:normAutofit lnSpcReduction="10000"/>
          </a:bodyPr>
          <a:lstStyle/>
          <a:p>
            <a:r>
              <a:rPr lang="en-US">
                <a:solidFill>
                  <a:schemeClr val="accent3"/>
                </a:solidFill>
              </a:rPr>
              <a:t>Signal propagation effects</a:t>
            </a:r>
          </a:p>
          <a:p>
            <a:pPr lvl="1"/>
            <a:r>
              <a:rPr lang="en-US">
                <a:solidFill>
                  <a:schemeClr val="accent3"/>
                </a:solidFill>
              </a:rPr>
              <a:t>Signal scattering (antenna phase center / multipath) </a:t>
            </a:r>
          </a:p>
          <a:p>
            <a:pPr lvl="1"/>
            <a:r>
              <a:rPr lang="en-US">
                <a:solidFill>
                  <a:schemeClr val="accent3"/>
                </a:solidFill>
              </a:rPr>
              <a:t>Atmospheric delay (mainly water vapor)</a:t>
            </a:r>
          </a:p>
          <a:p>
            <a:pPr lvl="1"/>
            <a:r>
              <a:rPr lang="en-US">
                <a:solidFill>
                  <a:schemeClr val="accent3"/>
                </a:solidFill>
              </a:rPr>
              <a:t>Ionospheric effects</a:t>
            </a:r>
          </a:p>
          <a:p>
            <a:pPr lvl="1"/>
            <a:r>
              <a:rPr lang="en-US">
                <a:solidFill>
                  <a:schemeClr val="accent3"/>
                </a:solidFill>
              </a:rPr>
              <a:t>Receiver noise</a:t>
            </a:r>
          </a:p>
          <a:p>
            <a:r>
              <a:rPr lang="en-US" err="1">
                <a:solidFill>
                  <a:schemeClr val="accent3"/>
                </a:solidFill>
              </a:rPr>
              <a:t>Unmodeled</a:t>
            </a:r>
            <a:r>
              <a:rPr lang="en-US">
                <a:solidFill>
                  <a:schemeClr val="accent3"/>
                </a:solidFill>
              </a:rPr>
              <a:t> motions of the station</a:t>
            </a:r>
          </a:p>
          <a:p>
            <a:pPr lvl="1"/>
            <a:r>
              <a:rPr lang="en-US">
                <a:solidFill>
                  <a:schemeClr val="accent3"/>
                </a:solidFill>
              </a:rPr>
              <a:t>Monument instability</a:t>
            </a:r>
          </a:p>
          <a:p>
            <a:pPr lvl="1"/>
            <a:r>
              <a:rPr lang="en-US">
                <a:solidFill>
                  <a:schemeClr val="accent3"/>
                </a:solidFill>
              </a:rPr>
              <a:t>Loading of the crust by atmosphere, oceans, and surface water</a:t>
            </a:r>
          </a:p>
          <a:p>
            <a:r>
              <a:rPr lang="en-US" err="1">
                <a:solidFill>
                  <a:schemeClr val="accent3"/>
                </a:solidFill>
              </a:rPr>
              <a:t>Unmodeled</a:t>
            </a:r>
            <a:r>
              <a:rPr lang="en-US">
                <a:solidFill>
                  <a:schemeClr val="accent3"/>
                </a:solidFill>
              </a:rPr>
              <a:t> motions of the satellites</a:t>
            </a:r>
          </a:p>
          <a:p>
            <a:r>
              <a:rPr lang="en-US"/>
              <a:t>Reference frame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272265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099930" y="1825625"/>
            <a:ext cx="3932583" cy="3949389"/>
          </a:xfrm>
          <a:prstGeom prst="rect">
            <a:avLst/>
          </a:prstGeom>
          <a:noFill/>
          <a:ln w="9525">
            <a:noFill/>
            <a:round/>
            <a:headEnd/>
            <a:tailEnd/>
          </a:ln>
        </p:spPr>
      </p:pic>
      <p:sp>
        <p:nvSpPr>
          <p:cNvPr id="60418" name="Rectangle 1"/>
          <p:cNvSpPr>
            <a:spLocks noGrp="1" noChangeArrowheads="1"/>
          </p:cNvSpPr>
          <p:nvPr>
            <p:ph type="title"/>
          </p:nvPr>
        </p:nvSpPr>
        <p:spPr/>
        <p:txBody>
          <a:bodyPr/>
          <a:lstStyle/>
          <a:p>
            <a:pPr algn="ctr"/>
            <a:r>
              <a:rPr lang="en-GB"/>
              <a:t>Reference frames</a:t>
            </a:r>
          </a:p>
        </p:txBody>
      </p:sp>
      <p:sp>
        <p:nvSpPr>
          <p:cNvPr id="9" name="Content Placeholder 8"/>
          <p:cNvSpPr>
            <a:spLocks noGrp="1"/>
          </p:cNvSpPr>
          <p:nvPr>
            <p:ph idx="1"/>
          </p:nvPr>
        </p:nvSpPr>
        <p:spPr>
          <a:xfrm>
            <a:off x="5589105" y="1825625"/>
            <a:ext cx="5391150" cy="4351338"/>
          </a:xfrm>
        </p:spPr>
        <p:txBody>
          <a:bodyPr>
            <a:normAutofit fontScale="92500"/>
          </a:bodyPr>
          <a:lstStyle/>
          <a:p>
            <a:r>
              <a:rPr lang="en-GB"/>
              <a:t>Basic Issue: How well can you relate your position estimates over time to:</a:t>
            </a:r>
          </a:p>
          <a:p>
            <a:pPr marL="685800" lvl="1" indent="-342900">
              <a:buFont typeface="+mj-lt"/>
              <a:buAutoNum type="arabicPeriod"/>
            </a:pPr>
            <a:r>
              <a:rPr lang="en-GB"/>
              <a:t>A set of stations whose motion is well </a:t>
            </a:r>
            <a:r>
              <a:rPr lang="en-GB" err="1"/>
              <a:t>modeled</a:t>
            </a:r>
            <a:r>
              <a:rPr lang="en-GB"/>
              <a:t>?</a:t>
            </a:r>
          </a:p>
          <a:p>
            <a:pPr marL="685800" lvl="1" indent="-342900">
              <a:buFont typeface="+mj-lt"/>
              <a:buAutoNum type="arabicPeriod"/>
            </a:pPr>
            <a:r>
              <a:rPr lang="en-GB"/>
              <a:t>A block of crust that allows you to interpret the motions? </a:t>
            </a:r>
          </a:p>
          <a:p>
            <a:r>
              <a:rPr lang="en-GB"/>
              <a:t>Implementation: How to use the available data and the features of GLOBK to realize the frame(s)</a:t>
            </a:r>
          </a:p>
          <a:p>
            <a:r>
              <a:rPr lang="en-GB"/>
              <a:t>Both questions to be addressed in detail in later lectures</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24</a:t>
            </a:fld>
            <a:endParaRPr lang="en-US"/>
          </a:p>
        </p:txBody>
      </p:sp>
      <p:sp>
        <p:nvSpPr>
          <p:cNvPr id="60421" name="Rectangle 5"/>
          <p:cNvSpPr>
            <a:spLocks noChangeArrowheads="1"/>
          </p:cNvSpPr>
          <p:nvPr/>
        </p:nvSpPr>
        <p:spPr bwMode="auto">
          <a:xfrm>
            <a:off x="7315200" y="6019800"/>
            <a:ext cx="3352800" cy="369332"/>
          </a:xfrm>
          <a:prstGeom prst="rect">
            <a:avLst/>
          </a:prstGeom>
          <a:noFill/>
          <a:ln w="9525">
            <a:noFill/>
            <a:miter lim="800000"/>
            <a:headEnd/>
            <a:tailEnd/>
          </a:ln>
        </p:spPr>
        <p:txBody>
          <a:bodyPr>
            <a:prstTxWarp prst="textNoShape">
              <a:avLst/>
            </a:prstTxWarp>
            <a:spAutoFit/>
          </a:bodyPr>
          <a:lstStyle/>
          <a:p>
            <a:endParaRPr lang="en-US"/>
          </a:p>
        </p:txBody>
      </p:sp>
    </p:spTree>
    <p:extLst>
      <p:ext uri="{BB962C8B-B14F-4D97-AF65-F5344CB8AC3E}">
        <p14:creationId xmlns:p14="http://schemas.microsoft.com/office/powerpoint/2010/main" val="10736385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t>Effect of Orbital and Geocentric Position Error (Uncertainty)</a:t>
            </a:r>
          </a:p>
        </p:txBody>
      </p:sp>
      <p:sp>
        <p:nvSpPr>
          <p:cNvPr id="9" name="Content Placeholder 8"/>
          <p:cNvSpPr>
            <a:spLocks noGrp="1"/>
          </p:cNvSpPr>
          <p:nvPr>
            <p:ph idx="1"/>
          </p:nvPr>
        </p:nvSpPr>
        <p:spPr/>
        <p:txBody>
          <a:bodyPr>
            <a:normAutofit/>
          </a:bodyPr>
          <a:lstStyle/>
          <a:p>
            <a:r>
              <a:rPr lang="en-US" sz="2400"/>
              <a:t>High-precision GNSS is essentially relative!</a:t>
            </a:r>
          </a:p>
          <a:p>
            <a:r>
              <a:rPr lang="en-US" sz="2400"/>
              <a:t>Baseline error (uncertainty) ~ Baseline length × </a:t>
            </a:r>
            <a:r>
              <a:rPr lang="en-US" sz="2400" u="sng"/>
              <a:t>geocentric SV or position error</a:t>
            </a:r>
            <a:br>
              <a:rPr lang="en-US" sz="2400"/>
            </a:br>
            <a:r>
              <a:rPr lang="en-US" sz="2400"/>
              <a:t>                                                                                                          SV altitude </a:t>
            </a:r>
          </a:p>
          <a:p>
            <a:r>
              <a:rPr lang="en-US" sz="2400"/>
              <a:t>SV errors reduced by averaging:</a:t>
            </a:r>
          </a:p>
          <a:p>
            <a:pPr lvl="1"/>
            <a:r>
              <a:rPr lang="en-US" sz="2000"/>
              <a:t>Baseline errors are  ~  0.2 × orbital error/20,000 km</a:t>
            </a:r>
          </a:p>
          <a:p>
            <a:pPr lvl="1"/>
            <a:r>
              <a:rPr lang="en-US" sz="2000"/>
              <a:t>e.g. 20 mm orbital error = 1 ppb or 1 mm on 1000 km baseline</a:t>
            </a:r>
          </a:p>
          <a:p>
            <a:r>
              <a:rPr lang="en-US" sz="2400"/>
              <a:t>Network (“absolute”) position errors less important for small networks</a:t>
            </a:r>
          </a:p>
          <a:p>
            <a:pPr lvl="1"/>
            <a:r>
              <a:rPr lang="en-US" sz="2000"/>
              <a:t>e.g. 5 mm position error ~ 1  ppb or  1 mm on 1000 km baseline</a:t>
            </a:r>
          </a:p>
          <a:p>
            <a:pPr lvl="1"/>
            <a:r>
              <a:rPr lang="en-US" sz="2000"/>
              <a:t>10 cm position error ~ 20 ppb or 1 mm on 50 km baseline</a:t>
            </a:r>
          </a:p>
          <a:p>
            <a:r>
              <a:rPr lang="en-US" sz="2400"/>
              <a:t>But SV and position errors are magnified for short sessions</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25</a:t>
            </a:fld>
            <a:endParaRPr lang="en-US"/>
          </a:p>
        </p:txBody>
      </p:sp>
    </p:spTree>
    <p:extLst>
      <p:ext uri="{BB962C8B-B14F-4D97-AF65-F5344CB8AC3E}">
        <p14:creationId xmlns:p14="http://schemas.microsoft.com/office/powerpoint/2010/main" val="178205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lstStyle/>
          <a:p>
            <a:r>
              <a:rPr lang="en-US"/>
              <a:t>GNSS observables</a:t>
            </a:r>
          </a:p>
          <a:p>
            <a:pPr lvl="1"/>
            <a:r>
              <a:rPr lang="en-US"/>
              <a:t>GNSS data and the combinations of phase and pseudo-range used</a:t>
            </a:r>
          </a:p>
          <a:p>
            <a:r>
              <a:rPr lang="en-US"/>
              <a:t>Modeling the observations: Aspects not well modeled are</a:t>
            </a:r>
          </a:p>
          <a:p>
            <a:pPr lvl="1"/>
            <a:r>
              <a:rPr lang="en-US"/>
              <a:t>Multipath and antenna phase center models</a:t>
            </a:r>
          </a:p>
          <a:p>
            <a:pPr lvl="1"/>
            <a:r>
              <a:rPr lang="en-US"/>
              <a:t>Atmospheric delay propagation</a:t>
            </a:r>
          </a:p>
          <a:p>
            <a:r>
              <a:rPr lang="en-US"/>
              <a:t>Limits of GNSS accuracy</a:t>
            </a:r>
          </a:p>
          <a:p>
            <a:pPr lvl="1"/>
            <a:r>
              <a:rPr lang="en-US"/>
              <a:t>Monument types</a:t>
            </a:r>
          </a:p>
          <a:p>
            <a:pPr lvl="1"/>
            <a:r>
              <a:rPr lang="en-US"/>
              <a:t>Loading (more later)</a:t>
            </a:r>
          </a:p>
          <a:p>
            <a:pPr lvl="1"/>
            <a:r>
              <a:rPr lang="en-US"/>
              <a:t>Orbit quality: Since 2000 less than 40 mm, corresponding to 2 ppb</a:t>
            </a:r>
          </a:p>
          <a:p>
            <a:pPr lvl="2"/>
            <a:r>
              <a:rPr lang="en-US"/>
              <a:t>Hard to improve on the IGS orbits</a:t>
            </a:r>
          </a:p>
          <a:p>
            <a:pPr marL="0" indent="0" defTabSz="914400">
              <a:lnSpc>
                <a:spcPct val="100000"/>
              </a:lnSpc>
              <a:spcBef>
                <a:spcPts val="0"/>
              </a:spcBef>
              <a:buNone/>
              <a:defRPr/>
            </a:pPr>
            <a:endParaRPr lang="en-US"/>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Fundamentals of GNSS for geodesy</a:t>
            </a:r>
          </a:p>
        </p:txBody>
      </p:sp>
      <p:sp>
        <p:nvSpPr>
          <p:cNvPr id="6" name="Slide Number Placeholder 5"/>
          <p:cNvSpPr>
            <a:spLocks noGrp="1"/>
          </p:cNvSpPr>
          <p:nvPr>
            <p:ph type="sldNum" sz="quarter" idx="12"/>
          </p:nvPr>
        </p:nvSpPr>
        <p:spPr/>
        <p:txBody>
          <a:bodyPr/>
          <a:lstStyle/>
          <a:p>
            <a:fld id="{B5AA1FA8-B090-4D48-B0EE-5DA1BF2BA795}" type="slidenum">
              <a:rPr lang="en-US" smtClean="0"/>
              <a:t>26</a:t>
            </a:fld>
            <a:endParaRPr lang="en-US"/>
          </a:p>
        </p:txBody>
      </p:sp>
      <p:pic>
        <p:nvPicPr>
          <p:cNvPr id="7" name="Audio 6">
            <a:hlinkClick r:id="" action="ppaction://media"/>
            <a:extLst>
              <a:ext uri="{FF2B5EF4-FFF2-40B4-BE49-F238E27FC236}">
                <a16:creationId xmlns:a16="http://schemas.microsoft.com/office/drawing/2014/main" id="{DF321E1D-3836-0540-BED3-BFE312CA84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03417319"/>
      </p:ext>
    </p:extLst>
  </p:cSld>
  <p:clrMapOvr>
    <a:masterClrMapping/>
  </p:clrMapOvr>
  <mc:AlternateContent xmlns:mc="http://schemas.openxmlformats.org/markup-compatibility/2006">
    <mc:Choice xmlns:p14="http://schemas.microsoft.com/office/powerpoint/2010/main" Requires="p14">
      <p:transition spd="slow" p14:dur="2000" advTm="6691"/>
    </mc:Choice>
    <mc:Fallback>
      <p:transition spd="slow" advTm="6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6195" name="Object 3"/>
          <p:cNvGraphicFramePr>
            <a:graphicFrameLocks noChangeAspect="1"/>
          </p:cNvGraphicFramePr>
          <p:nvPr>
            <p:extLst>
              <p:ext uri="{D42A27DB-BD31-4B8C-83A1-F6EECF244321}">
                <p14:modId xmlns:p14="http://schemas.microsoft.com/office/powerpoint/2010/main" val="3236219195"/>
              </p:ext>
            </p:extLst>
          </p:nvPr>
        </p:nvGraphicFramePr>
        <p:xfrm>
          <a:off x="1524000" y="4716907"/>
          <a:ext cx="9144000" cy="1598612"/>
        </p:xfrm>
        <a:graphic>
          <a:graphicData uri="http://schemas.openxmlformats.org/presentationml/2006/ole">
            <mc:AlternateContent xmlns:mc="http://schemas.openxmlformats.org/markup-compatibility/2006">
              <mc:Choice xmlns:v="urn:schemas-microsoft-com:vml" Requires="v">
                <p:oleObj spid="_x0000_s70657" name="Photo Editor Photo" r:id="rId4" imgW="2553056" imgH="2038095" progId="MSPhotoEd.3">
                  <p:embed/>
                </p:oleObj>
              </mc:Choice>
              <mc:Fallback>
                <p:oleObj name="Photo Editor Photo" r:id="rId4" imgW="2553056" imgH="2038095" progId="MSPhotoEd.3">
                  <p:embed/>
                  <p:pic>
                    <p:nvPicPr>
                      <p:cNvPr id="136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16907"/>
                        <a:ext cx="9144000" cy="159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202" name="Rectangle 10"/>
          <p:cNvSpPr>
            <a:spLocks noGrp="1" noChangeArrowheads="1"/>
          </p:cNvSpPr>
          <p:nvPr>
            <p:ph type="title"/>
          </p:nvPr>
        </p:nvSpPr>
        <p:spPr/>
        <p:txBody>
          <a:bodyPr/>
          <a:lstStyle/>
          <a:p>
            <a:r>
              <a:rPr lang="en-GB" err="1"/>
              <a:t>Pseudorange</a:t>
            </a:r>
            <a:endParaRPr lang="en-GB"/>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27</a:t>
            </a:fld>
            <a:endParaRPr lang="en-US"/>
          </a:p>
        </p:txBody>
      </p:sp>
      <p:pic>
        <p:nvPicPr>
          <p:cNvPr id="136194" name="Picture 2" descr="gps_sat_transp"/>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1192695" y="1368978"/>
            <a:ext cx="1733550" cy="1809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36196" name="Line 4"/>
          <p:cNvSpPr>
            <a:spLocks noChangeShapeType="1"/>
          </p:cNvSpPr>
          <p:nvPr/>
        </p:nvSpPr>
        <p:spPr bwMode="auto">
          <a:xfrm>
            <a:off x="2010914" y="2986804"/>
            <a:ext cx="351771" cy="212543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2100867" y="4037055"/>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5303838" y="4821540"/>
            <a:ext cx="49212" cy="1682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5357814" y="4837415"/>
            <a:ext cx="3175" cy="1492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5353051" y="4829477"/>
            <a:ext cx="74613" cy="1571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5336382" y="4766770"/>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834908" y="2466103"/>
            <a:ext cx="790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5147574" y="4373605"/>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err="1"/>
              <a:t>T</a:t>
            </a:r>
            <a:r>
              <a:rPr lang="en-GB" sz="1600" err="1"/>
              <a:t>+</a:t>
            </a:r>
            <a:r>
              <a:rPr lang="en-GB" sz="1600" i="1" err="1"/>
              <a:t>t</a:t>
            </a:r>
            <a:endParaRPr lang="en-GB" sz="1600" i="1"/>
          </a:p>
        </p:txBody>
      </p:sp>
      <p:sp>
        <p:nvSpPr>
          <p:cNvPr id="136206" name="Freeform 14"/>
          <p:cNvSpPr>
            <a:spLocks/>
          </p:cNvSpPr>
          <p:nvPr/>
        </p:nvSpPr>
        <p:spPr bwMode="auto">
          <a:xfrm>
            <a:off x="6113463" y="2986803"/>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5176838" y="2270840"/>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5176838"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6113463"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noChangeAspect="1"/>
          </p:cNvSpPr>
          <p:nvPr/>
        </p:nvSpPr>
        <p:spPr bwMode="auto">
          <a:xfrm rot="20403355">
            <a:off x="2427659" y="2337943"/>
            <a:ext cx="2484000" cy="3009284"/>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3869742" y="2928066"/>
            <a:ext cx="126323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3750780" y="2245441"/>
            <a:ext cx="139320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5030843" y="3329703"/>
            <a:ext cx="2840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5715001" y="3342403"/>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5181601" y="2802653"/>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5545138" y="2505790"/>
            <a:ext cx="2524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5159376" y="2988390"/>
            <a:ext cx="936625" cy="369332"/>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11702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up)">
                                      <p:cBhvr>
                                        <p:cTn id="7" dur="1000"/>
                                        <p:tgtEl>
                                          <p:spTgt spid="1362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36204"/>
                                        </p:tgtEl>
                                        <p:attrNameLst>
                                          <p:attrName>style.visibility</p:attrName>
                                        </p:attrNameLst>
                                      </p:cBhvr>
                                      <p:to>
                                        <p:strVal val="visible"/>
                                      </p:to>
                                    </p:set>
                                  </p:childTnLst>
                                </p:cTn>
                              </p:par>
                              <p:par>
                                <p:cTn id="12" presetID="22" presetClass="entr" presetSubtype="8" fill="hold" grpId="0" nodeType="withEffect">
                                  <p:stCondLst>
                                    <p:cond delay="2000"/>
                                  </p:stCondLst>
                                  <p:childTnLst>
                                    <p:set>
                                      <p:cBhvr>
                                        <p:cTn id="13" dur="1" fill="hold">
                                          <p:stCondLst>
                                            <p:cond delay="0"/>
                                          </p:stCondLst>
                                        </p:cTn>
                                        <p:tgtEl>
                                          <p:spTgt spid="136207"/>
                                        </p:tgtEl>
                                        <p:attrNameLst>
                                          <p:attrName>style.visibility</p:attrName>
                                        </p:attrNameLst>
                                      </p:cBhvr>
                                      <p:to>
                                        <p:strVal val="visible"/>
                                      </p:to>
                                    </p:set>
                                    <p:animEffect transition="in" filter="wipe(left)">
                                      <p:cBhvr>
                                        <p:cTn id="14" dur="1000"/>
                                        <p:tgtEl>
                                          <p:spTgt spid="13620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
                                        <p:tgtEl>
                                          <p:spTgt spid="136217"/>
                                        </p:tgtEl>
                                      </p:cBhvr>
                                    </p:animEffect>
                                  </p:childTnLst>
                                </p:cTn>
                              </p:par>
                              <p:par>
                                <p:cTn id="18" presetID="1" presetClass="entr" presetSubtype="0" fill="hold" grpId="0" nodeType="withEffect">
                                  <p:stCondLst>
                                    <p:cond delay="2000"/>
                                  </p:stCondLst>
                                  <p:childTnLst>
                                    <p:set>
                                      <p:cBhvr>
                                        <p:cTn id="19" dur="1" fill="hold">
                                          <p:stCondLst>
                                            <p:cond delay="0"/>
                                          </p:stCondLst>
                                        </p:cTn>
                                        <p:tgtEl>
                                          <p:spTgt spid="136212"/>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3621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36208"/>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36209"/>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6213"/>
                                        </p:tgtEl>
                                        <p:attrNameLst>
                                          <p:attrName>style.visibility</p:attrName>
                                        </p:attrNameLst>
                                      </p:cBhvr>
                                      <p:to>
                                        <p:strVal val="visible"/>
                                      </p:to>
                                    </p:set>
                                  </p:childTnLst>
                                </p:cTn>
                              </p:par>
                              <p:par>
                                <p:cTn id="28" presetID="22" presetClass="entr" presetSubtype="8" fill="hold" grpId="0" nodeType="withEffect">
                                  <p:stCondLst>
                                    <p:cond delay="2200"/>
                                  </p:stCondLst>
                                  <p:childTnLst>
                                    <p:set>
                                      <p:cBhvr>
                                        <p:cTn id="29" dur="1" fill="hold">
                                          <p:stCondLst>
                                            <p:cond delay="0"/>
                                          </p:stCondLst>
                                        </p:cTn>
                                        <p:tgtEl>
                                          <p:spTgt spid="136206"/>
                                        </p:tgtEl>
                                        <p:attrNameLst>
                                          <p:attrName>style.visibility</p:attrName>
                                        </p:attrNameLst>
                                      </p:cBhvr>
                                      <p:to>
                                        <p:strVal val="visible"/>
                                      </p:to>
                                    </p:set>
                                    <p:animEffect transition="in" filter="wipe(left)">
                                      <p:cBhvr>
                                        <p:cTn id="30" dur="1000"/>
                                        <p:tgtEl>
                                          <p:spTgt spid="136206"/>
                                        </p:tgtEl>
                                      </p:cBhvr>
                                    </p:animEffect>
                                  </p:childTnLst>
                                </p:cTn>
                              </p:par>
                              <p:par>
                                <p:cTn id="31" presetID="1" presetClass="entr" presetSubtype="0" fill="hold" grpId="0" nodeType="withEffect">
                                  <p:stCondLst>
                                    <p:cond delay="2200"/>
                                  </p:stCondLst>
                                  <p:childTnLst>
                                    <p:set>
                                      <p:cBhvr>
                                        <p:cTn id="32" dur="1" fill="hold">
                                          <p:stCondLst>
                                            <p:cond delay="0"/>
                                          </p:stCondLst>
                                        </p:cTn>
                                        <p:tgtEl>
                                          <p:spTgt spid="136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fill="hold" grpId="1" nodeType="clickEffect">
                                  <p:stCondLst>
                                    <p:cond delay="0"/>
                                  </p:stCondLst>
                                  <p:childTnLst>
                                    <p:animMotion origin="layout" path="M 3.05556E-6 4.81481E-6 L -0.10191 4.81481E-6 " pathEditMode="fixed" rAng="0" ptsTypes="AA">
                                      <p:cBhvr>
                                        <p:cTn id="36" dur="1000" fill="hold"/>
                                        <p:tgtEl>
                                          <p:spTgt spid="136206"/>
                                        </p:tgtEl>
                                        <p:attrNameLst>
                                          <p:attrName>ppt_x</p:attrName>
                                          <p:attrName>ppt_y</p:attrName>
                                        </p:attrNameLst>
                                      </p:cBhvr>
                                      <p:rCtr x="-5104" y="0"/>
                                    </p:animMotion>
                                  </p:childTnLst>
                                </p:cTn>
                              </p:par>
                              <p:par>
                                <p:cTn id="37" presetID="22" presetClass="exit" presetSubtype="2" fill="hold" grpId="1" nodeType="withEffect">
                                  <p:stCondLst>
                                    <p:cond delay="0"/>
                                  </p:stCondLst>
                                  <p:childTnLst>
                                    <p:animEffect transition="out" filter="wipe(right)">
                                      <p:cBhvr>
                                        <p:cTn id="38" dur="1000"/>
                                        <p:tgtEl>
                                          <p:spTgt spid="136217"/>
                                        </p:tgtEl>
                                      </p:cBhvr>
                                    </p:animEffect>
                                    <p:set>
                                      <p:cBhvr>
                                        <p:cTn id="39" dur="1" fill="hold">
                                          <p:stCondLst>
                                            <p:cond delay="999"/>
                                          </p:stCondLst>
                                        </p:cTn>
                                        <p:tgtEl>
                                          <p:spTgt spid="136217"/>
                                        </p:tgtEl>
                                        <p:attrNameLst>
                                          <p:attrName>style.visibility</p:attrName>
                                        </p:attrNameLst>
                                      </p:cBhvr>
                                      <p:to>
                                        <p:strVal val="hidden"/>
                                      </p:to>
                                    </p:set>
                                  </p:childTnLst>
                                </p:cTn>
                              </p:par>
                            </p:childTnLst>
                          </p:cTn>
                        </p:par>
                        <p:par>
                          <p:cTn id="40" fill="hold" nodeType="afterGroup">
                            <p:stCondLst>
                              <p:cond delay="1000"/>
                            </p:stCondLst>
                            <p:childTnLst>
                              <p:par>
                                <p:cTn id="41" presetID="35" presetClass="emph" presetSubtype="0" repeatCount="3000" fill="hold" grpId="2" nodeType="afterEffect">
                                  <p:stCondLst>
                                    <p:cond delay="0"/>
                                  </p:stCondLst>
                                  <p:childTnLst>
                                    <p:anim calcmode="discrete" valueType="str">
                                      <p:cBhvr>
                                        <p:cTn id="42" dur="500" fill="hold"/>
                                        <p:tgtEl>
                                          <p:spTgt spid="136206"/>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62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GB" err="1"/>
              <a:t>Pseudorange</a:t>
            </a:r>
            <a:endParaRPr lang="en-GB"/>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
        <p:nvSpPr>
          <p:cNvPr id="149522" name="Text Box 18"/>
          <p:cNvSpPr txBox="1">
            <a:spLocks noChangeArrowheads="1"/>
          </p:cNvSpPr>
          <p:nvPr/>
        </p:nvSpPr>
        <p:spPr bwMode="auto">
          <a:xfrm>
            <a:off x="915443" y="5945112"/>
            <a:ext cx="56435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a:t>
            </a:r>
            <a:r>
              <a:rPr lang="en-GB" sz="1600" i="1" err="1"/>
              <a:t>ct</a:t>
            </a:r>
            <a:r>
              <a:rPr lang="en-GB" sz="1600" baseline="-25000" err="1"/>
              <a:t>sat</a:t>
            </a:r>
            <a:r>
              <a:rPr lang="en-GB" sz="1600" i="1" baseline="-50000" err="1"/>
              <a:t>i</a:t>
            </a:r>
            <a:r>
              <a:rPr lang="en-GB" sz="1600" baseline="-25000"/>
              <a:t>–rec</a:t>
            </a:r>
            <a:r>
              <a:rPr lang="en-GB" sz="1600"/>
              <a:t>)</a:t>
            </a:r>
            <a:r>
              <a:rPr lang="en-GB" sz="1600" baseline="30000"/>
              <a:t>2</a:t>
            </a:r>
            <a:r>
              <a:rPr lang="en-GB" sz="1600"/>
              <a:t> = (</a:t>
            </a:r>
            <a:r>
              <a:rPr lang="en-GB" sz="1600" i="1" err="1"/>
              <a:t>x</a:t>
            </a:r>
            <a:r>
              <a:rPr lang="en-GB" sz="1600" baseline="-25000" err="1"/>
              <a:t>sat</a:t>
            </a:r>
            <a:r>
              <a:rPr lang="en-GB" sz="1600" i="1" baseline="-50000" err="1"/>
              <a:t>i</a:t>
            </a:r>
            <a:r>
              <a:rPr lang="en-GB" sz="1600"/>
              <a:t> – </a:t>
            </a:r>
            <a:r>
              <a:rPr lang="en-GB" sz="1600" i="1" err="1"/>
              <a:t>x</a:t>
            </a:r>
            <a:r>
              <a:rPr lang="en-GB" sz="1600" baseline="-25000" err="1"/>
              <a:t>rec</a:t>
            </a:r>
            <a:r>
              <a:rPr lang="en-GB" sz="1600"/>
              <a:t>)</a:t>
            </a:r>
            <a:r>
              <a:rPr lang="en-GB" sz="1600" baseline="30000"/>
              <a:t>2</a:t>
            </a:r>
            <a:r>
              <a:rPr lang="en-GB" sz="1600"/>
              <a:t> + (</a:t>
            </a:r>
            <a:r>
              <a:rPr lang="en-GB" sz="1600" i="1" err="1"/>
              <a:t>y</a:t>
            </a:r>
            <a:r>
              <a:rPr lang="en-GB" sz="1600" baseline="-25000" err="1"/>
              <a:t>sat</a:t>
            </a:r>
            <a:r>
              <a:rPr lang="en-GB" sz="1600" i="1" baseline="-50000" err="1"/>
              <a:t>i</a:t>
            </a:r>
            <a:r>
              <a:rPr lang="en-GB" sz="1600"/>
              <a:t> – </a:t>
            </a:r>
            <a:r>
              <a:rPr lang="en-GB" sz="1600" i="1" err="1"/>
              <a:t>y</a:t>
            </a:r>
            <a:r>
              <a:rPr lang="en-GB" sz="1600" baseline="-25000" err="1"/>
              <a:t>rec</a:t>
            </a:r>
            <a:r>
              <a:rPr lang="en-GB" sz="1600"/>
              <a:t>)</a:t>
            </a:r>
            <a:r>
              <a:rPr lang="en-GB" sz="1600" baseline="30000"/>
              <a:t>2</a:t>
            </a:r>
            <a:r>
              <a:rPr lang="en-GB" sz="1600"/>
              <a:t> + (</a:t>
            </a:r>
            <a:r>
              <a:rPr lang="en-GB" sz="1600" i="1" err="1"/>
              <a:t>z</a:t>
            </a:r>
            <a:r>
              <a:rPr lang="en-GB" sz="1600" baseline="-25000" err="1"/>
              <a:t>sat</a:t>
            </a:r>
            <a:r>
              <a:rPr lang="en-GB" sz="1600" i="1" baseline="-50000" err="1"/>
              <a:t>i</a:t>
            </a:r>
            <a:r>
              <a:rPr lang="en-GB" sz="1600"/>
              <a:t> – </a:t>
            </a:r>
            <a:r>
              <a:rPr lang="en-GB" sz="1600" i="1" err="1"/>
              <a:t>z</a:t>
            </a:r>
            <a:r>
              <a:rPr lang="en-GB" sz="1600" baseline="-25000" err="1"/>
              <a:t>rec</a:t>
            </a:r>
            <a:r>
              <a:rPr lang="en-GB" sz="1600"/>
              <a:t>)</a:t>
            </a:r>
            <a:r>
              <a:rPr lang="en-GB" sz="1600" baseline="30000"/>
              <a:t>2</a:t>
            </a:r>
            <a:endParaRPr lang="en-GB" sz="1600"/>
          </a:p>
        </p:txBody>
      </p:sp>
      <p:sp>
        <p:nvSpPr>
          <p:cNvPr id="149524" name="Text Box 20"/>
          <p:cNvSpPr txBox="1">
            <a:spLocks noChangeArrowheads="1"/>
          </p:cNvSpPr>
          <p:nvPr/>
        </p:nvSpPr>
        <p:spPr bwMode="auto">
          <a:xfrm>
            <a:off x="8111497" y="1126353"/>
            <a:ext cx="2697163"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But…</a:t>
            </a:r>
          </a:p>
          <a:p>
            <a:pPr>
              <a:spcBef>
                <a:spcPct val="50000"/>
              </a:spcBef>
            </a:pPr>
            <a:r>
              <a:rPr lang="en-GB" sz="1600" i="1"/>
              <a:t>t</a:t>
            </a:r>
            <a:r>
              <a:rPr lang="en-GB" sz="1600"/>
              <a:t> is travel time (as measured by clocks in the satellite and receiver), which is subject to error between these clocks.</a:t>
            </a:r>
          </a:p>
          <a:p>
            <a:pPr>
              <a:spcBef>
                <a:spcPct val="50000"/>
              </a:spcBef>
            </a:pPr>
            <a:r>
              <a:rPr lang="en-GB" sz="1600"/>
              <a:t>So…</a:t>
            </a:r>
          </a:p>
          <a:p>
            <a:pPr>
              <a:spcBef>
                <a:spcPct val="50000"/>
              </a:spcBef>
            </a:pPr>
            <a:r>
              <a:rPr lang="en-GB" sz="1600"/>
              <a:t>We need a minimum of </a:t>
            </a:r>
            <a:r>
              <a:rPr lang="en-GB" sz="1600" i="1"/>
              <a:t>four</a:t>
            </a:r>
            <a:r>
              <a:rPr lang="en-GB" sz="1600"/>
              <a:t> satellites in order to solve for an additional unknown, the clock bias.</a:t>
            </a:r>
          </a:p>
        </p:txBody>
      </p:sp>
      <p:sp>
        <p:nvSpPr>
          <p:cNvPr id="149536" name="Text Box 32"/>
          <p:cNvSpPr txBox="1">
            <a:spLocks noChangeArrowheads="1"/>
          </p:cNvSpPr>
          <p:nvPr/>
        </p:nvSpPr>
        <p:spPr bwMode="auto">
          <a:xfrm>
            <a:off x="915442" y="5062462"/>
            <a:ext cx="2262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a:t>R</a:t>
            </a:r>
            <a:r>
              <a:rPr lang="en-GB" sz="1600"/>
              <a:t> = </a:t>
            </a:r>
            <a:r>
              <a:rPr lang="en-US" sz="1600" b="1"/>
              <a:t>│</a:t>
            </a:r>
            <a:r>
              <a:rPr lang="en-GB" sz="1600"/>
              <a:t> </a:t>
            </a:r>
            <a:r>
              <a:rPr lang="en-GB" sz="1600" b="1" err="1"/>
              <a:t>R</a:t>
            </a:r>
            <a:r>
              <a:rPr lang="en-GB" sz="1600" b="1" baseline="-25000" err="1"/>
              <a:t>sat</a:t>
            </a:r>
            <a:r>
              <a:rPr lang="en-GB" sz="1600"/>
              <a:t> </a:t>
            </a:r>
            <a:r>
              <a:rPr lang="ru-RU" sz="1600"/>
              <a:t>–</a:t>
            </a:r>
            <a:r>
              <a:rPr lang="en-GB" sz="1600"/>
              <a:t> </a:t>
            </a:r>
            <a:r>
              <a:rPr lang="en-GB" sz="1600" b="1" err="1"/>
              <a:t>R</a:t>
            </a:r>
            <a:r>
              <a:rPr lang="en-GB" sz="1600" b="1" baseline="-25000" err="1"/>
              <a:t>rec</a:t>
            </a:r>
            <a:r>
              <a:rPr lang="en-GB" sz="1600" b="1" baseline="-25000"/>
              <a:t> </a:t>
            </a:r>
            <a:r>
              <a:rPr lang="en-US" sz="1600" b="1"/>
              <a:t>│</a:t>
            </a:r>
            <a:endParaRPr lang="en-GB" sz="1600" b="1"/>
          </a:p>
        </p:txBody>
      </p:sp>
      <p:sp>
        <p:nvSpPr>
          <p:cNvPr id="149540" name="Rectangle 36"/>
          <p:cNvSpPr>
            <a:spLocks noChangeArrowheads="1"/>
          </p:cNvSpPr>
          <p:nvPr/>
        </p:nvSpPr>
        <p:spPr bwMode="auto">
          <a:xfrm>
            <a:off x="915443" y="5547520"/>
            <a:ext cx="179036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R</a:t>
            </a:r>
            <a:r>
              <a:rPr lang="en-GB" sz="1600"/>
              <a:t> = </a:t>
            </a:r>
            <a:r>
              <a:rPr lang="en-GB" sz="1600" i="1"/>
              <a:t>c</a:t>
            </a:r>
            <a:r>
              <a:rPr lang="en-GB" sz="1600"/>
              <a:t>[(</a:t>
            </a:r>
            <a:r>
              <a:rPr lang="en-GB" sz="1600" i="1" err="1"/>
              <a:t>T</a:t>
            </a:r>
            <a:r>
              <a:rPr lang="en-GB" sz="1600" err="1"/>
              <a:t>+</a:t>
            </a:r>
            <a:r>
              <a:rPr lang="en-GB" sz="1600" i="1" err="1"/>
              <a:t>t</a:t>
            </a:r>
            <a:r>
              <a:rPr lang="en-GB" sz="1600"/>
              <a:t>) – </a:t>
            </a:r>
            <a:r>
              <a:rPr lang="en-GB" sz="1600" i="1"/>
              <a:t>T</a:t>
            </a:r>
            <a:r>
              <a:rPr lang="en-GB" sz="1600"/>
              <a:t>] = </a:t>
            </a:r>
            <a:r>
              <a:rPr lang="en-GB" sz="1600" i="1" err="1"/>
              <a:t>ct</a:t>
            </a:r>
            <a:endParaRPr lang="en-GB" sz="1600" i="1"/>
          </a:p>
        </p:txBody>
      </p:sp>
      <p:pic>
        <p:nvPicPr>
          <p:cNvPr id="149574" name="Picture 70" descr="satellitet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4" y="1639317"/>
            <a:ext cx="4402137"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1625028"/>
            <a:ext cx="335438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626" y="2920429"/>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77" name="Arc 73"/>
          <p:cNvSpPr>
            <a:spLocks/>
          </p:cNvSpPr>
          <p:nvPr/>
        </p:nvSpPr>
        <p:spPr bwMode="auto">
          <a:xfrm rot="11880146">
            <a:off x="4914901" y="3228681"/>
            <a:ext cx="1343025" cy="369332"/>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254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8" name="Arc 74"/>
          <p:cNvSpPr>
            <a:spLocks/>
          </p:cNvSpPr>
          <p:nvPr/>
        </p:nvSpPr>
        <p:spPr bwMode="auto">
          <a:xfrm rot="11880146">
            <a:off x="4910139" y="3220743"/>
            <a:ext cx="1343025" cy="369332"/>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19050">
            <a:solidFill>
              <a:schemeClr val="bg1"/>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9" name="Oval 75"/>
          <p:cNvSpPr>
            <a:spLocks noChangeArrowheads="1"/>
          </p:cNvSpPr>
          <p:nvPr/>
        </p:nvSpPr>
        <p:spPr bwMode="auto">
          <a:xfrm>
            <a:off x="5168900" y="2811567"/>
            <a:ext cx="259766" cy="519351"/>
          </a:xfrm>
          <a:prstGeom prst="ellipse">
            <a:avLst/>
          </a:prstGeom>
          <a:noFill/>
          <a:ln w="12700">
            <a:solidFill>
              <a:schemeClr val="bg1"/>
            </a:solidFill>
            <a:prstDash val="sysDot"/>
            <a:round/>
            <a:headEnd/>
            <a:tailEnd/>
          </a:ln>
          <a:effectLst/>
        </p:spPr>
        <p:txBody>
          <a:bodyPr wrap="none" anchor="ctr">
            <a:spAutoFit/>
          </a:bodyPr>
          <a:lstStyle/>
          <a:p>
            <a:endParaRPr lang="en-US"/>
          </a:p>
        </p:txBody>
      </p:sp>
      <p:sp>
        <p:nvSpPr>
          <p:cNvPr id="149580" name="Line 76"/>
          <p:cNvSpPr>
            <a:spLocks noChangeShapeType="1"/>
          </p:cNvSpPr>
          <p:nvPr/>
        </p:nvSpPr>
        <p:spPr bwMode="auto">
          <a:xfrm>
            <a:off x="5006976" y="2769616"/>
            <a:ext cx="639763" cy="110490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1" name="Arc 77"/>
          <p:cNvSpPr>
            <a:spLocks/>
          </p:cNvSpPr>
          <p:nvPr/>
        </p:nvSpPr>
        <p:spPr bwMode="auto">
          <a:xfrm rot="12853028" flipH="1">
            <a:off x="5603876" y="3685087"/>
            <a:ext cx="1230313" cy="369332"/>
          </a:xfrm>
          <a:custGeom>
            <a:avLst/>
            <a:gdLst>
              <a:gd name="G0" fmla="+- 0 0 0"/>
              <a:gd name="G1" fmla="+- 21552 0 0"/>
              <a:gd name="G2" fmla="+- 21600 0 0"/>
              <a:gd name="T0" fmla="*/ 1435 w 20385"/>
              <a:gd name="T1" fmla="*/ 0 h 21552"/>
              <a:gd name="T2" fmla="*/ 20385 w 20385"/>
              <a:gd name="T3" fmla="*/ 14411 h 21552"/>
              <a:gd name="T4" fmla="*/ 0 w 20385"/>
              <a:gd name="T5" fmla="*/ 21552 h 21552"/>
            </a:gdLst>
            <a:ahLst/>
            <a:cxnLst>
              <a:cxn ang="0">
                <a:pos x="T0" y="T1"/>
              </a:cxn>
              <a:cxn ang="0">
                <a:pos x="T2" y="T3"/>
              </a:cxn>
              <a:cxn ang="0">
                <a:pos x="T4" y="T5"/>
              </a:cxn>
            </a:cxnLst>
            <a:rect l="0" t="0" r="r" b="b"/>
            <a:pathLst>
              <a:path w="20385" h="21552" fill="none" extrusionOk="0">
                <a:moveTo>
                  <a:pt x="1435" y="-1"/>
                </a:moveTo>
                <a:cubicBezTo>
                  <a:pt x="10067" y="574"/>
                  <a:pt x="17524" y="6245"/>
                  <a:pt x="20385" y="14410"/>
                </a:cubicBezTo>
              </a:path>
              <a:path w="20385" h="21552" stroke="0" extrusionOk="0">
                <a:moveTo>
                  <a:pt x="1435" y="-1"/>
                </a:moveTo>
                <a:cubicBezTo>
                  <a:pt x="10067" y="574"/>
                  <a:pt x="17524" y="6245"/>
                  <a:pt x="20385" y="14410"/>
                </a:cubicBezTo>
                <a:lnTo>
                  <a:pt x="0" y="21552"/>
                </a:lnTo>
                <a:close/>
              </a:path>
            </a:pathLst>
          </a:custGeom>
          <a:noFill/>
          <a:ln w="254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82" name="Arc 78"/>
          <p:cNvSpPr>
            <a:spLocks/>
          </p:cNvSpPr>
          <p:nvPr/>
        </p:nvSpPr>
        <p:spPr bwMode="auto">
          <a:xfrm rot="5201888">
            <a:off x="4354513" y="4168480"/>
            <a:ext cx="1658938" cy="369332"/>
          </a:xfrm>
          <a:custGeom>
            <a:avLst/>
            <a:gdLst>
              <a:gd name="G0" fmla="+- 0 0 0"/>
              <a:gd name="G1" fmla="+- 21031 0 0"/>
              <a:gd name="G2" fmla="+- 21600 0 0"/>
              <a:gd name="T0" fmla="*/ 4926 w 21600"/>
              <a:gd name="T1" fmla="*/ 0 h 21031"/>
              <a:gd name="T2" fmla="*/ 21600 w 21600"/>
              <a:gd name="T3" fmla="*/ 21031 h 21031"/>
              <a:gd name="T4" fmla="*/ 0 w 21600"/>
              <a:gd name="T5" fmla="*/ 21031 h 21031"/>
            </a:gdLst>
            <a:ahLst/>
            <a:cxnLst>
              <a:cxn ang="0">
                <a:pos x="T0" y="T1"/>
              </a:cxn>
              <a:cxn ang="0">
                <a:pos x="T2" y="T3"/>
              </a:cxn>
              <a:cxn ang="0">
                <a:pos x="T4" y="T5"/>
              </a:cxn>
            </a:cxnLst>
            <a:rect l="0" t="0" r="r" b="b"/>
            <a:pathLst>
              <a:path w="21600" h="21031" fill="none" extrusionOk="0">
                <a:moveTo>
                  <a:pt x="4925" y="0"/>
                </a:moveTo>
                <a:cubicBezTo>
                  <a:pt x="14693" y="2287"/>
                  <a:pt x="21600" y="10999"/>
                  <a:pt x="21600" y="21031"/>
                </a:cubicBezTo>
              </a:path>
              <a:path w="21600" h="21031" stroke="0" extrusionOk="0">
                <a:moveTo>
                  <a:pt x="4925" y="0"/>
                </a:moveTo>
                <a:cubicBezTo>
                  <a:pt x="14693" y="2287"/>
                  <a:pt x="21600" y="10999"/>
                  <a:pt x="21600" y="21031"/>
                </a:cubicBezTo>
                <a:lnTo>
                  <a:pt x="0" y="21031"/>
                </a:lnTo>
                <a:close/>
              </a:path>
            </a:pathLst>
          </a:cu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49583" name="Object 79"/>
          <p:cNvGraphicFramePr>
            <a:graphicFrameLocks noChangeAspect="1"/>
          </p:cNvGraphicFramePr>
          <p:nvPr>
            <p:extLst>
              <p:ext uri="{D42A27DB-BD31-4B8C-83A1-F6EECF244321}">
                <p14:modId xmlns:p14="http://schemas.microsoft.com/office/powerpoint/2010/main" val="3985005473"/>
              </p:ext>
            </p:extLst>
          </p:nvPr>
        </p:nvGraphicFramePr>
        <p:xfrm>
          <a:off x="3776664" y="3593528"/>
          <a:ext cx="2395537" cy="2395538"/>
        </p:xfrm>
        <a:graphic>
          <a:graphicData uri="http://schemas.openxmlformats.org/presentationml/2006/ole">
            <mc:AlternateContent xmlns:mc="http://schemas.openxmlformats.org/markup-compatibility/2006">
              <mc:Choice xmlns:v="urn:schemas-microsoft-com:vml" Requires="v">
                <p:oleObj spid="_x0000_s72705" name="Photo Editor Photo" r:id="rId7" imgW="3333333" imgH="3333333" progId="MSPhotoEd.3">
                  <p:embed/>
                </p:oleObj>
              </mc:Choice>
              <mc:Fallback>
                <p:oleObj name="Photo Editor Photo" r:id="rId7" imgW="3333333" imgH="3333333" progId="MSPhotoEd.3">
                  <p:embed/>
                  <p:pic>
                    <p:nvPicPr>
                      <p:cNvPr id="149583" name="Object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6664" y="3593528"/>
                        <a:ext cx="2395537" cy="239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4" name="Oval 80"/>
          <p:cNvSpPr>
            <a:spLocks noChangeArrowheads="1"/>
          </p:cNvSpPr>
          <p:nvPr/>
        </p:nvSpPr>
        <p:spPr bwMode="auto">
          <a:xfrm>
            <a:off x="5591175" y="3608492"/>
            <a:ext cx="259766" cy="519351"/>
          </a:xfrm>
          <a:prstGeom prst="ellipse">
            <a:avLst/>
          </a:prstGeom>
          <a:solidFill>
            <a:schemeClr val="bg1"/>
          </a:solidFill>
          <a:ln w="9525">
            <a:solidFill>
              <a:schemeClr val="bg1"/>
            </a:solidFill>
            <a:round/>
            <a:headEnd/>
            <a:tailEnd/>
          </a:ln>
          <a:effectLst/>
        </p:spPr>
        <p:txBody>
          <a:bodyPr wrap="none" anchor="ctr">
            <a:spAutoFit/>
          </a:bodyPr>
          <a:lstStyle/>
          <a:p>
            <a:endParaRPr lang="en-US"/>
          </a:p>
        </p:txBody>
      </p:sp>
      <p:sp>
        <p:nvSpPr>
          <p:cNvPr id="149585" name="Oval 81"/>
          <p:cNvSpPr>
            <a:spLocks noChangeAspect="1" noChangeArrowheads="1"/>
          </p:cNvSpPr>
          <p:nvPr/>
        </p:nvSpPr>
        <p:spPr bwMode="auto">
          <a:xfrm>
            <a:off x="4264025" y="3954566"/>
            <a:ext cx="2520950" cy="519351"/>
          </a:xfrm>
          <a:prstGeom prst="ellipse">
            <a:avLst/>
          </a:prstGeom>
          <a:noFill/>
          <a:ln w="19050">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7339" y="3882454"/>
            <a:ext cx="528637"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87" name="Line 83"/>
          <p:cNvSpPr>
            <a:spLocks noChangeShapeType="1"/>
          </p:cNvSpPr>
          <p:nvPr/>
        </p:nvSpPr>
        <p:spPr bwMode="auto">
          <a:xfrm flipH="1" flipV="1">
            <a:off x="5605463" y="4360292"/>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5867400" y="4582541"/>
            <a:ext cx="342900" cy="3365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extLst>
              <p:ext uri="{D42A27DB-BD31-4B8C-83A1-F6EECF244321}">
                <p14:modId xmlns:p14="http://schemas.microsoft.com/office/powerpoint/2010/main" val="1450047504"/>
              </p:ext>
            </p:extLst>
          </p:nvPr>
        </p:nvGraphicFramePr>
        <p:xfrm>
          <a:off x="7531100" y="4700016"/>
          <a:ext cx="1130300" cy="1130300"/>
        </p:xfrm>
        <a:graphic>
          <a:graphicData uri="http://schemas.openxmlformats.org/presentationml/2006/ole">
            <mc:AlternateContent xmlns:mc="http://schemas.openxmlformats.org/markup-compatibility/2006">
              <mc:Choice xmlns:v="urn:schemas-microsoft-com:vml" Requires="v">
                <p:oleObj spid="_x0000_s72706" name="Photo Editor Photo" r:id="rId10" imgW="3333333" imgH="3333333" progId="MSPhotoEd.3">
                  <p:embed/>
                </p:oleObj>
              </mc:Choice>
              <mc:Fallback>
                <p:oleObj name="Photo Editor Photo" r:id="rId10" imgW="3333333" imgH="3333333" progId="MSPhotoEd.3">
                  <p:embed/>
                  <p:pic>
                    <p:nvPicPr>
                      <p:cNvPr id="149589" name="Object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1100" y="4700016"/>
                        <a:ext cx="11303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5637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8080375" y="4576192"/>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8099425" y="4969892"/>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8097838" y="5252467"/>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8621714" y="5535042"/>
            <a:ext cx="947737"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8788401" y="4822254"/>
            <a:ext cx="989013"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y </a:t>
            </a:r>
            <a:r>
              <a:rPr lang="en-GB" sz="1200"/>
              <a:t>(90</a:t>
            </a:r>
            <a:r>
              <a:rPr lang="en-US" sz="1200"/>
              <a:t>°E, </a:t>
            </a:r>
            <a:r>
              <a:rPr lang="en-GB" sz="1200"/>
              <a:t>0</a:t>
            </a:r>
            <a:r>
              <a:rPr lang="en-US" sz="1200"/>
              <a:t>°N)</a:t>
            </a:r>
          </a:p>
        </p:txBody>
      </p:sp>
      <p:sp>
        <p:nvSpPr>
          <p:cNvPr id="149596" name="Text Box 92"/>
          <p:cNvSpPr txBox="1">
            <a:spLocks noChangeArrowheads="1"/>
          </p:cNvSpPr>
          <p:nvPr/>
        </p:nvSpPr>
        <p:spPr bwMode="auto">
          <a:xfrm>
            <a:off x="7945438" y="4323779"/>
            <a:ext cx="1003300"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z </a:t>
            </a:r>
            <a:r>
              <a:rPr lang="en-GB" sz="1200"/>
              <a:t>(0</a:t>
            </a:r>
            <a:r>
              <a:rPr lang="en-US" sz="1200"/>
              <a:t>°E, 9</a:t>
            </a:r>
            <a:r>
              <a:rPr lang="en-GB" sz="1200"/>
              <a:t>0</a:t>
            </a:r>
            <a:r>
              <a:rPr lang="en-US" sz="1200"/>
              <a:t>°N)</a:t>
            </a:r>
          </a:p>
        </p:txBody>
      </p:sp>
      <p:sp>
        <p:nvSpPr>
          <p:cNvPr id="149597" name="Line 93"/>
          <p:cNvSpPr>
            <a:spLocks noChangeShapeType="1"/>
          </p:cNvSpPr>
          <p:nvPr/>
        </p:nvSpPr>
        <p:spPr bwMode="auto">
          <a:xfrm>
            <a:off x="7815264"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6461125" y="4739703"/>
            <a:ext cx="604838"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7361239" y="4482528"/>
            <a:ext cx="6254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5638801"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6707189" y="4333303"/>
            <a:ext cx="407987"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p>
        </p:txBody>
      </p:sp>
      <p:sp>
        <p:nvSpPr>
          <p:cNvPr id="149602" name="Text Box 98"/>
          <p:cNvSpPr txBox="1">
            <a:spLocks noChangeArrowheads="1"/>
          </p:cNvSpPr>
          <p:nvPr/>
        </p:nvSpPr>
        <p:spPr bwMode="auto">
          <a:xfrm>
            <a:off x="7880351" y="4836542"/>
            <a:ext cx="625475" cy="2746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REC</a:t>
            </a:r>
          </a:p>
        </p:txBody>
      </p:sp>
    </p:spTree>
    <p:extLst>
      <p:ext uri="{BB962C8B-B14F-4D97-AF65-F5344CB8AC3E}">
        <p14:creationId xmlns:p14="http://schemas.microsoft.com/office/powerpoint/2010/main" val="245664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par>
                          <p:cTn id="105" fill="hold" nodeType="afterGroup">
                            <p:stCondLst>
                              <p:cond delay="0"/>
                            </p:stCondLst>
                            <p:childTnLst>
                              <p:par>
                                <p:cTn id="106" presetID="1" presetClass="entr" presetSubtype="0" fill="hold" grpId="0" nodeType="afterEffect">
                                  <p:stCondLst>
                                    <p:cond delay="2000"/>
                                  </p:stCondLst>
                                  <p:childTnLst>
                                    <p:set>
                                      <p:cBhvr>
                                        <p:cTn id="107" dur="1" fill="hold">
                                          <p:stCondLst>
                                            <p:cond delay="0"/>
                                          </p:stCondLst>
                                        </p:cTn>
                                        <p:tgtEl>
                                          <p:spTgt spid="149577"/>
                                        </p:tgtEl>
                                        <p:attrNameLst>
                                          <p:attrName>style.visibility</p:attrName>
                                        </p:attrNameLst>
                                      </p:cBhvr>
                                      <p:to>
                                        <p:strVal val="visible"/>
                                      </p:to>
                                    </p:set>
                                  </p:childTnLst>
                                </p:cTn>
                              </p:par>
                              <p:par>
                                <p:cTn id="108" presetID="1" presetClass="entr" presetSubtype="0" fill="hold" grpId="0" nodeType="withEffect">
                                  <p:stCondLst>
                                    <p:cond delay="2000"/>
                                  </p:stCondLst>
                                  <p:childTnLst>
                                    <p:set>
                                      <p:cBhvr>
                                        <p:cTn id="109" dur="1" fill="hold">
                                          <p:stCondLst>
                                            <p:cond delay="0"/>
                                          </p:stCondLst>
                                        </p:cTn>
                                        <p:tgtEl>
                                          <p:spTgt spid="149581"/>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14957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49577"/>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14957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957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958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49580"/>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9584"/>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49579"/>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nodeType="afterEffect">
                                  <p:stCondLst>
                                    <p:cond delay="2000"/>
                                  </p:stCondLst>
                                  <p:childTnLst>
                                    <p:set>
                                      <p:cBhvr>
                                        <p:cTn id="132" dur="1" fill="hold">
                                          <p:stCondLst>
                                            <p:cond delay="0"/>
                                          </p:stCondLst>
                                        </p:cTn>
                                        <p:tgtEl>
                                          <p:spTgt spid="14958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9524">
                                            <p:txEl>
                                              <p:pRg st="0" end="0"/>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9524">
                                            <p:txEl>
                                              <p:pRg st="1" end="1"/>
                                            </p:txEl>
                                          </p:spTgt>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nodeType="afterEffect">
                                  <p:stCondLst>
                                    <p:cond delay="2000"/>
                                  </p:stCondLst>
                                  <p:childTnLst>
                                    <p:set>
                                      <p:cBhvr>
                                        <p:cTn id="141" dur="1" fill="hold">
                                          <p:stCondLst>
                                            <p:cond delay="0"/>
                                          </p:stCondLst>
                                        </p:cTn>
                                        <p:tgtEl>
                                          <p:spTgt spid="149524">
                                            <p:txEl>
                                              <p:pRg st="2" end="2"/>
                                            </p:txEl>
                                          </p:spTgt>
                                        </p:tgtEl>
                                        <p:attrNameLst>
                                          <p:attrName>style.visibility</p:attrName>
                                        </p:attrNameLst>
                                      </p:cBhvr>
                                      <p:to>
                                        <p:strVal val="visible"/>
                                      </p:to>
                                    </p:set>
                                  </p:childTnLst>
                                </p:cTn>
                              </p:par>
                              <p:par>
                                <p:cTn id="142" presetID="1" presetClass="entr" presetSubtype="0" fill="hold" nodeType="withEffect">
                                  <p:stCondLst>
                                    <p:cond delay="2000"/>
                                  </p:stCondLst>
                                  <p:childTnLst>
                                    <p:set>
                                      <p:cBhvr>
                                        <p:cTn id="143"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77" grpId="0" animBg="1"/>
      <p:bldP spid="149577" grpId="1" animBg="1"/>
      <p:bldP spid="149578" grpId="0" animBg="1"/>
      <p:bldP spid="149579" grpId="0" animBg="1"/>
      <p:bldP spid="149580" grpId="0" animBg="1"/>
      <p:bldP spid="149581" grpId="0" animBg="1"/>
      <p:bldP spid="149582" grpId="0" animBg="1"/>
      <p:bldP spid="149584" grpId="0" animBg="1"/>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600"/>
              <a:t>Instantaneous positioning with GNSS </a:t>
            </a:r>
            <a:r>
              <a:rPr lang="en-US" sz="3600" err="1"/>
              <a:t>pseudoranges</a:t>
            </a:r>
            <a:endParaRPr lang="en-US" sz="3600"/>
          </a:p>
        </p:txBody>
      </p:sp>
      <p:sp>
        <p:nvSpPr>
          <p:cNvPr id="10" name="Date Placeholder 9"/>
          <p:cNvSpPr>
            <a:spLocks noGrp="1"/>
          </p:cNvSpPr>
          <p:nvPr>
            <p:ph type="dt" sz="half" idx="10"/>
          </p:nvPr>
        </p:nvSpPr>
        <p:spPr/>
        <p:txBody>
          <a:bodyPr/>
          <a:lstStyle/>
          <a:p>
            <a:r>
              <a:rPr lang="en-GB"/>
              <a:t>2020/08/24</a:t>
            </a:r>
            <a:endParaRPr lang="en-US"/>
          </a:p>
        </p:txBody>
      </p:sp>
      <p:sp>
        <p:nvSpPr>
          <p:cNvPr id="11" name="Footer Placeholder 10"/>
          <p:cNvSpPr>
            <a:spLocks noGrp="1"/>
          </p:cNvSpPr>
          <p:nvPr>
            <p:ph type="ftr" sz="quarter" idx="11"/>
          </p:nvPr>
        </p:nvSpPr>
        <p:spPr/>
        <p:txBody>
          <a:bodyPr/>
          <a:lstStyle/>
          <a:p>
            <a:r>
              <a:rPr lang="en-US"/>
              <a:t>Fundamentals of GNSS for geodesy</a:t>
            </a:r>
          </a:p>
        </p:txBody>
      </p:sp>
      <p:sp>
        <p:nvSpPr>
          <p:cNvPr id="12" name="Slide Number Placeholder 11"/>
          <p:cNvSpPr>
            <a:spLocks noGrp="1"/>
          </p:cNvSpPr>
          <p:nvPr>
            <p:ph type="sldNum" sz="quarter" idx="12"/>
          </p:nvPr>
        </p:nvSpPr>
        <p:spPr/>
        <p:txBody>
          <a:bodyPr/>
          <a:lstStyle/>
          <a:p>
            <a:fld id="{B5AA1FA8-B090-4D48-B0EE-5DA1BF2BA795}" type="slidenum">
              <a:rPr lang="en-US" smtClean="0"/>
              <a:pPr/>
              <a:t>2</a:t>
            </a:fld>
            <a:endParaRPr lang="en-US"/>
          </a:p>
        </p:txBody>
      </p:sp>
      <p:sp>
        <p:nvSpPr>
          <p:cNvPr id="17411" name="Rectangle 3"/>
          <p:cNvSpPr>
            <a:spLocks noGrp="1" noChangeArrowheads="1"/>
          </p:cNvSpPr>
          <p:nvPr>
            <p:ph type="body" idx="4294967295"/>
          </p:nvPr>
        </p:nvSpPr>
        <p:spPr>
          <a:xfrm>
            <a:off x="4185514" y="1355641"/>
            <a:ext cx="4349750" cy="1143000"/>
          </a:xfrm>
        </p:spPr>
        <p:txBody>
          <a:bodyPr>
            <a:normAutofit fontScale="92500"/>
          </a:bodyPr>
          <a:lstStyle/>
          <a:p>
            <a:pPr marL="342900" indent="-342900" defTabSz="914400">
              <a:buNone/>
            </a:pPr>
            <a:r>
              <a:rPr lang="en-US" sz="1800"/>
              <a:t>Receiver solution, </a:t>
            </a:r>
            <a:r>
              <a:rPr lang="en-US" sz="1800" err="1">
                <a:latin typeface="Courier" charset="0"/>
                <a:ea typeface="Courier" charset="0"/>
                <a:cs typeface="Courier" charset="0"/>
              </a:rPr>
              <a:t>teqc</a:t>
            </a:r>
            <a:r>
              <a:rPr lang="en-US" sz="1800">
                <a:latin typeface="Courier" charset="0"/>
                <a:ea typeface="Courier" charset="0"/>
                <a:cs typeface="Courier" charset="0"/>
              </a:rPr>
              <a:t> +qc</a:t>
            </a:r>
            <a:r>
              <a:rPr lang="en-US" sz="1800"/>
              <a:t> or </a:t>
            </a:r>
            <a:r>
              <a:rPr lang="en-US" sz="1800">
                <a:latin typeface="Courier" charset="0"/>
                <a:ea typeface="Courier" charset="0"/>
                <a:cs typeface="Courier" charset="0"/>
              </a:rPr>
              <a:t>sh_rx2apr</a:t>
            </a:r>
          </a:p>
          <a:p>
            <a:pPr marL="342900" indent="-342900" defTabSz="914400"/>
            <a:r>
              <a:rPr lang="en-US" sz="1800"/>
              <a:t>Point position (</a:t>
            </a:r>
            <a:r>
              <a:rPr lang="en-US" sz="1800">
                <a:latin typeface="Courier" charset="0"/>
                <a:ea typeface="Courier" charset="0"/>
                <a:cs typeface="Courier" charset="0"/>
              </a:rPr>
              <a:t>svsp3</a:t>
            </a:r>
            <a:r>
              <a:rPr lang="en-US" sz="1800"/>
              <a:t>): 5–100 m</a:t>
            </a:r>
          </a:p>
          <a:p>
            <a:pPr marL="342900" indent="-342900" defTabSz="914400"/>
            <a:r>
              <a:rPr lang="en-US" sz="1800"/>
              <a:t>Differential (</a:t>
            </a:r>
            <a:r>
              <a:rPr lang="en-US" sz="1800">
                <a:latin typeface="Courier" charset="0"/>
                <a:ea typeface="Courier" charset="0"/>
                <a:cs typeface="Courier" charset="0"/>
              </a:rPr>
              <a:t>svsp3</a:t>
            </a:r>
            <a:r>
              <a:rPr lang="en-US" sz="1800"/>
              <a:t>): 1–10 m</a:t>
            </a:r>
          </a:p>
          <a:p>
            <a:pPr marL="342900" indent="-342900" defTabSz="914400"/>
            <a:endParaRPr lang="en-US" sz="1600"/>
          </a:p>
        </p:txBody>
      </p:sp>
      <p:grpSp>
        <p:nvGrpSpPr>
          <p:cNvPr id="2" name="Group 4"/>
          <p:cNvGrpSpPr>
            <a:grpSpLocks/>
          </p:cNvGrpSpPr>
          <p:nvPr/>
        </p:nvGrpSpPr>
        <p:grpSpPr bwMode="auto">
          <a:xfrm>
            <a:off x="1752601" y="1662114"/>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b="1">
                  <a:solidFill>
                    <a:srgbClr val="000000"/>
                  </a:solidFill>
                  <a:latin typeface="Arial" charset="0"/>
                </a:rPr>
                <a:t>Your location is:</a:t>
              </a:r>
            </a:p>
            <a:p>
              <a:pPr algn="ctr">
                <a:lnSpc>
                  <a:spcPct val="100000"/>
                </a:lnSpc>
                <a:buClrTx/>
                <a:buSzTx/>
                <a:buFontTx/>
                <a:buNone/>
              </a:pPr>
              <a:r>
                <a:rPr lang="en-US" b="1">
                  <a:solidFill>
                    <a:srgbClr val="000000"/>
                  </a:solidFill>
                  <a:latin typeface="Arial" charset="0"/>
                </a:rPr>
                <a:t>37</a:t>
              </a:r>
              <a:r>
                <a:rPr lang="en-US" b="1" baseline="40000">
                  <a:solidFill>
                    <a:srgbClr val="000000"/>
                  </a:solidFill>
                  <a:latin typeface="Arial" charset="0"/>
                </a:rPr>
                <a:t>o</a:t>
              </a:r>
              <a:r>
                <a:rPr lang="en-US" b="1">
                  <a:solidFill>
                    <a:srgbClr val="000000"/>
                  </a:solidFill>
                  <a:latin typeface="Arial" charset="0"/>
                </a:rPr>
                <a:t> 23.323’ N</a:t>
              </a:r>
            </a:p>
            <a:p>
              <a:pPr algn="ctr">
                <a:lnSpc>
                  <a:spcPct val="100000"/>
                </a:lnSpc>
                <a:buClrTx/>
                <a:buSzTx/>
                <a:buFontTx/>
                <a:buNone/>
              </a:pPr>
              <a:r>
                <a:rPr lang="en-US" b="1">
                  <a:solidFill>
                    <a:srgbClr val="000000"/>
                  </a:solidFill>
                  <a:latin typeface="Arial" charset="0"/>
                </a:rPr>
                <a:t>122</a:t>
              </a:r>
              <a:r>
                <a:rPr lang="en-US" b="1" baseline="40000">
                  <a:solidFill>
                    <a:srgbClr val="000000"/>
                  </a:solidFill>
                  <a:latin typeface="Arial" charset="0"/>
                </a:rPr>
                <a:t>o</a:t>
              </a:r>
              <a:r>
                <a:rPr lang="en-US"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Tree>
    <p:extLst>
      <p:ext uri="{BB962C8B-B14F-4D97-AF65-F5344CB8AC3E}">
        <p14:creationId xmlns:p14="http://schemas.microsoft.com/office/powerpoint/2010/main" val="375060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C4D05A03-F2E6-FA4C-BFAD-A27C6C9CF8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06049" y="1646238"/>
            <a:ext cx="7201241"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1"/>
          <p:cNvSpPr>
            <a:spLocks noGrp="1" noChangeArrowheads="1"/>
          </p:cNvSpPr>
          <p:nvPr>
            <p:ph type="title"/>
          </p:nvPr>
        </p:nvSpPr>
        <p:spPr/>
        <p:txBody>
          <a:bodyPr/>
          <a:lstStyle/>
          <a:p>
            <a:r>
              <a:rPr lang="en-GB"/>
              <a:t>Precise positioning using phase measurements</a:t>
            </a:r>
          </a:p>
        </p:txBody>
      </p:sp>
      <p:sp>
        <p:nvSpPr>
          <p:cNvPr id="2" name="Content Placeholder 1"/>
          <p:cNvSpPr>
            <a:spLocks noGrp="1"/>
          </p:cNvSpPr>
          <p:nvPr>
            <p:ph sz="half" idx="1"/>
          </p:nvPr>
        </p:nvSpPr>
        <p:spPr>
          <a:xfrm>
            <a:off x="838200" y="1825625"/>
            <a:ext cx="4114800" cy="4351338"/>
          </a:xfrm>
        </p:spPr>
        <p:txBody>
          <a:bodyPr>
            <a:normAutofit/>
          </a:bodyPr>
          <a:lstStyle/>
          <a:p>
            <a:r>
              <a:rPr lang="en-GB" sz="1800"/>
              <a:t>High-precision positioning uses the phase observations</a:t>
            </a:r>
          </a:p>
          <a:p>
            <a:r>
              <a:rPr lang="en-GB" sz="1800"/>
              <a:t>Long-session static: tracking of change in phase over time carries most of the information</a:t>
            </a:r>
          </a:p>
          <a:p>
            <a:r>
              <a:rPr lang="en-GB" sz="1800"/>
              <a:t>The shorter the span the more important is ambiguity resolution</a:t>
            </a:r>
            <a:endParaRPr lang="en-US" sz="1800"/>
          </a:p>
        </p:txBody>
      </p:sp>
      <p:sp>
        <p:nvSpPr>
          <p:cNvPr id="3" name="Date Placeholder 2"/>
          <p:cNvSpPr>
            <a:spLocks noGrp="1"/>
          </p:cNvSpPr>
          <p:nvPr>
            <p:ph type="dt" sz="half" idx="10"/>
          </p:nvPr>
        </p:nvSpPr>
        <p:spPr/>
        <p:txBody>
          <a:bodyPr/>
          <a:lstStyle/>
          <a:p>
            <a:r>
              <a:rPr lang="en-GB"/>
              <a:t>2020/08/24</a:t>
            </a:r>
            <a:endParaRPr lang="en-US"/>
          </a:p>
        </p:txBody>
      </p:sp>
      <p:sp>
        <p:nvSpPr>
          <p:cNvPr id="4" name="Footer Placeholder 3"/>
          <p:cNvSpPr>
            <a:spLocks noGrp="1"/>
          </p:cNvSpPr>
          <p:nvPr>
            <p:ph type="ftr" sz="quarter" idx="11"/>
          </p:nvPr>
        </p:nvSpPr>
        <p:spPr/>
        <p:txBody>
          <a:bodyPr/>
          <a:lstStyle/>
          <a:p>
            <a:r>
              <a:rPr lang="en-US"/>
              <a:t>Fundamentals of GNSS for geodesy</a:t>
            </a:r>
          </a:p>
        </p:txBody>
      </p:sp>
      <p:sp>
        <p:nvSpPr>
          <p:cNvPr id="5" name="Slide Number Placeholder 4"/>
          <p:cNvSpPr>
            <a:spLocks noGrp="1"/>
          </p:cNvSpPr>
          <p:nvPr>
            <p:ph type="sldNum" sz="quarter" idx="12"/>
          </p:nvPr>
        </p:nvSpPr>
        <p:spPr/>
        <p:txBody>
          <a:bodyPr/>
          <a:lstStyle/>
          <a:p>
            <a:fld id="{B5AA1FA8-B090-4D48-B0EE-5DA1BF2BA795}" type="slidenum">
              <a:rPr lang="en-US" smtClean="0"/>
              <a:pPr/>
              <a:t>3</a:t>
            </a:fld>
            <a:endParaRPr lang="en-US"/>
          </a:p>
        </p:txBody>
      </p:sp>
      <p:sp>
        <p:nvSpPr>
          <p:cNvPr id="19461" name="Text Box 5"/>
          <p:cNvSpPr txBox="1">
            <a:spLocks noChangeArrowheads="1"/>
          </p:cNvSpPr>
          <p:nvPr/>
        </p:nvSpPr>
        <p:spPr bwMode="auto">
          <a:xfrm>
            <a:off x="2372139" y="5132250"/>
            <a:ext cx="264712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solidFill>
                  <a:schemeClr val="tx1"/>
                </a:solidFill>
                <a:latin typeface="+mn-lt"/>
              </a:rPr>
              <a:t>Each satellite (and station) has a different signature</a:t>
            </a:r>
          </a:p>
        </p:txBody>
      </p:sp>
    </p:spTree>
    <p:extLst>
      <p:ext uri="{BB962C8B-B14F-4D97-AF65-F5344CB8AC3E}">
        <p14:creationId xmlns:p14="http://schemas.microsoft.com/office/powerpoint/2010/main" val="334375240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Observables in data processing</a:t>
            </a:r>
          </a:p>
        </p:txBody>
      </p:sp>
      <p:sp>
        <p:nvSpPr>
          <p:cNvPr id="21507" name="Rectangle 3"/>
          <p:cNvSpPr>
            <a:spLocks noGrp="1" noChangeArrowheads="1"/>
          </p:cNvSpPr>
          <p:nvPr>
            <p:ph idx="1"/>
          </p:nvPr>
        </p:nvSpPr>
        <p:spPr>
          <a:xfrm>
            <a:off x="838200" y="1520824"/>
            <a:ext cx="10515600" cy="4672711"/>
          </a:xfrm>
        </p:spPr>
        <p:txBody>
          <a:bodyPr>
            <a:normAutofit fontScale="70000" lnSpcReduction="20000"/>
          </a:bodyPr>
          <a:lstStyle/>
          <a:p>
            <a:r>
              <a:rPr lang="en-GB"/>
              <a:t>Fundamental observations</a:t>
            </a:r>
          </a:p>
          <a:p>
            <a:pPr lvl="1"/>
            <a:r>
              <a:rPr lang="en-GB"/>
              <a:t>L1 phase = f1 × range  (</a:t>
            </a:r>
            <a:r>
              <a:rPr lang="en-GB" err="1"/>
              <a:t>λ</a:t>
            </a:r>
            <a:r>
              <a:rPr lang="en-GB"/>
              <a:t> = 19 cm)     L2 phase = f2 × range  (</a:t>
            </a:r>
            <a:r>
              <a:rPr lang="en-GB" err="1"/>
              <a:t>λ</a:t>
            </a:r>
            <a:r>
              <a:rPr lang="en-GB"/>
              <a:t> = 24 cm)</a:t>
            </a:r>
          </a:p>
          <a:p>
            <a:pPr lvl="1"/>
            <a:r>
              <a:rPr lang="en-GB"/>
              <a:t>C1 or P1 pseudorange used separately to get receiver clock offset (time)</a:t>
            </a:r>
          </a:p>
          <a:p>
            <a:r>
              <a:rPr lang="en-GB"/>
              <a:t>To estimate parameters use doubly-differenced observables</a:t>
            </a:r>
          </a:p>
          <a:p>
            <a:pPr lvl="1"/>
            <a:r>
              <a:rPr lang="en-GB"/>
              <a:t>LC = 2.55 L1 − 1.98 L2	“ionosphere-free phase combination”  (L1 cycles)</a:t>
            </a:r>
          </a:p>
          <a:p>
            <a:pPr lvl="1"/>
            <a:r>
              <a:rPr lang="en-GB"/>
              <a:t>PC = 2.55 P1 − 1.55 P2	“ionosphere-free range combination”   (meters)</a:t>
            </a:r>
          </a:p>
          <a:p>
            <a:r>
              <a:rPr lang="en-GB"/>
              <a:t>Double differencing (DD) cancels clock fluctuations; LC cancels almost all of ionosphere. Both DD and LC amplify noise (use L1 and L2 directly and independently for baselines &lt; 1 km)</a:t>
            </a:r>
          </a:p>
          <a:p>
            <a:r>
              <a:rPr lang="en-GB"/>
              <a:t>Auxiliary combinations for data editing and ambiguity resolution:</a:t>
            </a:r>
            <a:br>
              <a:rPr lang="en-GB"/>
            </a:br>
            <a:r>
              <a:rPr lang="en-GB"/>
              <a:t>“geometry-free combination (LG)” or “extra wide-lane” (EX-WL)</a:t>
            </a:r>
          </a:p>
          <a:p>
            <a:pPr lvl="1"/>
            <a:r>
              <a:rPr lang="en-GB"/>
              <a:t>LG = L2 − f2/f1 L1	(used in GAMIT)</a:t>
            </a:r>
          </a:p>
          <a:p>
            <a:pPr lvl="1"/>
            <a:r>
              <a:rPr lang="en-GB"/>
              <a:t>EX-WL = L1 − f1/f2 L2	(used in </a:t>
            </a:r>
            <a:r>
              <a:rPr lang="en-GB">
                <a:latin typeface="Courier" pitchFamily="2" charset="0"/>
              </a:rPr>
              <a:t>track</a:t>
            </a:r>
            <a:r>
              <a:rPr lang="en-GB"/>
              <a:t>)</a:t>
            </a:r>
          </a:p>
          <a:p>
            <a:pPr lvl="1"/>
            <a:r>
              <a:rPr lang="en-GB"/>
              <a:t>Removes all frequency-independent effects (geometric &amp; atmosphere) but not multipath or ionosphere</a:t>
            </a:r>
          </a:p>
          <a:p>
            <a:r>
              <a:rPr lang="en-GB"/>
              <a:t>Melbourne-</a:t>
            </a:r>
            <a:r>
              <a:rPr lang="en-GB" err="1"/>
              <a:t>Wubbena</a:t>
            </a:r>
            <a:r>
              <a:rPr lang="en-GB"/>
              <a:t> wide-lane (MW-WL): phase/</a:t>
            </a:r>
            <a:r>
              <a:rPr lang="en-GB" err="1"/>
              <a:t>pseudorange</a:t>
            </a:r>
            <a:r>
              <a:rPr lang="en-GB"/>
              <a:t> combination that 			  removes geometry and ionosphere; dominated by pseudorange noise</a:t>
            </a:r>
          </a:p>
          <a:p>
            <a:pPr lvl="1"/>
            <a:r>
              <a:rPr lang="en-GB"/>
              <a:t>MW-WL = N1 − N2 = (L1 − L2) − (Df/Sf)(P1 + P2) = (L1 − L2) − 0.12(P1 + P2)</a:t>
            </a:r>
          </a:p>
          <a:p>
            <a:r>
              <a:rPr lang="en-GB"/>
              <a:t>With GNSS processing, other frequencies are available (and changing with time).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252170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GB" err="1"/>
              <a:t>Modeling</a:t>
            </a:r>
            <a:r>
              <a:rPr lang="en-GB"/>
              <a:t> the observations</a:t>
            </a:r>
            <a:br>
              <a:rPr lang="en-GB"/>
            </a:br>
            <a:r>
              <a:rPr lang="en-GB"/>
              <a:t>I. Conceptual/Quantitative</a:t>
            </a:r>
          </a:p>
        </p:txBody>
      </p:sp>
      <p:sp>
        <p:nvSpPr>
          <p:cNvPr id="23555" name="Rectangle 3"/>
          <p:cNvSpPr>
            <a:spLocks noGrp="1" noChangeArrowheads="1"/>
          </p:cNvSpPr>
          <p:nvPr>
            <p:ph idx="1"/>
          </p:nvPr>
        </p:nvSpPr>
        <p:spPr/>
        <p:txBody>
          <a:bodyPr>
            <a:normAutofit fontScale="92500" lnSpcReduction="20000"/>
          </a:bodyPr>
          <a:lstStyle/>
          <a:p>
            <a:r>
              <a:rPr lang="en-GB"/>
              <a:t>Motion of the satellites</a:t>
            </a:r>
          </a:p>
          <a:p>
            <a:pPr lvl="1"/>
            <a:r>
              <a:rPr lang="en-GB"/>
              <a:t>Earth’s gravity field (flattening effect approx. 10 km; higher harmonics 100 m)</a:t>
            </a:r>
          </a:p>
          <a:p>
            <a:pPr lvl="1"/>
            <a:r>
              <a:rPr lang="en-GB"/>
              <a:t>Attraction of Moon and Sun (100 m )</a:t>
            </a:r>
          </a:p>
          <a:p>
            <a:pPr lvl="1"/>
            <a:r>
              <a:rPr lang="en-GB" i="1">
                <a:solidFill>
                  <a:schemeClr val="accent2">
                    <a:lumMod val="50000"/>
                  </a:schemeClr>
                </a:solidFill>
              </a:rPr>
              <a:t>Solar radiation pressure (20 m): Different for different GNSS types</a:t>
            </a:r>
          </a:p>
          <a:p>
            <a:r>
              <a:rPr lang="en-GB"/>
              <a:t>Motion of the Earth </a:t>
            </a:r>
          </a:p>
          <a:p>
            <a:pPr lvl="1"/>
            <a:r>
              <a:rPr lang="en-GB"/>
              <a:t>Irregular rotation of the Earth (5 m)</a:t>
            </a:r>
          </a:p>
          <a:p>
            <a:pPr lvl="1"/>
            <a:r>
              <a:rPr lang="en-GB" err="1"/>
              <a:t>Luni</a:t>
            </a:r>
            <a:r>
              <a:rPr lang="en-GB"/>
              <a:t>-solar solid-Earth tides (30 cm)</a:t>
            </a:r>
          </a:p>
          <a:p>
            <a:pPr lvl="1"/>
            <a:r>
              <a:rPr lang="en-GB" i="1">
                <a:solidFill>
                  <a:schemeClr val="accent2">
                    <a:lumMod val="50000"/>
                  </a:schemeClr>
                </a:solidFill>
              </a:rPr>
              <a:t>Loading due to the oceans, atmosphere, and surface water and ice (10 mm)</a:t>
            </a:r>
          </a:p>
          <a:p>
            <a:r>
              <a:rPr lang="en-GB"/>
              <a:t>Propagation of the signal</a:t>
            </a:r>
          </a:p>
          <a:p>
            <a:pPr lvl="1"/>
            <a:r>
              <a:rPr lang="en-GB"/>
              <a:t>Neutral atmosphere (dry 6 m; </a:t>
            </a:r>
            <a:r>
              <a:rPr lang="en-GB" i="1">
                <a:solidFill>
                  <a:schemeClr val="accent2">
                    <a:lumMod val="50000"/>
                  </a:schemeClr>
                </a:solidFill>
              </a:rPr>
              <a:t>wet 1 m</a:t>
            </a:r>
            <a:r>
              <a:rPr lang="en-GB"/>
              <a:t>)</a:t>
            </a:r>
          </a:p>
          <a:p>
            <a:pPr lvl="1"/>
            <a:r>
              <a:rPr lang="en-GB"/>
              <a:t>Ionosphere (10 m but LC corrects to a few mm most of the time)</a:t>
            </a:r>
          </a:p>
          <a:p>
            <a:pPr lvl="1"/>
            <a:r>
              <a:rPr lang="en-GB" i="1">
                <a:solidFill>
                  <a:schemeClr val="accent2">
                    <a:lumMod val="50000"/>
                  </a:schemeClr>
                </a:solidFill>
              </a:rPr>
              <a:t>Variations in the phase </a:t>
            </a:r>
            <a:r>
              <a:rPr lang="en-US" i="1">
                <a:solidFill>
                  <a:schemeClr val="accent2">
                    <a:lumMod val="50000"/>
                  </a:schemeClr>
                </a:solidFill>
              </a:rPr>
              <a:t>centers</a:t>
            </a:r>
            <a:r>
              <a:rPr lang="en-GB" i="1">
                <a:solidFill>
                  <a:schemeClr val="accent2">
                    <a:lumMod val="50000"/>
                  </a:schemeClr>
                </a:solidFill>
              </a:rPr>
              <a:t> of the ground and satellite antennas (10 cm)</a:t>
            </a:r>
          </a:p>
          <a:p>
            <a:pPr marL="0" indent="0">
              <a:buNone/>
            </a:pPr>
            <a:r>
              <a:rPr lang="en-GB"/>
              <a:t>* </a:t>
            </a:r>
            <a:r>
              <a:rPr lang="en-GB" i="1">
                <a:solidFill>
                  <a:schemeClr val="accent2">
                    <a:lumMod val="50000"/>
                  </a:schemeClr>
                </a:solidFill>
              </a:rPr>
              <a:t>incompletely </a:t>
            </a:r>
            <a:r>
              <a:rPr lang="en-GB" i="1" err="1">
                <a:solidFill>
                  <a:schemeClr val="accent2">
                    <a:lumMod val="50000"/>
                  </a:schemeClr>
                </a:solidFill>
              </a:rPr>
              <a:t>modeled</a:t>
            </a:r>
            <a:endParaRPr lang="en-GB" i="1">
              <a:solidFill>
                <a:schemeClr val="accent2">
                  <a:lumMod val="50000"/>
                </a:schemeClr>
              </a:solidFill>
            </a:endParaRPr>
          </a:p>
          <a:p>
            <a:pPr lvl="1"/>
            <a:endParaRPr lang="en-GB"/>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233883599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GB" err="1"/>
              <a:t>Modeling</a:t>
            </a:r>
            <a:r>
              <a:rPr lang="en-GB"/>
              <a:t> the observations</a:t>
            </a:r>
            <a:br>
              <a:rPr lang="en-GB"/>
            </a:br>
            <a:r>
              <a:rPr lang="en-GB"/>
              <a:t>II. Software structure</a:t>
            </a:r>
          </a:p>
        </p:txBody>
      </p:sp>
      <p:sp>
        <p:nvSpPr>
          <p:cNvPr id="25603" name="Rectangle 3"/>
          <p:cNvSpPr>
            <a:spLocks noGrp="1" noChangeArrowheads="1"/>
          </p:cNvSpPr>
          <p:nvPr>
            <p:ph idx="1"/>
          </p:nvPr>
        </p:nvSpPr>
        <p:spPr/>
        <p:txBody>
          <a:bodyPr>
            <a:normAutofit fontScale="85000" lnSpcReduction="20000"/>
          </a:bodyPr>
          <a:lstStyle/>
          <a:p>
            <a:r>
              <a:rPr lang="en-GB"/>
              <a:t>Satellite orbit</a:t>
            </a:r>
          </a:p>
          <a:p>
            <a:pPr lvl="1"/>
            <a:r>
              <a:rPr lang="en-GB"/>
              <a:t>IGS tabulated ephemeris (Earth-fixed SP3 file) [</a:t>
            </a:r>
            <a:r>
              <a:rPr lang="en-GB">
                <a:latin typeface="Courier" charset="0"/>
                <a:ea typeface="Courier" charset="0"/>
                <a:cs typeface="Courier" charset="0"/>
              </a:rPr>
              <a:t>track</a:t>
            </a:r>
            <a:r>
              <a:rPr lang="en-GB"/>
              <a:t>]</a:t>
            </a:r>
          </a:p>
          <a:p>
            <a:pPr lvl="1"/>
            <a:r>
              <a:rPr lang="en-GB"/>
              <a:t>GAMIT tabulated ephemeris (t-file): numerical integration by </a:t>
            </a:r>
            <a:r>
              <a:rPr lang="en-GB">
                <a:latin typeface="Courier" charset="0"/>
                <a:ea typeface="Courier" charset="0"/>
                <a:cs typeface="Courier" charset="0"/>
              </a:rPr>
              <a:t>arc</a:t>
            </a:r>
            <a:r>
              <a:rPr lang="en-GB"/>
              <a:t> in inertial space,  fit to SP3 file, may be represented by its initial conditions (ICs) and radiation-pressure parameters; requires tabulated positions of Sun and Moon</a:t>
            </a:r>
          </a:p>
          <a:p>
            <a:r>
              <a:rPr lang="en-GB"/>
              <a:t>Motion of the Earth in inertial space  [</a:t>
            </a:r>
            <a:r>
              <a:rPr lang="en-GB">
                <a:latin typeface="Courier" charset="0"/>
                <a:ea typeface="Courier" charset="0"/>
                <a:cs typeface="Courier" charset="0"/>
              </a:rPr>
              <a:t>model</a:t>
            </a:r>
            <a:r>
              <a:rPr lang="en-GB"/>
              <a:t> or </a:t>
            </a:r>
            <a:r>
              <a:rPr lang="en-GB">
                <a:latin typeface="Courier" charset="0"/>
                <a:ea typeface="Courier" charset="0"/>
                <a:cs typeface="Courier" charset="0"/>
              </a:rPr>
              <a:t>track</a:t>
            </a:r>
            <a:r>
              <a:rPr lang="en-GB"/>
              <a:t>]</a:t>
            </a:r>
          </a:p>
          <a:p>
            <a:pPr lvl="1"/>
            <a:r>
              <a:rPr lang="en-GB"/>
              <a:t>Analytical models for precession and nutation (tabulated); IERS observed values for pole position (wobble), and axial rotation (UT1) </a:t>
            </a:r>
          </a:p>
          <a:p>
            <a:pPr lvl="1"/>
            <a:r>
              <a:rPr lang="en-GB"/>
              <a:t>Analytical model of solid-Earth tides; global grids of ocean and atmospheric tidal loading </a:t>
            </a:r>
          </a:p>
          <a:p>
            <a:r>
              <a:rPr lang="en-GB"/>
              <a:t>Propagation of the signal [</a:t>
            </a:r>
            <a:r>
              <a:rPr lang="en-GB">
                <a:latin typeface="Courier" charset="0"/>
                <a:ea typeface="Courier" charset="0"/>
                <a:cs typeface="Courier" charset="0"/>
              </a:rPr>
              <a:t>model</a:t>
            </a:r>
            <a:r>
              <a:rPr lang="en-GB"/>
              <a:t> or </a:t>
            </a:r>
            <a:r>
              <a:rPr lang="en-GB">
                <a:latin typeface="Courier" charset="0"/>
                <a:ea typeface="Courier" charset="0"/>
                <a:cs typeface="Courier" charset="0"/>
              </a:rPr>
              <a:t>track</a:t>
            </a:r>
            <a:r>
              <a:rPr lang="en-GB"/>
              <a:t>]</a:t>
            </a:r>
          </a:p>
          <a:p>
            <a:pPr lvl="1"/>
            <a:r>
              <a:rPr lang="en-GB"/>
              <a:t>Zenith hydrostatic (dry) delay (ZHD) from pressure (met-file, VMF1, or GPT) </a:t>
            </a:r>
          </a:p>
          <a:p>
            <a:pPr lvl="1"/>
            <a:r>
              <a:rPr lang="en-GB"/>
              <a:t>Zenith wet delay (ZWD) [crudely </a:t>
            </a:r>
            <a:r>
              <a:rPr lang="en-US"/>
              <a:t>modeled</a:t>
            </a:r>
            <a:r>
              <a:rPr lang="en-GB"/>
              <a:t> and estimated in </a:t>
            </a:r>
            <a:r>
              <a:rPr lang="en-GB">
                <a:latin typeface="Courier" charset="0"/>
                <a:ea typeface="Courier" charset="0"/>
                <a:cs typeface="Courier" charset="0"/>
              </a:rPr>
              <a:t>solve</a:t>
            </a:r>
            <a:r>
              <a:rPr lang="en-GB"/>
              <a:t> or </a:t>
            </a:r>
            <a:r>
              <a:rPr lang="en-GB">
                <a:latin typeface="Courier" charset="0"/>
                <a:ea typeface="Courier" charset="0"/>
                <a:cs typeface="Courier" charset="0"/>
              </a:rPr>
              <a:t>track</a:t>
            </a:r>
            <a:r>
              <a:rPr lang="en-GB"/>
              <a:t>]</a:t>
            </a:r>
          </a:p>
          <a:p>
            <a:pPr lvl="1"/>
            <a:r>
              <a:rPr lang="en-GB"/>
              <a:t>ZHD and ZWD mapped to line-of-sight with mapping functions (VMF1 grid or GMF)</a:t>
            </a:r>
          </a:p>
          <a:p>
            <a:pPr lvl="1"/>
            <a:r>
              <a:rPr lang="en-GB"/>
              <a:t>Variations in the phase </a:t>
            </a:r>
            <a:r>
              <a:rPr lang="en-US"/>
              <a:t>centers </a:t>
            </a:r>
            <a:r>
              <a:rPr lang="en-GB"/>
              <a:t>of the ground and satellite antennas (ANTEX file)</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27611729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GB"/>
              <a:t>Parameter estimation</a:t>
            </a:r>
          </a:p>
        </p:txBody>
      </p:sp>
      <p:sp>
        <p:nvSpPr>
          <p:cNvPr id="27651" name="Rectangle 3"/>
          <p:cNvSpPr>
            <a:spLocks noGrp="1" noChangeArrowheads="1"/>
          </p:cNvSpPr>
          <p:nvPr>
            <p:ph idx="1"/>
          </p:nvPr>
        </p:nvSpPr>
        <p:spPr/>
        <p:txBody>
          <a:bodyPr>
            <a:normAutofit fontScale="92500" lnSpcReduction="10000"/>
          </a:bodyPr>
          <a:lstStyle/>
          <a:p>
            <a:r>
              <a:rPr lang="en-GB"/>
              <a:t>Phase observations [</a:t>
            </a:r>
            <a:r>
              <a:rPr lang="en-GB">
                <a:latin typeface="Courier" charset="0"/>
                <a:ea typeface="Courier" charset="0"/>
                <a:cs typeface="Courier" charset="0"/>
              </a:rPr>
              <a:t>solve</a:t>
            </a:r>
            <a:r>
              <a:rPr lang="en-GB"/>
              <a:t> or </a:t>
            </a:r>
            <a:r>
              <a:rPr lang="en-GB">
                <a:latin typeface="Courier" charset="0"/>
                <a:ea typeface="Courier" charset="0"/>
                <a:cs typeface="Courier" charset="0"/>
              </a:rPr>
              <a:t>track</a:t>
            </a:r>
            <a:r>
              <a:rPr lang="en-GB"/>
              <a:t>] </a:t>
            </a:r>
          </a:p>
          <a:p>
            <a:pPr lvl="1"/>
            <a:r>
              <a:rPr lang="en-GB"/>
              <a:t>Form double difference LC combination of L1 and L2 to cancel clocks &amp; ionosphere</a:t>
            </a:r>
          </a:p>
          <a:p>
            <a:pPr lvl="1"/>
            <a:r>
              <a:rPr lang="en-GB"/>
              <a:t>Apply a priori constraints </a:t>
            </a:r>
          </a:p>
          <a:p>
            <a:pPr lvl="1"/>
            <a:r>
              <a:rPr lang="en-GB"/>
              <a:t>Estimate the coordinates, ZTD, and real-valued ambiguities  </a:t>
            </a:r>
          </a:p>
          <a:p>
            <a:pPr lvl="1"/>
            <a:r>
              <a:rPr lang="en-GB"/>
              <a:t>Form M-W WL and/or phase WL with ionospheric constraints to estimate and resolve the WL (N2 − N1) integer ambiguities [</a:t>
            </a:r>
            <a:r>
              <a:rPr lang="en-GB" err="1">
                <a:latin typeface="Courier" charset="0"/>
                <a:ea typeface="Courier" charset="0"/>
                <a:cs typeface="Courier" charset="0"/>
              </a:rPr>
              <a:t>autcln</a:t>
            </a:r>
            <a:r>
              <a:rPr lang="en-GB"/>
              <a:t> (or </a:t>
            </a:r>
            <a:r>
              <a:rPr lang="en-GB">
                <a:latin typeface="Courier" charset="0"/>
                <a:ea typeface="Courier" charset="0"/>
                <a:cs typeface="Courier" charset="0"/>
              </a:rPr>
              <a:t>solve</a:t>
            </a:r>
            <a:r>
              <a:rPr lang="en-GB"/>
              <a:t>), </a:t>
            </a:r>
            <a:r>
              <a:rPr lang="en-GB">
                <a:latin typeface="Courier" charset="0"/>
                <a:ea typeface="Courier" charset="0"/>
                <a:cs typeface="Courier" charset="0"/>
              </a:rPr>
              <a:t>track</a:t>
            </a:r>
            <a:r>
              <a:rPr lang="en-GB"/>
              <a:t>]</a:t>
            </a:r>
          </a:p>
          <a:p>
            <a:pPr lvl="1"/>
            <a:r>
              <a:rPr lang="en-GB"/>
              <a:t>Estimate and resolve the narrow-lane (NL) ambiguities [</a:t>
            </a:r>
            <a:r>
              <a:rPr lang="en-GB">
                <a:latin typeface="Courier" charset="0"/>
                <a:ea typeface="Courier" charset="0"/>
                <a:cs typeface="Courier" charset="0"/>
              </a:rPr>
              <a:t>solve</a:t>
            </a:r>
            <a:r>
              <a:rPr lang="en-GB"/>
              <a:t>, </a:t>
            </a:r>
            <a:r>
              <a:rPr lang="en-GB">
                <a:latin typeface="Courier" charset="0"/>
                <a:ea typeface="Courier" charset="0"/>
                <a:cs typeface="Courier" charset="0"/>
              </a:rPr>
              <a:t>track</a:t>
            </a:r>
            <a:r>
              <a:rPr lang="en-GB"/>
              <a:t>]</a:t>
            </a:r>
          </a:p>
          <a:p>
            <a:pPr lvl="1"/>
            <a:r>
              <a:rPr lang="en-GB"/>
              <a:t>Estimate the coordinates and ZTD with WL and NL ambiguities fixed </a:t>
            </a:r>
          </a:p>
          <a:p>
            <a:pPr lvl="2"/>
            <a:r>
              <a:rPr lang="en-GB"/>
              <a:t>Estimation can be batch least squares [</a:t>
            </a:r>
            <a:r>
              <a:rPr lang="en-GB">
                <a:latin typeface="Courier" charset="0"/>
                <a:ea typeface="Courier" charset="0"/>
                <a:cs typeface="Courier" charset="0"/>
              </a:rPr>
              <a:t>solve</a:t>
            </a:r>
            <a:r>
              <a:rPr lang="en-GB"/>
              <a:t>] or sequential (</a:t>
            </a:r>
            <a:r>
              <a:rPr lang="en-GB" err="1"/>
              <a:t>Kalman</a:t>
            </a:r>
            <a:r>
              <a:rPr lang="en-GB"/>
              <a:t> filter) [</a:t>
            </a:r>
            <a:r>
              <a:rPr lang="en-GB">
                <a:latin typeface="Courier" charset="0"/>
                <a:ea typeface="Courier" charset="0"/>
                <a:cs typeface="Courier" charset="0"/>
              </a:rPr>
              <a:t>track</a:t>
            </a:r>
            <a:r>
              <a:rPr lang="en-GB"/>
              <a:t>]</a:t>
            </a:r>
          </a:p>
          <a:p>
            <a:r>
              <a:rPr lang="en-GB"/>
              <a:t>Quasi-observations from phase solution (h-file) [</a:t>
            </a:r>
            <a:r>
              <a:rPr lang="en-GB" err="1">
                <a:latin typeface="Courier" charset="0"/>
                <a:ea typeface="Courier" charset="0"/>
                <a:cs typeface="Courier" charset="0"/>
              </a:rPr>
              <a:t>globk</a:t>
            </a:r>
            <a:r>
              <a:rPr lang="en-GB"/>
              <a:t>]</a:t>
            </a:r>
          </a:p>
          <a:p>
            <a:pPr lvl="1"/>
            <a:r>
              <a:rPr lang="en-GB"/>
              <a:t>Sequential (</a:t>
            </a:r>
            <a:r>
              <a:rPr lang="en-GB" err="1"/>
              <a:t>Kalman</a:t>
            </a:r>
            <a:r>
              <a:rPr lang="en-GB"/>
              <a:t> filter) </a:t>
            </a:r>
          </a:p>
          <a:p>
            <a:pPr lvl="1"/>
            <a:r>
              <a:rPr lang="en-GB"/>
              <a:t>Epoch-by-epoch test of compatibility (</a:t>
            </a:r>
            <a:r>
              <a:rPr lang="en-GB" i="1"/>
              <a:t>χ</a:t>
            </a:r>
            <a:r>
              <a:rPr lang="en-GB" baseline="30000"/>
              <a:t>2</a:t>
            </a:r>
            <a:r>
              <a:rPr lang="en-GB"/>
              <a:t> increment) but batch output</a:t>
            </a:r>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7</a:t>
            </a:fld>
            <a:endParaRPr lang="en-US"/>
          </a:p>
        </p:txBody>
      </p:sp>
    </p:spTree>
    <p:extLst>
      <p:ext uri="{BB962C8B-B14F-4D97-AF65-F5344CB8AC3E}">
        <p14:creationId xmlns:p14="http://schemas.microsoft.com/office/powerpoint/2010/main" val="98386600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a:t>Limits of GNSS accuracy</a:t>
            </a:r>
          </a:p>
        </p:txBody>
      </p:sp>
      <p:sp>
        <p:nvSpPr>
          <p:cNvPr id="29699" name="Rectangle 3"/>
          <p:cNvSpPr>
            <a:spLocks noGrp="1" noChangeArrowheads="1"/>
          </p:cNvSpPr>
          <p:nvPr>
            <p:ph idx="1"/>
          </p:nvPr>
        </p:nvSpPr>
        <p:spPr/>
        <p:txBody>
          <a:bodyPr>
            <a:normAutofit lnSpcReduction="10000"/>
          </a:bodyPr>
          <a:lstStyle/>
          <a:p>
            <a:r>
              <a:rPr lang="en-US"/>
              <a:t>Signal propagation effects</a:t>
            </a:r>
          </a:p>
          <a:p>
            <a:pPr lvl="1"/>
            <a:r>
              <a:rPr lang="en-US"/>
              <a:t>Signal scattering ( antenna phase center / multipath ) </a:t>
            </a:r>
          </a:p>
          <a:p>
            <a:pPr lvl="1"/>
            <a:r>
              <a:rPr lang="en-US"/>
              <a:t>Atmospheric delay (mainly water vapor)</a:t>
            </a:r>
          </a:p>
          <a:p>
            <a:pPr lvl="1"/>
            <a:r>
              <a:rPr lang="en-US"/>
              <a:t>Ionospheric effects</a:t>
            </a:r>
          </a:p>
          <a:p>
            <a:pPr lvl="1"/>
            <a:r>
              <a:rPr lang="en-US"/>
              <a:t>Receiver noise</a:t>
            </a:r>
          </a:p>
          <a:p>
            <a:r>
              <a:rPr lang="en-US"/>
              <a:t>Unmodeled motions of the station</a:t>
            </a:r>
          </a:p>
          <a:p>
            <a:pPr lvl="1"/>
            <a:r>
              <a:rPr lang="en-US"/>
              <a:t>Monument instability</a:t>
            </a:r>
          </a:p>
          <a:p>
            <a:pPr lvl="1"/>
            <a:r>
              <a:rPr lang="en-US"/>
              <a:t>Loading of the crust by atmosphere, oceans, and surface water</a:t>
            </a:r>
          </a:p>
          <a:p>
            <a:r>
              <a:rPr lang="en-US"/>
              <a:t>Unmodeled motions of the satellites</a:t>
            </a:r>
          </a:p>
          <a:p>
            <a:r>
              <a:rPr lang="en-US"/>
              <a:t>Reference frame</a:t>
            </a:r>
          </a:p>
          <a:p>
            <a:pPr lvl="1"/>
            <a:endParaRPr lang="en-US"/>
          </a:p>
          <a:p>
            <a:pPr lvl="1"/>
            <a:endParaRPr lang="en-US"/>
          </a:p>
          <a:p>
            <a:pPr lvl="1"/>
            <a:endParaRPr lang="en-US"/>
          </a:p>
        </p:txBody>
      </p:sp>
      <p:sp>
        <p:nvSpPr>
          <p:cNvPr id="2" name="Date Placeholder 1"/>
          <p:cNvSpPr>
            <a:spLocks noGrp="1"/>
          </p:cNvSpPr>
          <p:nvPr>
            <p:ph type="dt" sz="half"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
        <p:nvSpPr>
          <p:cNvPr id="4" name="Slide Number Placeholder 3"/>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20571615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29</Notes>
  <HiddenSlides>2</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Fundamentals of GNSS for high-precision geodesy</vt:lpstr>
      <vt:lpstr>Outline</vt:lpstr>
      <vt:lpstr>Instantaneous positioning with GNSS pseudoranges</vt:lpstr>
      <vt:lpstr>Precise positioning using phase measurements</vt:lpstr>
      <vt:lpstr>Observables in data processing</vt:lpstr>
      <vt:lpstr>Modeling the observations I. Conceptual/Quantitative</vt:lpstr>
      <vt:lpstr>Modeling the observations II. Software structure</vt:lpstr>
      <vt:lpstr>Parameter estimation</vt:lpstr>
      <vt:lpstr>Limits of GNSS accuracy</vt:lpstr>
      <vt:lpstr>Limits of GNSS accuracy</vt:lpstr>
      <vt:lpstr>Multipath is interference between the direct and a far-field reflected signal (geometric optics apply)</vt:lpstr>
      <vt:lpstr>PowerPoint Presentation</vt:lpstr>
      <vt:lpstr>More dangerous are near-field signal interactions that change the effective antenna phase center with the elevation and azimuth of the incoming signal</vt:lpstr>
      <vt:lpstr>Atmospheric delay</vt:lpstr>
      <vt:lpstr>Zenith delay from wet and dry components of the atmosphere</vt:lpstr>
      <vt:lpstr>Multipath and water vapor effects in the observations</vt:lpstr>
      <vt:lpstr>Limits of GNSS accuracy</vt:lpstr>
      <vt:lpstr>Monuments anchored to bedrock are critical for tectonic studies (not so much for atmospheric studies)</vt:lpstr>
      <vt:lpstr>Annual component of vertical loading</vt:lpstr>
      <vt:lpstr>Limits of GNSS accuracy</vt:lpstr>
      <vt:lpstr>PowerPoint Presentation</vt:lpstr>
      <vt:lpstr>PowerPoint Presentation</vt:lpstr>
      <vt:lpstr>PowerPoint Presentation</vt:lpstr>
      <vt:lpstr>Limits of GNSS accuracy</vt:lpstr>
      <vt:lpstr>Reference frames</vt:lpstr>
      <vt:lpstr>Effect of Orbital and Geocentric Position Error (Uncertainty)</vt:lpstr>
      <vt:lpstr>Summary</vt:lpstr>
      <vt:lpstr>Pseudorange</vt:lpstr>
      <vt:lpstr>Pseudorange</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high-precision geodetic analysis</dc:title>
  <dc:subject/>
  <dc:creator>M. Floyd</dc:creator>
  <cp:keywords/>
  <dc:description/>
  <cp:revision>1</cp:revision>
  <cp:lastPrinted>2018-02-21T16:59:24Z</cp:lastPrinted>
  <dcterms:created xsi:type="dcterms:W3CDTF">2014-11-13T20:18:27Z</dcterms:created>
  <dcterms:modified xsi:type="dcterms:W3CDTF">2020-08-21T11:29:31Z</dcterms:modified>
  <cp:category/>
</cp:coreProperties>
</file>