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1" r:id="rId3"/>
    <p:sldId id="286" r:id="rId4"/>
    <p:sldId id="290" r:id="rId5"/>
    <p:sldId id="292" r:id="rId6"/>
    <p:sldId id="284" r:id="rId7"/>
    <p:sldId id="288" r:id="rId8"/>
    <p:sldId id="289" r:id="rId9"/>
    <p:sldId id="293" r:id="rId10"/>
    <p:sldId id="29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533"/>
    <p:restoredTop sz="94008"/>
  </p:normalViewPr>
  <p:slideViewPr>
    <p:cSldViewPr snapToGrid="0" snapToObjects="1">
      <p:cViewPr varScale="1">
        <p:scale>
          <a:sx n="123" d="100"/>
          <a:sy n="123" d="100"/>
        </p:scale>
        <p:origin x="1016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B4307-B3A9-8B45-B499-E7B9795C998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F5C4EAA-D4B5-F144-BAB8-830C983577CC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Data collection and archiving (field)</a:t>
          </a:r>
        </a:p>
      </dgm:t>
    </dgm:pt>
    <dgm:pt modelId="{173B33CF-ACFD-A74F-93F1-D4490B3E82AD}" type="parTrans" cxnId="{68F0385C-ABC0-BD4E-A94D-A2D702A4BDF0}">
      <dgm:prSet/>
      <dgm:spPr/>
      <dgm:t>
        <a:bodyPr/>
        <a:lstStyle/>
        <a:p>
          <a:endParaRPr lang="en-US"/>
        </a:p>
      </dgm:t>
    </dgm:pt>
    <dgm:pt modelId="{5A81DA8A-1273-6341-902D-EA306092AEC2}" type="sibTrans" cxnId="{68F0385C-ABC0-BD4E-A94D-A2D702A4BDF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B91D70A-AB00-2544-8CCB-BBA485CE6CC1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Raw (RINEX) data processing (GAMIT)</a:t>
          </a:r>
        </a:p>
      </dgm:t>
    </dgm:pt>
    <dgm:pt modelId="{743FBD6C-9D47-B645-ABD9-94F439652E78}" type="parTrans" cxnId="{9FD145DD-EF19-D74C-BBAE-52D6713B0BA3}">
      <dgm:prSet/>
      <dgm:spPr/>
      <dgm:t>
        <a:bodyPr/>
        <a:lstStyle/>
        <a:p>
          <a:endParaRPr lang="en-US"/>
        </a:p>
      </dgm:t>
    </dgm:pt>
    <dgm:pt modelId="{3A6F7AE7-16DC-CB48-993D-447EF8C5C9A1}" type="sibTrans" cxnId="{9FD145DD-EF19-D74C-BBAE-52D6713B0BA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7A3B68-CF76-9D41-9607-0BE3C9FEDF83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Time series and velocity generation (GLOBK)</a:t>
          </a:r>
        </a:p>
      </dgm:t>
    </dgm:pt>
    <dgm:pt modelId="{B8FD72CF-4110-B04C-BB1E-49261CE263B1}" type="parTrans" cxnId="{990F49CB-9F45-3C41-994B-21C7F4339301}">
      <dgm:prSet/>
      <dgm:spPr/>
      <dgm:t>
        <a:bodyPr/>
        <a:lstStyle/>
        <a:p>
          <a:endParaRPr lang="en-US"/>
        </a:p>
      </dgm:t>
    </dgm:pt>
    <dgm:pt modelId="{3C25337D-A35A-B941-BD9E-808A0E701672}" type="sibTrans" cxnId="{990F49CB-9F45-3C41-994B-21C7F4339301}">
      <dgm:prSet/>
      <dgm:spPr/>
      <dgm:t>
        <a:bodyPr/>
        <a:lstStyle/>
        <a:p>
          <a:endParaRPr lang="en-US"/>
        </a:p>
      </dgm:t>
    </dgm:pt>
    <dgm:pt modelId="{AFEE11F0-C9AB-D145-8F17-C07F98CD4AD2}" type="pres">
      <dgm:prSet presAssocID="{3C0B4307-B3A9-8B45-B499-E7B9795C9985}" presName="Name0" presStyleCnt="0">
        <dgm:presLayoutVars>
          <dgm:dir/>
          <dgm:resizeHandles val="exact"/>
        </dgm:presLayoutVars>
      </dgm:prSet>
      <dgm:spPr/>
    </dgm:pt>
    <dgm:pt modelId="{DCE16AAB-E514-E344-9A9A-16CE85505388}" type="pres">
      <dgm:prSet presAssocID="{FF5C4EAA-D4B5-F144-BAB8-830C983577CC}" presName="node" presStyleLbl="node1" presStyleIdx="0" presStyleCnt="3">
        <dgm:presLayoutVars>
          <dgm:bulletEnabled val="1"/>
        </dgm:presLayoutVars>
      </dgm:prSet>
      <dgm:spPr/>
    </dgm:pt>
    <dgm:pt modelId="{2440D105-4DA8-E549-BF49-4510E82F3BB4}" type="pres">
      <dgm:prSet presAssocID="{5A81DA8A-1273-6341-902D-EA306092AEC2}" presName="sibTrans" presStyleLbl="sibTrans2D1" presStyleIdx="0" presStyleCnt="2" custScaleX="175870" custScaleY="195564"/>
      <dgm:spPr/>
    </dgm:pt>
    <dgm:pt modelId="{53CF22C7-5E55-854F-9224-A9889E49471C}" type="pres">
      <dgm:prSet presAssocID="{5A81DA8A-1273-6341-902D-EA306092AEC2}" presName="connectorText" presStyleLbl="sibTrans2D1" presStyleIdx="0" presStyleCnt="2"/>
      <dgm:spPr/>
    </dgm:pt>
    <dgm:pt modelId="{B061858D-9368-3642-80F8-211D932A058F}" type="pres">
      <dgm:prSet presAssocID="{EB91D70A-AB00-2544-8CCB-BBA485CE6CC1}" presName="node" presStyleLbl="node1" presStyleIdx="1" presStyleCnt="3">
        <dgm:presLayoutVars>
          <dgm:bulletEnabled val="1"/>
        </dgm:presLayoutVars>
      </dgm:prSet>
      <dgm:spPr/>
    </dgm:pt>
    <dgm:pt modelId="{9E3B02EC-C0F1-AB4D-A8C3-40486638FBF9}" type="pres">
      <dgm:prSet presAssocID="{3A6F7AE7-16DC-CB48-993D-447EF8C5C9A1}" presName="sibTrans" presStyleLbl="sibTrans2D1" presStyleIdx="1" presStyleCnt="2" custScaleX="176404" custScaleY="195564"/>
      <dgm:spPr/>
    </dgm:pt>
    <dgm:pt modelId="{B8BA3351-22BB-7E47-8E4D-4B811D0338C9}" type="pres">
      <dgm:prSet presAssocID="{3A6F7AE7-16DC-CB48-993D-447EF8C5C9A1}" presName="connectorText" presStyleLbl="sibTrans2D1" presStyleIdx="1" presStyleCnt="2"/>
      <dgm:spPr/>
    </dgm:pt>
    <dgm:pt modelId="{8859691C-7FB9-B248-94DC-758782F30C55}" type="pres">
      <dgm:prSet presAssocID="{5C7A3B68-CF76-9D41-9607-0BE3C9FEDF83}" presName="node" presStyleLbl="node1" presStyleIdx="2" presStyleCnt="3">
        <dgm:presLayoutVars>
          <dgm:bulletEnabled val="1"/>
        </dgm:presLayoutVars>
      </dgm:prSet>
      <dgm:spPr/>
    </dgm:pt>
  </dgm:ptLst>
  <dgm:cxnLst>
    <dgm:cxn modelId="{E6F0D500-78D7-1447-962A-08450BF2CECE}" type="presOf" srcId="{3C0B4307-B3A9-8B45-B499-E7B9795C9985}" destId="{AFEE11F0-C9AB-D145-8F17-C07F98CD4AD2}" srcOrd="0" destOrd="0" presId="urn:microsoft.com/office/officeart/2005/8/layout/process1"/>
    <dgm:cxn modelId="{BD8B6004-DEEB-B44A-A472-5E8233E4845A}" type="presOf" srcId="{5C7A3B68-CF76-9D41-9607-0BE3C9FEDF83}" destId="{8859691C-7FB9-B248-94DC-758782F30C55}" srcOrd="0" destOrd="0" presId="urn:microsoft.com/office/officeart/2005/8/layout/process1"/>
    <dgm:cxn modelId="{72B5962F-14FB-3A43-9293-673F59CD3413}" type="presOf" srcId="{5A81DA8A-1273-6341-902D-EA306092AEC2}" destId="{53CF22C7-5E55-854F-9224-A9889E49471C}" srcOrd="1" destOrd="0" presId="urn:microsoft.com/office/officeart/2005/8/layout/process1"/>
    <dgm:cxn modelId="{68F0385C-ABC0-BD4E-A94D-A2D702A4BDF0}" srcId="{3C0B4307-B3A9-8B45-B499-E7B9795C9985}" destId="{FF5C4EAA-D4B5-F144-BAB8-830C983577CC}" srcOrd="0" destOrd="0" parTransId="{173B33CF-ACFD-A74F-93F1-D4490B3E82AD}" sibTransId="{5A81DA8A-1273-6341-902D-EA306092AEC2}"/>
    <dgm:cxn modelId="{66038F60-63BF-AD43-B66C-E285FBA080FA}" type="presOf" srcId="{3A6F7AE7-16DC-CB48-993D-447EF8C5C9A1}" destId="{B8BA3351-22BB-7E47-8E4D-4B811D0338C9}" srcOrd="1" destOrd="0" presId="urn:microsoft.com/office/officeart/2005/8/layout/process1"/>
    <dgm:cxn modelId="{2BA1A67C-9E8D-1147-B4C6-A0753FF616A3}" type="presOf" srcId="{FF5C4EAA-D4B5-F144-BAB8-830C983577CC}" destId="{DCE16AAB-E514-E344-9A9A-16CE85505388}" srcOrd="0" destOrd="0" presId="urn:microsoft.com/office/officeart/2005/8/layout/process1"/>
    <dgm:cxn modelId="{2E67A78E-EA05-BA41-ADD8-F484DDA04A67}" type="presOf" srcId="{EB91D70A-AB00-2544-8CCB-BBA485CE6CC1}" destId="{B061858D-9368-3642-80F8-211D932A058F}" srcOrd="0" destOrd="0" presId="urn:microsoft.com/office/officeart/2005/8/layout/process1"/>
    <dgm:cxn modelId="{990F49CB-9F45-3C41-994B-21C7F4339301}" srcId="{3C0B4307-B3A9-8B45-B499-E7B9795C9985}" destId="{5C7A3B68-CF76-9D41-9607-0BE3C9FEDF83}" srcOrd="2" destOrd="0" parTransId="{B8FD72CF-4110-B04C-BB1E-49261CE263B1}" sibTransId="{3C25337D-A35A-B941-BD9E-808A0E701672}"/>
    <dgm:cxn modelId="{DE397AD3-29AC-9840-AFF5-4AA406ECC57B}" type="presOf" srcId="{5A81DA8A-1273-6341-902D-EA306092AEC2}" destId="{2440D105-4DA8-E549-BF49-4510E82F3BB4}" srcOrd="0" destOrd="0" presId="urn:microsoft.com/office/officeart/2005/8/layout/process1"/>
    <dgm:cxn modelId="{9FD145DD-EF19-D74C-BBAE-52D6713B0BA3}" srcId="{3C0B4307-B3A9-8B45-B499-E7B9795C9985}" destId="{EB91D70A-AB00-2544-8CCB-BBA485CE6CC1}" srcOrd="1" destOrd="0" parTransId="{743FBD6C-9D47-B645-ABD9-94F439652E78}" sibTransId="{3A6F7AE7-16DC-CB48-993D-447EF8C5C9A1}"/>
    <dgm:cxn modelId="{907B33E9-3FEE-764E-ACD6-92F6FF1763FD}" type="presOf" srcId="{3A6F7AE7-16DC-CB48-993D-447EF8C5C9A1}" destId="{9E3B02EC-C0F1-AB4D-A8C3-40486638FBF9}" srcOrd="0" destOrd="0" presId="urn:microsoft.com/office/officeart/2005/8/layout/process1"/>
    <dgm:cxn modelId="{922B0176-04DC-D643-ADF7-FEE1B80A09C8}" type="presParOf" srcId="{AFEE11F0-C9AB-D145-8F17-C07F98CD4AD2}" destId="{DCE16AAB-E514-E344-9A9A-16CE85505388}" srcOrd="0" destOrd="0" presId="urn:microsoft.com/office/officeart/2005/8/layout/process1"/>
    <dgm:cxn modelId="{CC2920F8-E604-9144-A6F5-43361B3E5C15}" type="presParOf" srcId="{AFEE11F0-C9AB-D145-8F17-C07F98CD4AD2}" destId="{2440D105-4DA8-E549-BF49-4510E82F3BB4}" srcOrd="1" destOrd="0" presId="urn:microsoft.com/office/officeart/2005/8/layout/process1"/>
    <dgm:cxn modelId="{DEFBFB14-203C-FD45-BB06-99A632F39D32}" type="presParOf" srcId="{2440D105-4DA8-E549-BF49-4510E82F3BB4}" destId="{53CF22C7-5E55-854F-9224-A9889E49471C}" srcOrd="0" destOrd="0" presId="urn:microsoft.com/office/officeart/2005/8/layout/process1"/>
    <dgm:cxn modelId="{BBF204D1-47BF-5C4E-B6F2-E4EAF2F581E7}" type="presParOf" srcId="{AFEE11F0-C9AB-D145-8F17-C07F98CD4AD2}" destId="{B061858D-9368-3642-80F8-211D932A058F}" srcOrd="2" destOrd="0" presId="urn:microsoft.com/office/officeart/2005/8/layout/process1"/>
    <dgm:cxn modelId="{6755A989-DC8B-964E-8134-C5BCACAC2777}" type="presParOf" srcId="{AFEE11F0-C9AB-D145-8F17-C07F98CD4AD2}" destId="{9E3B02EC-C0F1-AB4D-A8C3-40486638FBF9}" srcOrd="3" destOrd="0" presId="urn:microsoft.com/office/officeart/2005/8/layout/process1"/>
    <dgm:cxn modelId="{5F0FB45F-3B96-6B40-8700-885807ED5CE8}" type="presParOf" srcId="{9E3B02EC-C0F1-AB4D-A8C3-40486638FBF9}" destId="{B8BA3351-22BB-7E47-8E4D-4B811D0338C9}" srcOrd="0" destOrd="0" presId="urn:microsoft.com/office/officeart/2005/8/layout/process1"/>
    <dgm:cxn modelId="{4ECFE11A-27AA-3941-BF7D-BDAE095CE6CB}" type="presParOf" srcId="{AFEE11F0-C9AB-D145-8F17-C07F98CD4AD2}" destId="{8859691C-7FB9-B248-94DC-758782F30C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6AAB-E514-E344-9A9A-16CE85505388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Data collection and archiving (field)</a:t>
          </a:r>
        </a:p>
      </dsp:txBody>
      <dsp:txXfrm>
        <a:off x="57787" y="1395494"/>
        <a:ext cx="2665308" cy="1560349"/>
      </dsp:txXfrm>
    </dsp:sp>
    <dsp:sp modelId="{2440D105-4DA8-E549-BF49-4510E82F3BB4}">
      <dsp:nvSpPr>
        <dsp:cNvPr id="0" name=""/>
        <dsp:cNvSpPr/>
      </dsp:nvSpPr>
      <dsp:spPr>
        <a:xfrm>
          <a:off x="2825722" y="1505789"/>
          <a:ext cx="1029944" cy="133975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825722" y="1773741"/>
        <a:ext cx="720961" cy="803855"/>
      </dsp:txXfrm>
    </dsp:sp>
    <dsp:sp modelId="{B061858D-9368-3642-80F8-211D932A058F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Raw (RINEX) data processing (GAMIT)</a:t>
          </a:r>
        </a:p>
      </dsp:txBody>
      <dsp:txXfrm>
        <a:off x="3925145" y="1395494"/>
        <a:ext cx="2665308" cy="1560349"/>
      </dsp:txXfrm>
    </dsp:sp>
    <dsp:sp modelId="{9E3B02EC-C0F1-AB4D-A8C3-40486638FBF9}">
      <dsp:nvSpPr>
        <dsp:cNvPr id="0" name=""/>
        <dsp:cNvSpPr/>
      </dsp:nvSpPr>
      <dsp:spPr>
        <a:xfrm>
          <a:off x="6691517" y="1505789"/>
          <a:ext cx="1033072" cy="133975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6691517" y="1773741"/>
        <a:ext cx="723150" cy="803855"/>
      </dsp:txXfrm>
    </dsp:sp>
    <dsp:sp modelId="{8859691C-7FB9-B248-94DC-758782F30C55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Time series and velocity generation (GLOBK)</a:t>
          </a:r>
        </a:p>
      </dsp:txBody>
      <dsp:txXfrm>
        <a:off x="7792503" y="1395494"/>
        <a:ext cx="2665308" cy="156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3D68E-83F1-0E4E-9507-2D19AE7B2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138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760B7-CB9A-BE43-BB69-605AB451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198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8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</p:spTree>
    <p:extLst>
      <p:ext uri="{BB962C8B-B14F-4D97-AF65-F5344CB8AC3E}">
        <p14:creationId xmlns:p14="http://schemas.microsoft.com/office/powerpoint/2010/main" val="420314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5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0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7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8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0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5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1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2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4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3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3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Basics of processing workflow for GAMIT/GLOBK</a:t>
            </a:r>
          </a:p>
        </p:txBody>
      </p:sp>
      <p:pic>
        <p:nvPicPr>
          <p:cNvPr id="7" name="Picture 6" descr="MIT-logo-with-spelling-web-red-gray-design1-large.png">
            <a:extLst>
              <a:ext uri="{FF2B5EF4-FFF2-40B4-BE49-F238E27FC236}">
                <a16:creationId xmlns:a16="http://schemas.microsoft.com/office/drawing/2014/main" id="{75D1959A-6D11-B94C-864D-1BEAB2C70F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861142"/>
            <a:ext cx="2177300" cy="493200"/>
          </a:xfrm>
          <a:prstGeom prst="rect">
            <a:avLst/>
          </a:prstGeom>
        </p:spPr>
      </p:pic>
      <p:pic>
        <p:nvPicPr>
          <p:cNvPr id="8" name="Picture 7" descr="unavco-logo-red-black-shadow.png">
            <a:extLst>
              <a:ext uri="{FF2B5EF4-FFF2-40B4-BE49-F238E27FC236}">
                <a16:creationId xmlns:a16="http://schemas.microsoft.com/office/drawing/2014/main" id="{5F0EA4A6-9BE9-D047-AC55-4835C8207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18" y="254000"/>
            <a:ext cx="2975282" cy="7438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7F01D9-8072-3448-A4DD-8E8CC3C424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00" y="254000"/>
            <a:ext cx="2222500" cy="469900"/>
          </a:xfrm>
          <a:prstGeom prst="rect">
            <a:avLst/>
          </a:prstGeom>
        </p:spPr>
      </p:pic>
      <p:sp>
        <p:nvSpPr>
          <p:cNvPr id="10" name="Subtitle 15">
            <a:extLst>
              <a:ext uri="{FF2B5EF4-FFF2-40B4-BE49-F238E27FC236}">
                <a16:creationId xmlns:a16="http://schemas.microsoft.com/office/drawing/2014/main" id="{AC96F096-0D8B-8146-8B98-9AA217F5E12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3"/>
                </a:solidFill>
              </a:rPr>
              <a:t>M. A. Floyd     T. A. Herring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i="1" dirty="0">
                <a:solidFill>
                  <a:schemeClr val="accent3"/>
                </a:solidFill>
              </a:rPr>
              <a:t>Massachusetts Institute of Technology, Cambridge, MA, USA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GNSS Data Processing and Analysis with GAMIT/GLOBK and </a:t>
            </a:r>
            <a:r>
              <a:rPr lang="en-US" sz="2400" dirty="0">
                <a:solidFill>
                  <a:schemeClr val="accent3"/>
                </a:solidFill>
                <a:latin typeface="Courier" pitchFamily="2" charset="0"/>
              </a:rPr>
              <a:t>track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UNAVCO Headquarters, Boulder, Colorado, USA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24–28 August 2020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http://</a:t>
            </a:r>
            <a:r>
              <a:rPr lang="en-US" sz="2400" dirty="0" err="1">
                <a:solidFill>
                  <a:schemeClr val="accent3"/>
                </a:solidFill>
              </a:rPr>
              <a:t>geoweb.mit.edu</a:t>
            </a:r>
            <a:r>
              <a:rPr lang="en-US" sz="2400" dirty="0">
                <a:solidFill>
                  <a:schemeClr val="accent3"/>
                </a:solidFill>
              </a:rPr>
              <a:t>/~</a:t>
            </a:r>
            <a:r>
              <a:rPr lang="en-US" sz="2400" dirty="0" err="1">
                <a:solidFill>
                  <a:schemeClr val="accent3"/>
                </a:solidFill>
              </a:rPr>
              <a:t>floyd</a:t>
            </a:r>
            <a:r>
              <a:rPr lang="en-US" sz="2400" dirty="0">
                <a:solidFill>
                  <a:schemeClr val="accent3"/>
                </a:solidFill>
              </a:rPr>
              <a:t>/courses/gg/202008_UNAVCO/</a:t>
            </a:r>
          </a:p>
          <a:p>
            <a:r>
              <a:rPr lang="en-US" dirty="0">
                <a:solidFill>
                  <a:schemeClr val="accent3"/>
                </a:solidFill>
              </a:rPr>
              <a:t>Material from R. W. King, T. A. Herring, M. A. Floyd (MIT) and S. C. McClusky (now at ANU)</a:t>
            </a:r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long-term velocities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Combine daily (continuous) or short-term combined h-files (e.g. surveys; see last slide)</a:t>
            </a:r>
          </a:p>
          <a:p>
            <a:r>
              <a:rPr lang="en-US" dirty="0"/>
              <a:t>Plot long-term time series from short-term combination “.org”-file(s) (</a:t>
            </a:r>
            <a:r>
              <a:rPr lang="en-US" dirty="0" err="1">
                <a:latin typeface="Courier" pitchFamily="2" charset="0"/>
              </a:rPr>
              <a:t>sh_plot_pos</a:t>
            </a:r>
            <a:r>
              <a:rPr lang="en-US" dirty="0"/>
              <a:t>)</a:t>
            </a:r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to form final solution file for all data (another “.org”-file) </a:t>
            </a:r>
            <a:r>
              <a:rPr lang="en-US" i="1" dirty="0"/>
              <a:t>with velocity estimation</a:t>
            </a:r>
            <a:r>
              <a:rPr lang="en-US" dirty="0"/>
              <a:t>, e.g. in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command file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apr_site</a:t>
            </a:r>
            <a:r>
              <a:rPr lang="en-US" dirty="0">
                <a:latin typeface="Courier" pitchFamily="2" charset="0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1 1 1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apr_neu</a:t>
            </a:r>
            <a:r>
              <a:rPr lang="en-US" dirty="0">
                <a:latin typeface="Courier" pitchFamily="2" charset="0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1 1 1</a:t>
            </a:r>
          </a:p>
          <a:p>
            <a:endParaRPr lang="en-US" dirty="0"/>
          </a:p>
          <a:p>
            <a:r>
              <a:rPr lang="en-US" dirty="0" err="1">
                <a:latin typeface="Courier" pitchFamily="2" charset="0"/>
              </a:rPr>
              <a:t>sh_glred</a:t>
            </a:r>
            <a:r>
              <a:rPr lang="en-US" dirty="0"/>
              <a:t> capable of running all these individual commands to produce time series, short-term combinations and long-term velocity solutions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8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scripts that control GAMIT and GLOBK all have a built-in help page which can be evoked by entering command name only</a:t>
            </a:r>
          </a:p>
          <a:p>
            <a:pPr lvl="1"/>
            <a:r>
              <a:rPr lang="en-US" dirty="0"/>
              <a:t>~/gg/com/ contains all of the scripts used</a:t>
            </a:r>
          </a:p>
          <a:p>
            <a:pPr lvl="1"/>
            <a:r>
              <a:rPr lang="en-US" dirty="0"/>
              <a:t>~/gg/</a:t>
            </a:r>
            <a:r>
              <a:rPr lang="en-US" dirty="0" err="1"/>
              <a:t>gamit</a:t>
            </a:r>
            <a:r>
              <a:rPr lang="en-US" dirty="0"/>
              <a:t>/bin/ and ~/gg/</a:t>
            </a:r>
            <a:r>
              <a:rPr lang="en-US" dirty="0" err="1"/>
              <a:t>kf</a:t>
            </a:r>
            <a:r>
              <a:rPr lang="en-US" dirty="0"/>
              <a:t>/bin/ contain the program executables</a:t>
            </a:r>
          </a:p>
          <a:p>
            <a:pPr lvl="1"/>
            <a:r>
              <a:rPr lang="en-US" dirty="0"/>
              <a:t>(gg is a link in your home directory that points to the directory with the GAMIT/GLOBK software installed and should not be removed)</a:t>
            </a:r>
          </a:p>
          <a:p>
            <a:r>
              <a:rPr lang="en-US" dirty="0"/>
              <a:t>Once the software is installed, user selects data to be processed over some interval of time and uses </a:t>
            </a:r>
            <a:r>
              <a:rPr lang="en-US" dirty="0" err="1">
                <a:latin typeface="Courier" pitchFamily="2" charset="0"/>
              </a:rPr>
              <a:t>sh_gamit</a:t>
            </a:r>
            <a:r>
              <a:rPr lang="en-US" dirty="0"/>
              <a:t> for the processing</a:t>
            </a:r>
          </a:p>
          <a:p>
            <a:r>
              <a:rPr lang="en-US" dirty="0"/>
              <a:t>GLOBK is used after the daily processing to combine results and set the reference frame</a:t>
            </a:r>
          </a:p>
          <a:p>
            <a:r>
              <a:rPr lang="en-US" dirty="0"/>
              <a:t>Everyone should have completed the installation of the software at this point</a:t>
            </a:r>
          </a:p>
          <a:p>
            <a:r>
              <a:rPr lang="en-US" dirty="0"/>
              <a:t>Running the example case is a good idea to make sure installation was successful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210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stages of GAMIT/GLOBK for geoscience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980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51576" y="3684998"/>
            <a:ext cx="74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RINEX</a:t>
            </a:r>
            <a:br>
              <a:rPr lang="en-US" dirty="0"/>
            </a:br>
            <a:r>
              <a:rPr lang="en-US" dirty="0"/>
              <a:t>files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4018" y="3678363"/>
            <a:ext cx="756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ASCII</a:t>
            </a:r>
            <a:br>
              <a:rPr lang="en-US" dirty="0"/>
            </a:br>
            <a:r>
              <a:rPr lang="en-US" dirty="0"/>
              <a:t>h-files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201844" y="1611993"/>
            <a:ext cx="4665303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/>
              <a:t> (model observations)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/>
              <a:t> (cleans data)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/>
              <a:t> (solve for parameters)</a:t>
            </a:r>
          </a:p>
        </p:txBody>
      </p:sp>
      <p:sp>
        <p:nvSpPr>
          <p:cNvPr id="5" name="Circular Arrow 4"/>
          <p:cNvSpPr>
            <a:spLocks noChangeAspect="1"/>
          </p:cNvSpPr>
          <p:nvPr/>
        </p:nvSpPr>
        <p:spPr>
          <a:xfrm rot="16200000">
            <a:off x="4662185" y="1662774"/>
            <a:ext cx="1008000" cy="1008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0611" y="1563090"/>
            <a:ext cx="2245054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runpkr00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/>
              <a:t>etc.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548254" y="5214697"/>
            <a:ext cx="3364992" cy="910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/>
              <a:t> (time series)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(velocities)</a:t>
            </a:r>
          </a:p>
        </p:txBody>
      </p:sp>
      <p:sp>
        <p:nvSpPr>
          <p:cNvPr id="11" name="Left Arrow 10"/>
          <p:cNvSpPr/>
          <p:nvPr/>
        </p:nvSpPr>
        <p:spPr>
          <a:xfrm rot="5400000">
            <a:off x="2035510" y="2671395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5921710" y="2671395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 flipV="1">
            <a:off x="9692857" y="4685107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inputs and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RINEX data must be prepared for input to GAMIT</a:t>
            </a:r>
          </a:p>
          <a:p>
            <a:r>
              <a:rPr lang="en-US" dirty="0"/>
              <a:t>Output from GAMIT are ASCII (text) “h”-files</a:t>
            </a:r>
          </a:p>
          <a:p>
            <a:pPr lvl="1"/>
            <a:r>
              <a:rPr lang="en-US" dirty="0"/>
              <a:t>Loosely constrained solutions with a priori parameter information, parameters adjustments and full covariance matrices</a:t>
            </a:r>
          </a:p>
          <a:p>
            <a:r>
              <a:rPr lang="en-US" dirty="0"/>
              <a:t>Input to GLOBK are binary version of h-files</a:t>
            </a:r>
          </a:p>
          <a:p>
            <a:pPr lvl="1"/>
            <a:r>
              <a:rPr lang="en-US" dirty="0"/>
              <a:t>Convert from ASCII to binary h-files using </a:t>
            </a:r>
            <a:r>
              <a:rPr lang="en-US" dirty="0" err="1">
                <a:latin typeface="Courier" pitchFamily="2" charset="0"/>
              </a:rPr>
              <a:t>htoglb</a:t>
            </a:r>
            <a:r>
              <a:rPr lang="en-US" dirty="0"/>
              <a:t> (or </a:t>
            </a:r>
            <a:r>
              <a:rPr lang="en-US" dirty="0">
                <a:latin typeface="Courier" pitchFamily="2" charset="0"/>
              </a:rPr>
              <a:t>“-opt H</a:t>
            </a:r>
            <a:r>
              <a:rPr lang="en-US" dirty="0"/>
              <a:t>” option in </a:t>
            </a:r>
            <a:r>
              <a:rPr lang="en-US" dirty="0" err="1">
                <a:latin typeface="Courier" pitchFamily="2" charset="0"/>
              </a:rPr>
              <a:t>sh_glred</a:t>
            </a:r>
            <a:r>
              <a:rPr lang="en-US" dirty="0"/>
              <a:t>)</a:t>
            </a:r>
          </a:p>
          <a:p>
            <a:r>
              <a:rPr lang="en-US" dirty="0"/>
              <a:t>Final output of GLOBK is “.org”-file, which contains all information for</a:t>
            </a:r>
          </a:p>
          <a:p>
            <a:pPr lvl="1"/>
            <a:r>
              <a:rPr lang="en-US" dirty="0"/>
              <a:t>Time series (“.</a:t>
            </a:r>
            <a:r>
              <a:rPr lang="en-US" dirty="0" err="1"/>
              <a:t>pos</a:t>
            </a:r>
            <a:r>
              <a:rPr lang="en-US" dirty="0"/>
              <a:t>”-files)</a:t>
            </a:r>
          </a:p>
          <a:p>
            <a:pPr lvl="1"/>
            <a:r>
              <a:rPr lang="en-US" dirty="0"/>
              <a:t>and/or</a:t>
            </a:r>
          </a:p>
          <a:p>
            <a:pPr lvl="1"/>
            <a:r>
              <a:rPr lang="en-US" dirty="0"/>
              <a:t>Velocities (“.</a:t>
            </a:r>
            <a:r>
              <a:rPr lang="en-US" dirty="0" err="1"/>
              <a:t>vel</a:t>
            </a:r>
            <a:r>
              <a:rPr lang="en-US" dirty="0"/>
              <a:t>”-files)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38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sh_setup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dirty="0"/>
              <a:t>Check all links, especially to grid files (</a:t>
            </a:r>
            <a:r>
              <a:rPr lang="en-US" dirty="0" err="1"/>
              <a:t>otl.grid</a:t>
            </a:r>
            <a:r>
              <a:rPr lang="en-US" dirty="0"/>
              <a:t>, </a:t>
            </a:r>
            <a:r>
              <a:rPr lang="en-US" dirty="0" err="1"/>
              <a:t>atl.grid</a:t>
            </a:r>
            <a:r>
              <a:rPr lang="en-US" dirty="0"/>
              <a:t>, </a:t>
            </a:r>
            <a:r>
              <a:rPr lang="en-US" dirty="0" err="1"/>
              <a:t>map.grid</a:t>
            </a:r>
            <a:r>
              <a:rPr lang="en-US" dirty="0"/>
              <a:t>, </a:t>
            </a:r>
            <a:r>
              <a:rPr lang="en-US" dirty="0" err="1"/>
              <a:t>met.grid</a:t>
            </a:r>
            <a:r>
              <a:rPr lang="en-US" dirty="0"/>
              <a:t>; see </a:t>
            </a:r>
            <a:r>
              <a:rPr lang="en-US" dirty="0" err="1"/>
              <a:t>sestbl</a:t>
            </a:r>
            <a:r>
              <a:rPr lang="en-US" dirty="0"/>
              <a:t>. for what is “switched on”)</a:t>
            </a:r>
          </a:p>
          <a:p>
            <a:r>
              <a:rPr lang="en-US" dirty="0"/>
              <a:t>Place RINEX data to be processed in </a:t>
            </a:r>
            <a:r>
              <a:rPr lang="en-US" dirty="0" err="1"/>
              <a:t>rinex</a:t>
            </a:r>
            <a:r>
              <a:rPr lang="en-US" dirty="0"/>
              <a:t>/ directory</a:t>
            </a:r>
          </a:p>
          <a:p>
            <a:pPr lvl="1"/>
            <a:r>
              <a:rPr lang="en-US" dirty="0"/>
              <a:t>Except any publicly-available RINEX files one has set to be downloaded in </a:t>
            </a:r>
            <a:r>
              <a:rPr lang="en-US" dirty="0" err="1"/>
              <a:t>sites.defaults</a:t>
            </a:r>
            <a:endParaRPr lang="en-US" dirty="0"/>
          </a:p>
          <a:p>
            <a:r>
              <a:rPr lang="en-US" dirty="0"/>
              <a:t>Prepare </a:t>
            </a:r>
            <a:r>
              <a:rPr lang="en-US" i="1" dirty="0"/>
              <a:t>and verify</a:t>
            </a:r>
            <a:r>
              <a:rPr lang="en-US" dirty="0"/>
              <a:t> </a:t>
            </a:r>
            <a:r>
              <a:rPr lang="en-US" dirty="0" err="1"/>
              <a:t>station.info</a:t>
            </a:r>
            <a:r>
              <a:rPr lang="en-US" dirty="0"/>
              <a:t>, e.g. </a:t>
            </a:r>
            <a:r>
              <a:rPr lang="en-US" dirty="0" err="1">
                <a:latin typeface="Courier" pitchFamily="2" charset="0"/>
              </a:rPr>
              <a:t>sh_upd_stnfo</a:t>
            </a:r>
            <a:endParaRPr lang="en-US" dirty="0">
              <a:latin typeface="Courier" pitchFamily="2" charset="0"/>
            </a:endParaRPr>
          </a:p>
          <a:p>
            <a:r>
              <a:rPr lang="en-US" dirty="0"/>
              <a:t>Prepare </a:t>
            </a:r>
            <a:r>
              <a:rPr lang="en-US" i="1" dirty="0"/>
              <a:t>and verify</a:t>
            </a:r>
            <a:r>
              <a:rPr lang="en-US" dirty="0"/>
              <a:t> </a:t>
            </a:r>
            <a:r>
              <a:rPr lang="en-US" dirty="0" err="1"/>
              <a:t>apr</a:t>
            </a:r>
            <a:r>
              <a:rPr lang="en-US" dirty="0"/>
              <a:t>-file, e.g. </a:t>
            </a:r>
            <a:r>
              <a:rPr lang="en-US" dirty="0">
                <a:latin typeface="Courier" pitchFamily="2" charset="0"/>
              </a:rPr>
              <a:t>sh_rx2apr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sh_gamit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44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sh_gamit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ourier" pitchFamily="2" charset="0"/>
              </a:rPr>
              <a:t>sh_gamit</a:t>
            </a:r>
            <a:r>
              <a:rPr lang="en-US" dirty="0"/>
              <a:t> is the main script for running GAMIT</a:t>
            </a:r>
          </a:p>
          <a:p>
            <a:r>
              <a:rPr lang="en-US" dirty="0"/>
              <a:t>The following files are important to verify and/or edit (e.g. after </a:t>
            </a:r>
            <a:r>
              <a:rPr lang="en-US" dirty="0" err="1">
                <a:latin typeface="Courier" pitchFamily="2" charset="0"/>
              </a:rPr>
              <a:t>sh_setup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autcln.cmd</a:t>
            </a:r>
            <a:r>
              <a:rPr lang="en-US" dirty="0"/>
              <a:t> (probably unnecessary to edit)</a:t>
            </a:r>
          </a:p>
          <a:p>
            <a:pPr lvl="1"/>
            <a:r>
              <a:rPr lang="en-US" dirty="0" err="1"/>
              <a:t>process.defaults</a:t>
            </a:r>
            <a:r>
              <a:rPr lang="en-US" dirty="0"/>
              <a:t> (not necessary to edit much, if anything)</a:t>
            </a:r>
          </a:p>
          <a:p>
            <a:pPr lvl="1"/>
            <a:r>
              <a:rPr lang="en-US" dirty="0" err="1"/>
              <a:t>sestbl</a:t>
            </a:r>
            <a:r>
              <a:rPr lang="en-US" dirty="0"/>
              <a:t>. (controls experiment observations and models; defaults OK but may want to edit)</a:t>
            </a:r>
          </a:p>
          <a:p>
            <a:pPr lvl="1"/>
            <a:r>
              <a:rPr lang="en-US" dirty="0" err="1"/>
              <a:t>sites.defaults</a:t>
            </a:r>
            <a:r>
              <a:rPr lang="en-US" dirty="0"/>
              <a:t> (list of sites to process in experiment)</a:t>
            </a:r>
          </a:p>
          <a:p>
            <a:pPr lvl="1"/>
            <a:r>
              <a:rPr lang="en-US" dirty="0" err="1"/>
              <a:t>sittbl</a:t>
            </a:r>
            <a:r>
              <a:rPr lang="en-US" dirty="0"/>
              <a:t>. (controls a priori constraints on sites; probably unnecessary to edit)</a:t>
            </a:r>
          </a:p>
          <a:p>
            <a:pPr lvl="1"/>
            <a:r>
              <a:rPr lang="en-US" dirty="0" err="1"/>
              <a:t>station.info</a:t>
            </a:r>
            <a:r>
              <a:rPr lang="en-US" dirty="0"/>
              <a:t>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apr</a:t>
            </a:r>
            <a:r>
              <a:rPr lang="en-US" dirty="0"/>
              <a:t>-file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r>
              <a:rPr lang="en-US" dirty="0"/>
              <a:t>More detail in following lecture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26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data processing: GAMIT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Preprocessing</a:t>
            </a:r>
          </a:p>
          <a:p>
            <a:pPr lvl="1"/>
            <a:r>
              <a:rPr lang="en-US" dirty="0"/>
              <a:t>Download (</a:t>
            </a:r>
            <a:r>
              <a:rPr lang="en-US" dirty="0" err="1">
                <a:latin typeface="Courier" pitchFamily="2" charset="0"/>
              </a:rPr>
              <a:t>sh_get_orbits</a:t>
            </a:r>
            <a:r>
              <a:rPr lang="en-US" dirty="0"/>
              <a:t>) and prepare (</a:t>
            </a:r>
            <a:r>
              <a:rPr lang="en-US" dirty="0">
                <a:latin typeface="Courier" pitchFamily="2" charset="0"/>
              </a:rPr>
              <a:t>sh_sp3fit</a:t>
            </a:r>
            <a:r>
              <a:rPr lang="en-US" dirty="0"/>
              <a:t>) orbits</a:t>
            </a:r>
          </a:p>
          <a:p>
            <a:pPr lvl="1"/>
            <a:r>
              <a:rPr lang="en-US" dirty="0"/>
              <a:t>Make clock files (</a:t>
            </a:r>
            <a:r>
              <a:rPr lang="en-US" dirty="0" err="1">
                <a:latin typeface="Courier" pitchFamily="2" charset="0"/>
              </a:rPr>
              <a:t>makej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Download publicly available sites (</a:t>
            </a:r>
            <a:r>
              <a:rPr lang="en-US" dirty="0" err="1">
                <a:latin typeface="Courier" pitchFamily="2" charset="0"/>
              </a:rPr>
              <a:t>sh_get_rinex</a:t>
            </a:r>
            <a:r>
              <a:rPr lang="en-US" dirty="0"/>
              <a:t>) and convert RINEX files to GAMIT internal format for phase-and-</a:t>
            </a:r>
            <a:r>
              <a:rPr lang="en-US" dirty="0" err="1"/>
              <a:t>pseudorange</a:t>
            </a:r>
            <a:r>
              <a:rPr lang="en-US" dirty="0"/>
              <a:t> observations (</a:t>
            </a:r>
            <a:r>
              <a:rPr lang="en-US" dirty="0" err="1">
                <a:latin typeface="Courier" pitchFamily="2" charset="0"/>
              </a:rPr>
              <a:t>makex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Write batch (“b”) files</a:t>
            </a:r>
          </a:p>
          <a:p>
            <a:r>
              <a:rPr lang="en-US" dirty="0"/>
              <a:t>Iterative solution (run b-files)</a:t>
            </a:r>
          </a:p>
          <a:p>
            <a:pPr lvl="1"/>
            <a:r>
              <a:rPr lang="en-US" dirty="0"/>
              <a:t>Calculate synthetic observations from a priori parameters and models (</a:t>
            </a:r>
            <a:r>
              <a:rPr lang="en-US" dirty="0">
                <a:latin typeface="Courier" pitchFamily="2" charset="0"/>
              </a:rPr>
              <a:t>model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Create observables (LC, L1+L2, etc.), clean data (</a:t>
            </a:r>
            <a:r>
              <a:rPr lang="en-US" dirty="0" err="1">
                <a:latin typeface="Courier" pitchFamily="2" charset="0"/>
              </a:rPr>
              <a:t>autcln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Fit calculated to observed by solving for parameter estimates (</a:t>
            </a:r>
            <a:r>
              <a:rPr lang="en-US" dirty="0">
                <a:latin typeface="Courier" pitchFamily="2" charset="0"/>
              </a:rPr>
              <a:t>solve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Update a priori information if large adjustments</a:t>
            </a:r>
          </a:p>
          <a:p>
            <a:r>
              <a:rPr lang="en-US" dirty="0"/>
              <a:t>All the above command steps are run for the user by </a:t>
            </a:r>
            <a:r>
              <a:rPr lang="en-US" dirty="0" err="1">
                <a:latin typeface="Courier" pitchFamily="2" charset="0"/>
              </a:rPr>
              <a:t>sh_gamit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dirty="0"/>
              <a:t>Although preparation of orbits (</a:t>
            </a:r>
            <a:r>
              <a:rPr lang="en-US" dirty="0" err="1">
                <a:latin typeface="Courier" pitchFamily="2" charset="0"/>
              </a:rPr>
              <a:t>sh_get_orbits</a:t>
            </a:r>
            <a:r>
              <a:rPr lang="en-US" dirty="0"/>
              <a:t>/</a:t>
            </a:r>
            <a:r>
              <a:rPr lang="en-US" dirty="0">
                <a:latin typeface="Courier" pitchFamily="2" charset="0"/>
              </a:rPr>
              <a:t>sh_sp3fit</a:t>
            </a:r>
            <a:r>
              <a:rPr lang="en-US" dirty="0"/>
              <a:t>) and RINEX files (</a:t>
            </a:r>
            <a:r>
              <a:rPr lang="en-US" dirty="0" err="1">
                <a:latin typeface="Courier" pitchFamily="2" charset="0"/>
              </a:rPr>
              <a:t>sh_get_rinex</a:t>
            </a:r>
            <a:r>
              <a:rPr lang="en-US" dirty="0"/>
              <a:t>) often done manually, depending on resources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ircular Arrow 5"/>
          <p:cNvSpPr>
            <a:spLocks noChangeAspect="1"/>
          </p:cNvSpPr>
          <p:nvPr/>
        </p:nvSpPr>
        <p:spPr>
          <a:xfrm rot="16200000">
            <a:off x="649500" y="3812455"/>
            <a:ext cx="1152000" cy="1152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032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Post-processing: GLOBK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 ASCII h-files to binary h-files (</a:t>
            </a:r>
            <a:r>
              <a:rPr lang="en-US" dirty="0" err="1">
                <a:latin typeface="Courier" pitchFamily="2" charset="0"/>
              </a:rPr>
              <a:t>htoglb</a:t>
            </a:r>
            <a:r>
              <a:rPr lang="en-US" dirty="0"/>
              <a:t> in </a:t>
            </a:r>
            <a:r>
              <a:rPr lang="en-US" dirty="0" err="1"/>
              <a:t>glbf</a:t>
            </a:r>
            <a:r>
              <a:rPr lang="en-US" dirty="0"/>
              <a:t>/)</a:t>
            </a:r>
          </a:p>
          <a:p>
            <a:r>
              <a:rPr lang="en-US" dirty="0"/>
              <a:t>Generate and chronological list of binary h-files (</a:t>
            </a:r>
            <a:r>
              <a:rPr lang="en-US" dirty="0" err="1">
                <a:latin typeface="Courier" pitchFamily="2" charset="0"/>
              </a:rPr>
              <a:t>glist</a:t>
            </a:r>
            <a:r>
              <a:rPr lang="en-US" dirty="0"/>
              <a:t> in </a:t>
            </a:r>
            <a:r>
              <a:rPr lang="en-US" dirty="0" err="1"/>
              <a:t>gsoln</a:t>
            </a:r>
            <a:r>
              <a:rPr lang="en-US" dirty="0"/>
              <a:t>/)</a:t>
            </a:r>
          </a:p>
          <a:p>
            <a:r>
              <a:rPr lang="en-US" dirty="0"/>
              <a:t>At this point, diverge in approach depending on solution sought</a:t>
            </a:r>
          </a:p>
          <a:p>
            <a:pPr lvl="1"/>
            <a:r>
              <a:rPr lang="en-US" dirty="0"/>
              <a:t>More details about </a:t>
            </a:r>
            <a:r>
              <a:rPr lang="en-US" dirty="0" err="1">
                <a:latin typeface="Courier" pitchFamily="2" charset="0"/>
              </a:rPr>
              <a:t>glred</a:t>
            </a:r>
            <a:r>
              <a:rPr lang="en-US" dirty="0"/>
              <a:t>,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and </a:t>
            </a:r>
            <a:r>
              <a:rPr lang="en-US" dirty="0" err="1">
                <a:latin typeface="Courier" pitchFamily="2" charset="0"/>
              </a:rPr>
              <a:t>glorg</a:t>
            </a:r>
            <a:r>
              <a:rPr lang="en-US" dirty="0"/>
              <a:t> in following lectures</a:t>
            </a:r>
          </a:p>
          <a:p>
            <a:r>
              <a:rPr lang="en-US" dirty="0"/>
              <a:t>Similarly to </a:t>
            </a:r>
            <a:r>
              <a:rPr lang="en-US" dirty="0" err="1">
                <a:latin typeface="Courier" pitchFamily="2" charset="0"/>
              </a:rPr>
              <a:t>sh_gamit</a:t>
            </a:r>
            <a:r>
              <a:rPr lang="en-US" dirty="0"/>
              <a:t>, the batch script </a:t>
            </a:r>
            <a:r>
              <a:rPr lang="en-US" dirty="0" err="1">
                <a:latin typeface="Courier" pitchFamily="2" charset="0"/>
              </a:rPr>
              <a:t>sh_glred</a:t>
            </a:r>
            <a:r>
              <a:rPr lang="en-US" dirty="0"/>
              <a:t> will run all of the above command steps (and more, introduced in next slides)</a:t>
            </a:r>
          </a:p>
          <a:p>
            <a:pPr lvl="1"/>
            <a:r>
              <a:rPr lang="en-US" dirty="0"/>
              <a:t>User may just need to edit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and/or </a:t>
            </a:r>
            <a:r>
              <a:rPr lang="en-US" dirty="0" err="1">
                <a:latin typeface="Courier" pitchFamily="2" charset="0"/>
              </a:rPr>
              <a:t>glorg</a:t>
            </a:r>
            <a:r>
              <a:rPr lang="en-US" dirty="0"/>
              <a:t> command files to achieve most desired types of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599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short-term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Combine days from a period over which velocities are negligible, e.g. a 10-day survey, bi-weekly or monthly combinations for continuous GNSS</a:t>
            </a:r>
          </a:p>
          <a:p>
            <a:pPr lvl="1"/>
            <a:r>
              <a:rPr lang="en-US" dirty="0"/>
              <a:t>Reduces short-term scatter</a:t>
            </a:r>
          </a:p>
          <a:p>
            <a:pPr lvl="1"/>
            <a:r>
              <a:rPr lang="en-US" dirty="0"/>
              <a:t>Reduces number of files to be carried forward to velocity solution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glred</a:t>
            </a:r>
            <a:r>
              <a:rPr lang="en-US" dirty="0"/>
              <a:t> to generate time series</a:t>
            </a:r>
          </a:p>
          <a:p>
            <a:r>
              <a:rPr lang="en-US" dirty="0"/>
              <a:t>Plot time series (</a:t>
            </a:r>
            <a:r>
              <a:rPr lang="en-US" dirty="0" err="1">
                <a:latin typeface="Courier" pitchFamily="2" charset="0"/>
              </a:rPr>
              <a:t>sh_plot_pos</a:t>
            </a:r>
            <a:r>
              <a:rPr lang="en-US" dirty="0"/>
              <a:t>)</a:t>
            </a:r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to form one solution file for survey (“.org”-file) </a:t>
            </a:r>
            <a:r>
              <a:rPr lang="en-US" i="1" dirty="0"/>
              <a:t>without velocity estimation</a:t>
            </a:r>
            <a:r>
              <a:rPr lang="en-US" dirty="0"/>
              <a:t>, e.g. in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command file: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apr_site</a:t>
            </a:r>
            <a:r>
              <a:rPr lang="en-US" dirty="0">
                <a:latin typeface="Courier" pitchFamily="2" charset="0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0 0 0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apr_neu</a:t>
            </a:r>
            <a:r>
              <a:rPr lang="en-US" dirty="0">
                <a:latin typeface="Courier" pitchFamily="2" charset="0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0 0 0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684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69.3|27.6|37.5|2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18.1|55.5|4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31.2|42.3|72.2|57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5.5|23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1.8|79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21.7|33.3|28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51.4|5.2|6|1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32.9|6.2|5.7|49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3641</TotalTime>
  <Words>1256</Words>
  <Application>Microsoft Macintosh PowerPoint</Application>
  <PresentationFormat>Widescreen</PresentationFormat>
  <Paragraphs>125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</vt:lpstr>
      <vt:lpstr>Courier New</vt:lpstr>
      <vt:lpstr>Office Theme</vt:lpstr>
      <vt:lpstr>Basics of processing workflow for GAMIT/GLOBK</vt:lpstr>
      <vt:lpstr>Structure</vt:lpstr>
      <vt:lpstr>Basic stages of GAMIT/GLOBK for geoscience</vt:lpstr>
      <vt:lpstr>Basic inputs and outputs</vt:lpstr>
      <vt:lpstr>GAMIT</vt:lpstr>
      <vt:lpstr>sh_gamit</vt:lpstr>
      <vt:lpstr>Phase data processing: GAMIT</vt:lpstr>
      <vt:lpstr>Post-processing: GLOBK</vt:lpstr>
      <vt:lpstr>GLOBK short-term combinations</vt:lpstr>
      <vt:lpstr>GLOBK long-term velocities</vt:lpstr>
    </vt:vector>
  </TitlesOfParts>
  <Manager/>
  <Company>MIT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processing workflow for GAMIT/GLOBK</dc:title>
  <dc:subject/>
  <dc:creator>M. Floyd</dc:creator>
  <cp:keywords/>
  <dc:description/>
  <cp:lastModifiedBy>Mike Floyd</cp:lastModifiedBy>
  <cp:revision>69</cp:revision>
  <cp:lastPrinted>2017-06-14T13:35:41Z</cp:lastPrinted>
  <dcterms:created xsi:type="dcterms:W3CDTF">2014-11-13T20:18:27Z</dcterms:created>
  <dcterms:modified xsi:type="dcterms:W3CDTF">2020-08-23T20:57:49Z</dcterms:modified>
  <cp:category/>
</cp:coreProperties>
</file>