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915"/>
    <p:restoredTop sz="93875"/>
  </p:normalViewPr>
  <p:slideViewPr>
    <p:cSldViewPr snapToGrid="0" snapToObjects="1">
      <p:cViewPr varScale="1">
        <p:scale>
          <a:sx n="123" d="100"/>
          <a:sy n="123" d="100"/>
        </p:scale>
        <p:origin x="864" y="176"/>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0</a:t>
            </a:fld>
            <a:endParaRPr lang="en-US"/>
          </a:p>
        </p:txBody>
      </p:sp>
    </p:spTree>
    <p:extLst>
      <p:ext uri="{BB962C8B-B14F-4D97-AF65-F5344CB8AC3E}">
        <p14:creationId xmlns:p14="http://schemas.microsoft.com/office/powerpoint/2010/main" val="123380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velocity solutions with globk</a:t>
            </a:r>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2880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65551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635480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dirty="0"/>
          </a:p>
        </p:txBody>
      </p:sp>
      <p:sp>
        <p:nvSpPr>
          <p:cNvPr id="5" name="Footer Placeholder 4"/>
          <p:cNvSpPr>
            <a:spLocks noGrp="1"/>
          </p:cNvSpPr>
          <p:nvPr>
            <p:ph type="ftr" sz="quarter" idx="11"/>
          </p:nvPr>
        </p:nvSpPr>
        <p:spPr/>
        <p:txBody>
          <a:bodyPr/>
          <a:lstStyle/>
          <a:p>
            <a:r>
              <a:rPr lang="en-US"/>
              <a:t>Generating velocity solutions with globk</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13794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2644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726776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GB"/>
              <a:t>2020/08/25</a:t>
            </a:r>
            <a:endParaRPr lang="en-US"/>
          </a:p>
        </p:txBody>
      </p:sp>
      <p:sp>
        <p:nvSpPr>
          <p:cNvPr id="8" name="Footer Placeholder 7"/>
          <p:cNvSpPr>
            <a:spLocks noGrp="1"/>
          </p:cNvSpPr>
          <p:nvPr>
            <p:ph type="ftr" sz="quarter" idx="11"/>
          </p:nvPr>
        </p:nvSpPr>
        <p:spPr/>
        <p:txBody>
          <a:bodyPr/>
          <a:lstStyle/>
          <a:p>
            <a:r>
              <a:rPr lang="en-US"/>
              <a:t>Generating velocity solutions with 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1738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GB"/>
              <a:t>2020/08/25</a:t>
            </a:r>
            <a:endParaRPr lang="en-US"/>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085862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2020/08/25</a:t>
            </a:r>
            <a:endParaRPr lang="en-US"/>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55691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92173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7707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2020/08/25</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Generating velocity solutions with globk</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2770731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Generating velocity solutions with </a:t>
            </a:r>
            <a:r>
              <a:rPr lang="en-US" dirty="0" err="1">
                <a:latin typeface="Courier New" charset="0"/>
                <a:ea typeface="Courier New" charset="0"/>
                <a:cs typeface="Courier New" charset="0"/>
              </a:rPr>
              <a:t>globk</a:t>
            </a:r>
            <a:endParaRPr lang="en-US" dirty="0">
              <a:latin typeface="Courier New" charset="0"/>
              <a:ea typeface="Courier New" charset="0"/>
              <a:cs typeface="Courier New" charset="0"/>
            </a:endParaRPr>
          </a:p>
        </p:txBody>
      </p:sp>
      <p:pic>
        <p:nvPicPr>
          <p:cNvPr id="15" name="Picture 14" descr="MIT-logo-with-spelling-web-red-gray-design1-large.png">
            <a:extLst>
              <a:ext uri="{FF2B5EF4-FFF2-40B4-BE49-F238E27FC236}">
                <a16:creationId xmlns:a16="http://schemas.microsoft.com/office/drawing/2014/main" id="{EB5C6406-432D-AF44-9462-3E29EC7CEC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6" name="Picture 15" descr="unavco-logo-red-black-shadow.png">
            <a:extLst>
              <a:ext uri="{FF2B5EF4-FFF2-40B4-BE49-F238E27FC236}">
                <a16:creationId xmlns:a16="http://schemas.microsoft.com/office/drawing/2014/main" id="{CA3FB7C0-2E62-EC40-917F-0DB3E99F10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7" name="Picture 16">
            <a:extLst>
              <a:ext uri="{FF2B5EF4-FFF2-40B4-BE49-F238E27FC236}">
                <a16:creationId xmlns:a16="http://schemas.microsoft.com/office/drawing/2014/main" id="{0E3B3445-DA7D-A147-BEFD-2485DA6C2052}"/>
              </a:ext>
            </a:extLst>
          </p:cNvPr>
          <p:cNvPicPr>
            <a:picLocks noChangeAspect="1"/>
          </p:cNvPicPr>
          <p:nvPr/>
        </p:nvPicPr>
        <p:blipFill>
          <a:blip r:embed="rId5"/>
          <a:stretch>
            <a:fillRect/>
          </a:stretch>
        </p:blipFill>
        <p:spPr>
          <a:xfrm>
            <a:off x="254000" y="254000"/>
            <a:ext cx="2222500" cy="469900"/>
          </a:xfrm>
          <a:prstGeom prst="rect">
            <a:avLst/>
          </a:prstGeom>
        </p:spPr>
      </p:pic>
      <p:sp>
        <p:nvSpPr>
          <p:cNvPr id="18" name="Subtitle 15">
            <a:extLst>
              <a:ext uri="{FF2B5EF4-FFF2-40B4-BE49-F238E27FC236}">
                <a16:creationId xmlns:a16="http://schemas.microsoft.com/office/drawing/2014/main" id="{AC4182D8-FB2E-8F40-BD5B-BF810F947FF1}"/>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24–28 August 2020</a:t>
            </a:r>
          </a:p>
          <a:p>
            <a:r>
              <a:rPr lang="en-US" sz="2400" dirty="0">
                <a:solidFill>
                  <a:schemeClr val="accent3"/>
                </a:solidFill>
              </a:rPr>
              <a:t>http://</a:t>
            </a:r>
            <a:r>
              <a:rPr lang="en-US" sz="2400" dirty="0" err="1">
                <a:solidFill>
                  <a:schemeClr val="accent3"/>
                </a:solidFill>
              </a:rPr>
              <a:t>geoweb.mit.edu</a:t>
            </a:r>
            <a:r>
              <a:rPr lang="en-US" sz="2400" dirty="0">
                <a:solidFill>
                  <a:schemeClr val="accent3"/>
                </a:solidFill>
              </a:rPr>
              <a:t>/~</a:t>
            </a:r>
            <a:r>
              <a:rPr lang="en-US" sz="2400" dirty="0" err="1">
                <a:solidFill>
                  <a:schemeClr val="accent3"/>
                </a:solidFill>
              </a:rPr>
              <a:t>floyd</a:t>
            </a:r>
            <a:r>
              <a:rPr lang="en-US" sz="2400" dirty="0">
                <a:solidFill>
                  <a:schemeClr val="accent3"/>
                </a:solidFill>
              </a:rPr>
              <a:t>/courses/gg/202008_UNAVCO/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glorg</a:t>
            </a:r>
            <a:r>
              <a:rPr lang="en-US" dirty="0"/>
              <a:t> for different reference frames</a:t>
            </a:r>
          </a:p>
        </p:txBody>
      </p:sp>
      <p:sp>
        <p:nvSpPr>
          <p:cNvPr id="3" name="Content Placeholder 2"/>
          <p:cNvSpPr>
            <a:spLocks noGrp="1"/>
          </p:cNvSpPr>
          <p:nvPr>
            <p:ph idx="1"/>
          </p:nvPr>
        </p:nvSpPr>
        <p:spPr/>
        <p:txBody>
          <a:bodyPr>
            <a:normAutofit/>
          </a:bodyPr>
          <a:lstStyle/>
          <a:p>
            <a:r>
              <a:rPr lang="en-US" dirty="0"/>
              <a:t>No need to re-run </a:t>
            </a:r>
            <a:r>
              <a:rPr lang="en-US" dirty="0" err="1">
                <a:latin typeface="Courier" pitchFamily="2" charset="0"/>
              </a:rPr>
              <a:t>globk</a:t>
            </a:r>
            <a:r>
              <a:rPr lang="en-US" dirty="0"/>
              <a:t> every time you want</a:t>
            </a:r>
          </a:p>
          <a:p>
            <a:r>
              <a:rPr lang="en-US" dirty="0" err="1">
                <a:latin typeface="Courier" pitchFamily="2" charset="0"/>
              </a:rPr>
              <a:t>glorg</a:t>
            </a:r>
            <a:r>
              <a:rPr lang="en-US" dirty="0"/>
              <a:t> is usually called from </a:t>
            </a:r>
            <a:r>
              <a:rPr lang="en-US" dirty="0" err="1">
                <a:latin typeface="Courier" pitchFamily="2" charset="0"/>
              </a:rPr>
              <a:t>globk</a:t>
            </a:r>
            <a:r>
              <a:rPr lang="en-US" dirty="0"/>
              <a:t> command file (“</a:t>
            </a:r>
            <a:r>
              <a:rPr lang="en-US" dirty="0" err="1"/>
              <a:t>org_cmd</a:t>
            </a:r>
            <a:r>
              <a:rPr lang="en-US" dirty="0"/>
              <a:t>” option) but </a:t>
            </a:r>
            <a:r>
              <a:rPr lang="en-US" dirty="0" err="1">
                <a:latin typeface="Courier" pitchFamily="2" charset="0"/>
              </a:rPr>
              <a:t>glorg</a:t>
            </a:r>
            <a:r>
              <a:rPr lang="en-US" dirty="0"/>
              <a:t> may be run separately</a:t>
            </a:r>
          </a:p>
          <a:p>
            <a:pPr marL="457200" lvl="1" indent="0">
              <a:buNone/>
            </a:pPr>
            <a:r>
              <a:rPr lang="en-US" sz="2000" dirty="0" err="1">
                <a:latin typeface="Courier" pitchFamily="2" charset="0"/>
              </a:rPr>
              <a:t>globk</a:t>
            </a:r>
            <a:r>
              <a:rPr lang="en-US" sz="2000" dirty="0">
                <a:latin typeface="Courier" pitchFamily="2" charset="0"/>
              </a:rPr>
              <a:t> 6 </a:t>
            </a:r>
            <a:r>
              <a:rPr lang="en-US" sz="2000" dirty="0" err="1">
                <a:latin typeface="Courier" pitchFamily="2" charset="0"/>
              </a:rPr>
              <a:t>globk_vel.prt</a:t>
            </a:r>
            <a:r>
              <a:rPr lang="en-US" sz="2000" dirty="0">
                <a:latin typeface="Courier" pitchFamily="2" charset="0"/>
              </a:rPr>
              <a:t> </a:t>
            </a:r>
            <a:r>
              <a:rPr lang="en-US" sz="2000" dirty="0" err="1">
                <a:latin typeface="Courier" pitchFamily="2" charset="0"/>
              </a:rPr>
              <a:t>globk_vel.log</a:t>
            </a:r>
            <a:r>
              <a:rPr lang="en-US" sz="2000" dirty="0">
                <a:latin typeface="Courier" pitchFamily="2" charset="0"/>
              </a:rPr>
              <a:t> </a:t>
            </a:r>
            <a:r>
              <a:rPr lang="en-US" sz="2000" dirty="0" err="1">
                <a:latin typeface="Courier" pitchFamily="2" charset="0"/>
              </a:rPr>
              <a:t>globk_vel.gdl</a:t>
            </a:r>
            <a:r>
              <a:rPr lang="en-US" sz="2000" dirty="0">
                <a:latin typeface="Courier" pitchFamily="2" charset="0"/>
              </a:rPr>
              <a:t> </a:t>
            </a:r>
            <a:r>
              <a:rPr lang="en-US" sz="2000" dirty="0" err="1">
                <a:latin typeface="Courier" pitchFamily="2" charset="0"/>
              </a:rPr>
              <a:t>globk_vel.cmd</a:t>
            </a:r>
            <a:endParaRPr lang="en-US" sz="2000" dirty="0">
              <a:latin typeface="Courier" pitchFamily="2" charset="0"/>
            </a:endParaRPr>
          </a:p>
          <a:p>
            <a:pPr marL="457200" lvl="1" indent="0">
              <a:buNone/>
            </a:pPr>
            <a:r>
              <a:rPr lang="en-US" sz="2000" dirty="0" err="1">
                <a:latin typeface="Courier" pitchFamily="2" charset="0"/>
              </a:rPr>
              <a:t>glorg</a:t>
            </a:r>
            <a:r>
              <a:rPr lang="en-US" sz="2000" dirty="0">
                <a:latin typeface="Courier" pitchFamily="2" charset="0"/>
              </a:rPr>
              <a:t> </a:t>
            </a:r>
            <a:r>
              <a:rPr lang="en-US" sz="2000" dirty="0" err="1">
                <a:latin typeface="Courier" pitchFamily="2" charset="0"/>
              </a:rPr>
              <a:t>globk_vel_noam.org</a:t>
            </a:r>
            <a:r>
              <a:rPr lang="en-US" sz="2000" dirty="0">
                <a:latin typeface="Courier" pitchFamily="2" charset="0"/>
              </a:rPr>
              <a:t> ERAS:… </a:t>
            </a:r>
            <a:r>
              <a:rPr lang="en-US" sz="2000" dirty="0" err="1">
                <a:latin typeface="Courier" pitchFamily="2" charset="0"/>
              </a:rPr>
              <a:t>glorg_vel.cmd</a:t>
            </a:r>
            <a:r>
              <a:rPr lang="en-US" sz="2000" dirty="0">
                <a:latin typeface="Courier" pitchFamily="2" charset="0"/>
              </a:rPr>
              <a:t> </a:t>
            </a:r>
            <a:r>
              <a:rPr lang="en-US" sz="2000" dirty="0" err="1">
                <a:latin typeface="Courier" pitchFamily="2" charset="0"/>
              </a:rPr>
              <a:t>vel.com</a:t>
            </a:r>
            <a:endParaRPr lang="en-US" sz="2000" dirty="0">
              <a:latin typeface="Courier" pitchFamily="2" charset="0"/>
            </a:endParaRPr>
          </a:p>
          <a:p>
            <a:r>
              <a:rPr lang="en-US" dirty="0"/>
              <a:t>Must have saved the “.com”-file!</a:t>
            </a:r>
          </a:p>
          <a:p>
            <a:pPr lvl="1"/>
            <a:r>
              <a:rPr lang="en-US" dirty="0"/>
              <a:t>e.g. “</a:t>
            </a:r>
            <a:r>
              <a:rPr lang="en-US" dirty="0" err="1"/>
              <a:t>com_file</a:t>
            </a:r>
            <a:r>
              <a:rPr lang="en-US" dirty="0"/>
              <a:t> @.com”</a:t>
            </a:r>
          </a:p>
          <a:p>
            <a:pPr lvl="1"/>
            <a:r>
              <a:rPr lang="en-US" dirty="0"/>
              <a:t>Do not use “</a:t>
            </a:r>
            <a:r>
              <a:rPr lang="en-US" dirty="0" err="1"/>
              <a:t>del_scra</a:t>
            </a:r>
            <a:r>
              <a:rPr lang="en-US" dirty="0"/>
              <a:t> yes” in </a:t>
            </a:r>
            <a:r>
              <a:rPr lang="en-US" dirty="0" err="1">
                <a:latin typeface="Courier" pitchFamily="2" charset="0"/>
              </a:rPr>
              <a:t>globk</a:t>
            </a:r>
            <a:r>
              <a:rPr lang="en-US" dirty="0"/>
              <a:t> command file</a:t>
            </a:r>
          </a:p>
          <a:p>
            <a:pPr lvl="1"/>
            <a:r>
              <a:rPr lang="en-US" dirty="0"/>
              <a:t>“</a:t>
            </a:r>
            <a:r>
              <a:rPr lang="en-US" dirty="0" err="1"/>
              <a:t>apr_neu</a:t>
            </a:r>
            <a:r>
              <a:rPr lang="en-US" dirty="0"/>
              <a:t>” must be loosely constrained (“</a:t>
            </a:r>
            <a:r>
              <a:rPr lang="en-US" dirty="0" err="1"/>
              <a:t>apr_rot</a:t>
            </a:r>
            <a:r>
              <a:rPr lang="en-US" dirty="0"/>
              <a:t>” and “</a:t>
            </a:r>
            <a:r>
              <a:rPr lang="en-US" dirty="0" err="1"/>
              <a:t>apr_tran</a:t>
            </a:r>
            <a:r>
              <a:rPr lang="en-US" dirty="0"/>
              <a:t>” will also need to be used for </a:t>
            </a:r>
            <a:r>
              <a:rPr lang="en-US" dirty="0" err="1"/>
              <a:t>sestbl</a:t>
            </a:r>
            <a:r>
              <a:rPr lang="en-US" dirty="0"/>
              <a:t>. “BASELINE” experiment solutions)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1193506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equates</a:t>
            </a:r>
          </a:p>
        </p:txBody>
      </p:sp>
      <p:sp>
        <p:nvSpPr>
          <p:cNvPr id="3" name="Content Placeholder 2"/>
          <p:cNvSpPr>
            <a:spLocks noGrp="1"/>
          </p:cNvSpPr>
          <p:nvPr>
            <p:ph idx="1"/>
          </p:nvPr>
        </p:nvSpPr>
        <p:spPr/>
        <p:txBody>
          <a:bodyPr>
            <a:normAutofit lnSpcReduction="10000"/>
          </a:bodyPr>
          <a:lstStyle/>
          <a:p>
            <a:r>
              <a:rPr lang="en-US" dirty="0"/>
              <a:t>With earthquakes and discontinuities, there can be many site names for the same physically location:</a:t>
            </a:r>
          </a:p>
          <a:p>
            <a:pPr lvl="1"/>
            <a:r>
              <a:rPr lang="en-US" dirty="0"/>
              <a:t>Equate commands in </a:t>
            </a:r>
            <a:r>
              <a:rPr lang="en-US" dirty="0" err="1">
                <a:latin typeface="Courier" pitchFamily="2" charset="0"/>
                <a:cs typeface="Courier New" panose="02070309020205020404" pitchFamily="49" charset="0"/>
              </a:rPr>
              <a:t>glorg</a:t>
            </a:r>
            <a:r>
              <a:rPr lang="en-US" dirty="0"/>
              <a:t> allow the velocity adjustments at these sites to be made the same (or constrained to be the same within a specified sigma)</a:t>
            </a:r>
          </a:p>
          <a:p>
            <a:pPr lvl="1"/>
            <a:r>
              <a:rPr lang="en-US" dirty="0"/>
              <a:t>“</a:t>
            </a:r>
            <a:r>
              <a:rPr lang="en-US" dirty="0" err="1"/>
              <a:t>eq_dist</a:t>
            </a:r>
            <a:r>
              <a:rPr lang="en-US" dirty="0"/>
              <a:t>” allows site separate by distance to equated (and constrained in latest </a:t>
            </a:r>
            <a:r>
              <a:rPr lang="en-US" dirty="0" err="1">
                <a:latin typeface="Courier" pitchFamily="2" charset="0"/>
              </a:rPr>
              <a:t>glorg</a:t>
            </a:r>
            <a:r>
              <a:rPr lang="en-US" dirty="0"/>
              <a:t>)</a:t>
            </a:r>
          </a:p>
          <a:p>
            <a:pPr lvl="1"/>
            <a:r>
              <a:rPr lang="en-US" dirty="0"/>
              <a:t>“eq_4char” equates sites with same 4-character name (useful to stop equates at sites that share antennas)</a:t>
            </a:r>
          </a:p>
          <a:p>
            <a:pPr lvl="1"/>
            <a:r>
              <a:rPr lang="en-US" dirty="0"/>
              <a:t>chi-squared increments of equates allows assessment of equates (use “</a:t>
            </a:r>
            <a:r>
              <a:rPr lang="en-US" dirty="0" err="1"/>
              <a:t>unequate</a:t>
            </a:r>
            <a:r>
              <a:rPr lang="en-US" dirty="0"/>
              <a:t>” for large chi-squared values)</a:t>
            </a:r>
          </a:p>
          <a:p>
            <a:pPr lvl="1"/>
            <a:r>
              <a:rPr lang="en-US" dirty="0"/>
              <a:t>Use “FIXA” option to make a priori the same for equated sites (better to use consistent a priori file)</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a:t>
            </a:r>
            <a:r>
              <a:rPr lang="en-US" dirty="0" err="1">
                <a:latin typeface="Courier New" panose="02070309020205020404" pitchFamily="49" charset="0"/>
                <a:cs typeface="Courier New" panose="02070309020205020404" pitchFamily="49" charset="0"/>
              </a:rPr>
              <a:t>sh_gen_stats</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Velocity solutions are often iterative:</a:t>
            </a:r>
          </a:p>
          <a:p>
            <a:pPr lvl="1"/>
            <a:r>
              <a:rPr lang="en-US" dirty="0"/>
              <a:t>Generate time series using some reference frame sites (IGb14 sites initially for example)</a:t>
            </a:r>
          </a:p>
          <a:p>
            <a:pPr lvl="1"/>
            <a:r>
              <a:rPr lang="en-US" dirty="0"/>
              <a:t>Fit to the time series (</a:t>
            </a:r>
            <a:r>
              <a:rPr lang="en-US" dirty="0" err="1">
                <a:latin typeface="Courier" pitchFamily="2" charset="0"/>
              </a:rPr>
              <a:t>tsfit</a:t>
            </a:r>
            <a:r>
              <a:rPr lang="en-US" dirty="0"/>
              <a:t>) to:</a:t>
            </a:r>
          </a:p>
          <a:p>
            <a:pPr lvl="2"/>
            <a:r>
              <a:rPr lang="en-US" dirty="0"/>
              <a:t>Find outliers, nature of earthquakes (log needed?), discontinuities</a:t>
            </a:r>
          </a:p>
          <a:p>
            <a:pPr lvl="2"/>
            <a:r>
              <a:rPr lang="en-US" dirty="0"/>
              <a:t>Self consistent a priori file.</a:t>
            </a:r>
          </a:p>
          <a:p>
            <a:pPr lvl="2"/>
            <a:r>
              <a:rPr lang="en-US" dirty="0"/>
              <a:t>Used </a:t>
            </a:r>
            <a:r>
              <a:rPr lang="en-US" dirty="0" err="1"/>
              <a:t>FOGMEx</a:t>
            </a:r>
            <a:r>
              <a:rPr lang="en-US" dirty="0"/>
              <a:t> model (realistic sigma) to get process noise model and list of low-correlated noise reference frame sites). Use “</a:t>
            </a:r>
            <a:r>
              <a:rPr lang="en-US" dirty="0" err="1"/>
              <a:t>stabrad</a:t>
            </a:r>
            <a:r>
              <a:rPr lang="en-US" dirty="0"/>
              <a:t>” option for dense networks</a:t>
            </a:r>
          </a:p>
          <a:p>
            <a:pPr lvl="1"/>
            <a:r>
              <a:rPr lang="en-US" dirty="0"/>
              <a:t>Run </a:t>
            </a:r>
            <a:r>
              <a:rPr lang="en-US" dirty="0" err="1">
                <a:latin typeface="Courier" pitchFamily="2" charset="0"/>
              </a:rPr>
              <a:t>globk</a:t>
            </a:r>
            <a:r>
              <a:rPr lang="en-US" dirty="0"/>
              <a:t> velocity solution to refine reference frame site coordinates and velocities</a:t>
            </a:r>
          </a:p>
          <a:p>
            <a:pPr lvl="1"/>
            <a:r>
              <a:rPr lang="en-US" dirty="0"/>
              <a:t>Re-generate time series and repeat</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comparisons: Approach</a:t>
            </a:r>
          </a:p>
        </p:txBody>
      </p:sp>
      <p:sp>
        <p:nvSpPr>
          <p:cNvPr id="3" name="Content Placeholder 2"/>
          <p:cNvSpPr>
            <a:spLocks noGrp="1"/>
          </p:cNvSpPr>
          <p:nvPr>
            <p:ph idx="1"/>
          </p:nvPr>
        </p:nvSpPr>
        <p:spPr/>
        <p:txBody>
          <a:bodyPr/>
          <a:lstStyle/>
          <a:p>
            <a:r>
              <a:rPr lang="en-US" dirty="0"/>
              <a:t>Use </a:t>
            </a:r>
            <a:r>
              <a:rPr lang="en-US" sz="2400" dirty="0" err="1">
                <a:latin typeface="Courier" pitchFamily="2" charset="0"/>
              </a:rPr>
              <a:t>sh_exglk</a:t>
            </a:r>
            <a:r>
              <a:rPr lang="en-US" sz="2400" dirty="0">
                <a:latin typeface="Courier" pitchFamily="2" charset="0"/>
              </a:rPr>
              <a:t> -f &lt;</a:t>
            </a:r>
            <a:r>
              <a:rPr lang="en-US" sz="2400" dirty="0" err="1">
                <a:latin typeface="Courier" pitchFamily="2" charset="0"/>
              </a:rPr>
              <a:t>soln.org</a:t>
            </a:r>
            <a:r>
              <a:rPr lang="en-US" sz="2400" dirty="0">
                <a:latin typeface="Courier" pitchFamily="2" charset="0"/>
              </a:rPr>
              <a:t>&gt; -</a:t>
            </a:r>
            <a:r>
              <a:rPr lang="en-US" sz="2400" dirty="0" err="1">
                <a:latin typeface="Courier" pitchFamily="2" charset="0"/>
              </a:rPr>
              <a:t>vel</a:t>
            </a:r>
            <a:r>
              <a:rPr lang="en-US" sz="2400" dirty="0">
                <a:latin typeface="Courier" pitchFamily="2" charset="0"/>
              </a:rPr>
              <a:t> &lt;</a:t>
            </a:r>
            <a:r>
              <a:rPr lang="en-US" sz="2400" dirty="0" err="1">
                <a:latin typeface="Courier" pitchFamily="2" charset="0"/>
              </a:rPr>
              <a:t>soln.vel</a:t>
            </a:r>
            <a:r>
              <a:rPr lang="en-US" sz="2400" dirty="0">
                <a:latin typeface="Courier" pitchFamily="2" charset="0"/>
              </a:rPr>
              <a:t>&gt; -</a:t>
            </a:r>
            <a:r>
              <a:rPr lang="en-US" sz="2400" dirty="0" err="1">
                <a:latin typeface="Courier" pitchFamily="2" charset="0"/>
              </a:rPr>
              <a:t>rmdup</a:t>
            </a:r>
            <a:r>
              <a:rPr lang="en-US" dirty="0"/>
              <a:t> </a:t>
            </a:r>
            <a:br>
              <a:rPr lang="en-US" dirty="0"/>
            </a:br>
            <a:r>
              <a:rPr lang="en-US" dirty="0"/>
              <a:t>to extract velocity estimates (</a:t>
            </a:r>
            <a:r>
              <a:rPr lang="en-US" dirty="0" err="1"/>
              <a:t>rmdup</a:t>
            </a:r>
            <a:r>
              <a:rPr lang="en-US" dirty="0"/>
              <a:t> removes equated sites with the same estimates)</a:t>
            </a:r>
          </a:p>
          <a:p>
            <a:r>
              <a:rPr lang="en-US" dirty="0"/>
              <a:t>Program </a:t>
            </a:r>
            <a:r>
              <a:rPr lang="en-US" dirty="0" err="1">
                <a:latin typeface="Courier" pitchFamily="2" charset="0"/>
              </a:rPr>
              <a:t>velrot</a:t>
            </a:r>
            <a:r>
              <a:rPr lang="en-US" dirty="0"/>
              <a:t> allows fields to be compared (change frames and merge fields as well), for example:</a:t>
            </a:r>
            <a:br>
              <a:rPr lang="en-US" dirty="0"/>
            </a:br>
            <a:r>
              <a:rPr lang="en-US" sz="2400" dirty="0" err="1">
                <a:latin typeface="Courier" pitchFamily="2" charset="0"/>
              </a:rPr>
              <a:t>velrot</a:t>
            </a:r>
            <a:r>
              <a:rPr lang="en-US" sz="2400" dirty="0">
                <a:latin typeface="Courier" pitchFamily="2" charset="0"/>
              </a:rPr>
              <a:t> </a:t>
            </a:r>
            <a:r>
              <a:rPr lang="en-US" sz="2400" dirty="0" err="1">
                <a:latin typeface="Courier" pitchFamily="2" charset="0"/>
              </a:rPr>
              <a:t>solna.vel</a:t>
            </a:r>
            <a:r>
              <a:rPr lang="en-US" sz="2400" dirty="0">
                <a:latin typeface="Courier" pitchFamily="2" charset="0"/>
              </a:rPr>
              <a:t> nam14 </a:t>
            </a:r>
            <a:r>
              <a:rPr lang="en-US" sz="2400" dirty="0" err="1">
                <a:latin typeface="Courier" pitchFamily="2" charset="0"/>
              </a:rPr>
              <a:t>solnb.vel</a:t>
            </a:r>
            <a:r>
              <a:rPr lang="en-US" sz="2400" dirty="0">
                <a:latin typeface="Courier" pitchFamily="2" charset="0"/>
              </a:rPr>
              <a:t> IGb14 ‘’ ‘’ ‘’ ‘’ N</a:t>
            </a:r>
            <a:r>
              <a:rPr lang="en-US" dirty="0"/>
              <a:t> </a:t>
            </a:r>
            <a:br>
              <a:rPr lang="en-US" dirty="0"/>
            </a:br>
            <a:r>
              <a:rPr lang="en-US" dirty="0"/>
              <a:t>compares to solutions directly (use “RT” instead of “N” to allow rotation and translation rates)</a:t>
            </a:r>
          </a:p>
          <a:p>
            <a:pPr lvl="1"/>
            <a:r>
              <a:rPr lang="en-US" dirty="0"/>
              <a:t>Use “</a:t>
            </a:r>
            <a:r>
              <a:rPr lang="en-US" dirty="0">
                <a:latin typeface="Courier" pitchFamily="2" charset="0"/>
              </a:rPr>
              <a:t>grep ‘^S ‘</a:t>
            </a:r>
            <a:r>
              <a:rPr lang="en-US" dirty="0"/>
              <a:t>” to get statistics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Comparisons: Decimation</a:t>
            </a:r>
          </a:p>
        </p:txBody>
      </p:sp>
      <p:sp>
        <p:nvSpPr>
          <p:cNvPr id="3" name="Content Placeholder 2"/>
          <p:cNvSpPr>
            <a:spLocks noGrp="1"/>
          </p:cNvSpPr>
          <p:nvPr>
            <p:ph idx="1"/>
          </p:nvPr>
        </p:nvSpPr>
        <p:spPr/>
        <p:txBody>
          <a:bodyPr>
            <a:noAutofit/>
          </a:bodyPr>
          <a:lstStyle/>
          <a:p>
            <a:r>
              <a:rPr lang="en-US" dirty="0"/>
              <a:t>Decimation: Different days of week (1996-2015 solution, small subset of sites):</a:t>
            </a:r>
          </a:p>
          <a:p>
            <a:pPr marL="0" indent="0">
              <a:buNone/>
            </a:pPr>
            <a:r>
              <a:rPr lang="en-US" sz="1200" dirty="0">
                <a:latin typeface="Courier" pitchFamily="2" charset="0"/>
              </a:rPr>
              <a:t>Un-aligned fields</a:t>
            </a:r>
            <a:br>
              <a:rPr lang="en-US" sz="1200" dirty="0">
                <a:latin typeface="Courier" pitchFamily="2" charset="0"/>
              </a:rPr>
            </a:br>
            <a:r>
              <a:rPr lang="en-US" sz="1200" dirty="0">
                <a:latin typeface="Courier" pitchFamily="2" charset="0"/>
              </a:rPr>
              <a:t>compare 1 NMT_vel_150418_day1.vel NMT_vel_150418_day3.vel</a:t>
            </a:r>
            <a:br>
              <a:rPr lang="en-US" sz="1200" dirty="0">
                <a:latin typeface="Courier" pitchFamily="2" charset="0"/>
              </a:rPr>
            </a:br>
            <a:r>
              <a:rPr lang="en-US" sz="1200" dirty="0">
                <a:latin typeface="Courier" pitchFamily="2" charset="0"/>
              </a:rPr>
              <a:t>S Component North    #    75 </a:t>
            </a:r>
            <a:r>
              <a:rPr lang="en-US" sz="1200" dirty="0" err="1">
                <a:latin typeface="Courier" pitchFamily="2" charset="0"/>
              </a:rPr>
              <a:t>WMean</a:t>
            </a:r>
            <a:r>
              <a:rPr lang="en-US" sz="1200" dirty="0">
                <a:latin typeface="Courier" pitchFamily="2" charset="0"/>
              </a:rPr>
              <a:t>  -0.00 WRMS   0.04 mm/</a:t>
            </a:r>
            <a:r>
              <a:rPr lang="en-US" sz="1200" dirty="0" err="1">
                <a:latin typeface="Courier" pitchFamily="2" charset="0"/>
              </a:rPr>
              <a:t>yr</a:t>
            </a:r>
            <a:r>
              <a:rPr lang="en-US" sz="1200" dirty="0">
                <a:latin typeface="Courier" pitchFamily="2" charset="0"/>
              </a:rPr>
              <a:t>, NRMS   0.198</a:t>
            </a:r>
            <a:br>
              <a:rPr lang="en-US" sz="1200" dirty="0">
                <a:latin typeface="Courier" pitchFamily="2" charset="0"/>
              </a:rPr>
            </a:br>
            <a:r>
              <a:rPr lang="en-US" sz="1200" dirty="0">
                <a:latin typeface="Courier" pitchFamily="2" charset="0"/>
              </a:rPr>
              <a:t>S Component East     #    75 </a:t>
            </a:r>
            <a:r>
              <a:rPr lang="en-US" sz="1200" dirty="0" err="1">
                <a:latin typeface="Courier" pitchFamily="2" charset="0"/>
              </a:rPr>
              <a:t>WMean</a:t>
            </a:r>
            <a:r>
              <a:rPr lang="en-US" sz="1200" dirty="0">
                <a:latin typeface="Courier" pitchFamily="2" charset="0"/>
              </a:rPr>
              <a:t>  -0.02 WRMS   0.04 mm/</a:t>
            </a:r>
            <a:r>
              <a:rPr lang="en-US" sz="1200" dirty="0" err="1">
                <a:latin typeface="Courier" pitchFamily="2" charset="0"/>
              </a:rPr>
              <a:t>yr</a:t>
            </a:r>
            <a:r>
              <a:rPr lang="en-US" sz="1200" dirty="0">
                <a:latin typeface="Courier" pitchFamily="2" charset="0"/>
              </a:rPr>
              <a:t>, NRMS   0.203</a:t>
            </a:r>
            <a:br>
              <a:rPr lang="en-US" sz="1200" dirty="0">
                <a:latin typeface="Courier" pitchFamily="2" charset="0"/>
              </a:rPr>
            </a:br>
            <a:r>
              <a:rPr lang="en-US" sz="1200" dirty="0">
                <a:latin typeface="Courier" pitchFamily="2" charset="0"/>
              </a:rPr>
              <a:t>S Component Up       #    75 </a:t>
            </a:r>
            <a:r>
              <a:rPr lang="en-US" sz="1200" dirty="0" err="1">
                <a:latin typeface="Courier" pitchFamily="2" charset="0"/>
              </a:rPr>
              <a:t>WMean</a:t>
            </a:r>
            <a:r>
              <a:rPr lang="en-US" sz="1200" dirty="0">
                <a:latin typeface="Courier" pitchFamily="2" charset="0"/>
              </a:rPr>
              <a:t>   0.03 WRMS   0.16 mm/</a:t>
            </a:r>
            <a:r>
              <a:rPr lang="en-US" sz="1200" dirty="0" err="1">
                <a:latin typeface="Courier" pitchFamily="2" charset="0"/>
              </a:rPr>
              <a:t>yr</a:t>
            </a:r>
            <a:r>
              <a:rPr lang="en-US" sz="1200" dirty="0">
                <a:latin typeface="Courier" pitchFamily="2" charset="0"/>
              </a:rPr>
              <a:t>, NRMS   0.180</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75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0.200</a:t>
            </a:r>
            <a:br>
              <a:rPr lang="en-US" sz="1200" dirty="0">
                <a:latin typeface="Courier" pitchFamily="2" charset="0"/>
              </a:rPr>
            </a:br>
            <a:r>
              <a:rPr lang="en-US" sz="1200" dirty="0">
                <a:latin typeface="Courier" pitchFamily="2" charset="0"/>
              </a:rPr>
              <a:t>compare 2 NMT_vel_150418_day1.vel NMT_vel_150418_day5.vel</a:t>
            </a:r>
            <a:br>
              <a:rPr lang="en-US" sz="1200" dirty="0">
                <a:latin typeface="Courier" pitchFamily="2" charset="0"/>
              </a:rPr>
            </a:br>
            <a:r>
              <a:rPr lang="en-US" sz="1200" dirty="0">
                <a:latin typeface="Courier" pitchFamily="2" charset="0"/>
              </a:rPr>
              <a:t>S Component North    #    74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0.207</a:t>
            </a:r>
            <a:br>
              <a:rPr lang="en-US" sz="1200" dirty="0">
                <a:latin typeface="Courier" pitchFamily="2" charset="0"/>
              </a:rPr>
            </a:br>
            <a:r>
              <a:rPr lang="en-US" sz="1200" dirty="0">
                <a:latin typeface="Courier" pitchFamily="2" charset="0"/>
              </a:rPr>
              <a:t>S Component East     #    74 </a:t>
            </a:r>
            <a:r>
              <a:rPr lang="en-US" sz="1200" dirty="0" err="1">
                <a:latin typeface="Courier" pitchFamily="2" charset="0"/>
              </a:rPr>
              <a:t>WMean</a:t>
            </a:r>
            <a:r>
              <a:rPr lang="en-US" sz="1200" dirty="0">
                <a:latin typeface="Courier" pitchFamily="2" charset="0"/>
              </a:rPr>
              <a:t>  -0.02 WRMS   0.05 mm/</a:t>
            </a:r>
            <a:r>
              <a:rPr lang="en-US" sz="1200" dirty="0" err="1">
                <a:latin typeface="Courier" pitchFamily="2" charset="0"/>
              </a:rPr>
              <a:t>yr</a:t>
            </a:r>
            <a:r>
              <a:rPr lang="en-US" sz="1200" dirty="0">
                <a:latin typeface="Courier" pitchFamily="2" charset="0"/>
              </a:rPr>
              <a:t>, NRMS   0.225</a:t>
            </a:r>
            <a:br>
              <a:rPr lang="en-US" sz="1200" dirty="0">
                <a:latin typeface="Courier" pitchFamily="2" charset="0"/>
              </a:rPr>
            </a:br>
            <a:r>
              <a:rPr lang="en-US" sz="1200" dirty="0">
                <a:latin typeface="Courier" pitchFamily="2" charset="0"/>
              </a:rPr>
              <a:t>S Component Up       #    74 </a:t>
            </a:r>
            <a:r>
              <a:rPr lang="en-US" sz="1200" dirty="0" err="1">
                <a:latin typeface="Courier" pitchFamily="2" charset="0"/>
              </a:rPr>
              <a:t>WMean</a:t>
            </a:r>
            <a:r>
              <a:rPr lang="en-US" sz="1200" dirty="0">
                <a:latin typeface="Courier" pitchFamily="2" charset="0"/>
              </a:rPr>
              <a:t>   0.04 WRMS   0.19 mm/</a:t>
            </a:r>
            <a:r>
              <a:rPr lang="en-US" sz="1200" dirty="0" err="1">
                <a:latin typeface="Courier" pitchFamily="2" charset="0"/>
              </a:rPr>
              <a:t>yr</a:t>
            </a:r>
            <a:r>
              <a:rPr lang="en-US" sz="1200" dirty="0">
                <a:latin typeface="Courier" pitchFamily="2" charset="0"/>
              </a:rPr>
              <a:t>, NRMS   0.212</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74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0.217</a:t>
            </a:r>
            <a:br>
              <a:rPr lang="en-US" sz="1200" dirty="0">
                <a:latin typeface="Courier" pitchFamily="2" charset="0"/>
              </a:rPr>
            </a:br>
            <a:r>
              <a:rPr lang="en-US" sz="1200" dirty="0">
                <a:latin typeface="Courier" pitchFamily="2" charset="0"/>
              </a:rPr>
              <a:t>compare 3 NMT_vel_150418_day3.vel NMT_vel_150418_day5.vel</a:t>
            </a:r>
            <a:br>
              <a:rPr lang="en-US" sz="1200" dirty="0">
                <a:latin typeface="Courier" pitchFamily="2" charset="0"/>
              </a:rPr>
            </a:br>
            <a:r>
              <a:rPr lang="en-US" sz="1200" dirty="0">
                <a:latin typeface="Courier" pitchFamily="2" charset="0"/>
              </a:rPr>
              <a:t>S Component North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0.177</a:t>
            </a:r>
            <a:br>
              <a:rPr lang="en-US" sz="1200" dirty="0">
                <a:latin typeface="Courier" pitchFamily="2" charset="0"/>
              </a:rPr>
            </a:br>
            <a:r>
              <a:rPr lang="en-US" sz="1200" dirty="0">
                <a:latin typeface="Courier" pitchFamily="2" charset="0"/>
              </a:rPr>
              <a:t>S Component East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0.161</a:t>
            </a:r>
            <a:br>
              <a:rPr lang="en-US" sz="1200" dirty="0">
                <a:latin typeface="Courier" pitchFamily="2" charset="0"/>
              </a:rPr>
            </a:br>
            <a:r>
              <a:rPr lang="en-US" sz="1200" dirty="0">
                <a:latin typeface="Courier" pitchFamily="2" charset="0"/>
              </a:rPr>
              <a:t>S Component Up       #    76 </a:t>
            </a:r>
            <a:r>
              <a:rPr lang="en-US" sz="1200" dirty="0" err="1">
                <a:latin typeface="Courier" pitchFamily="2" charset="0"/>
              </a:rPr>
              <a:t>WMean</a:t>
            </a:r>
            <a:r>
              <a:rPr lang="en-US" sz="1200" dirty="0">
                <a:latin typeface="Courier" pitchFamily="2" charset="0"/>
              </a:rPr>
              <a:t>   0.01 WRMS   0.13 mm/</a:t>
            </a:r>
            <a:r>
              <a:rPr lang="en-US" sz="1200" dirty="0" err="1">
                <a:latin typeface="Courier" pitchFamily="2" charset="0"/>
              </a:rPr>
              <a:t>yr</a:t>
            </a:r>
            <a:r>
              <a:rPr lang="en-US" sz="1200" dirty="0">
                <a:latin typeface="Courier" pitchFamily="2" charset="0"/>
              </a:rPr>
              <a:t>, NRMS   0.142</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0.169</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Time series vs GLOBK</a:t>
            </a:r>
          </a:p>
        </p:txBody>
      </p:sp>
      <p:sp>
        <p:nvSpPr>
          <p:cNvPr id="3" name="Content Placeholder 2"/>
          <p:cNvSpPr>
            <a:spLocks noGrp="1"/>
          </p:cNvSpPr>
          <p:nvPr>
            <p:ph idx="1"/>
          </p:nvPr>
        </p:nvSpPr>
        <p:spPr/>
        <p:txBody>
          <a:bodyPr>
            <a:noAutofit/>
          </a:bodyPr>
          <a:lstStyle/>
          <a:p>
            <a:r>
              <a:rPr lang="en-US" sz="1600" dirty="0"/>
              <a:t>PBO Combined analyses:</a:t>
            </a:r>
          </a:p>
          <a:p>
            <a:pPr marL="0" indent="0">
              <a:buNone/>
            </a:pPr>
            <a:r>
              <a:rPr lang="en-US" sz="1200" dirty="0">
                <a:latin typeface="Courier" pitchFamily="2" charset="0"/>
              </a:rPr>
              <a:t>Un-aligned fields (no rotation and translation).</a:t>
            </a:r>
            <a:br>
              <a:rPr lang="en-US" sz="1200" dirty="0">
                <a:latin typeface="Courier" pitchFamily="2" charset="0"/>
              </a:rPr>
            </a:br>
            <a:r>
              <a:rPr lang="en-US" sz="1200" dirty="0">
                <a:latin typeface="Courier" pitchFamily="2" charset="0"/>
              </a:rPr>
              <a:t>compare 1 PBO_vel_150425.vel PBO_vel_150425KF.vel</a:t>
            </a:r>
            <a:br>
              <a:rPr lang="en-US" sz="1200" dirty="0">
                <a:latin typeface="Courier" pitchFamily="2" charset="0"/>
              </a:rPr>
            </a:br>
            <a:r>
              <a:rPr lang="en-US" sz="1200" dirty="0">
                <a:latin typeface="Courier" pitchFamily="2" charset="0"/>
              </a:rPr>
              <a:t>S Component North    #  2105 </a:t>
            </a:r>
            <a:r>
              <a:rPr lang="en-US" sz="1200" dirty="0" err="1">
                <a:latin typeface="Courier" pitchFamily="2" charset="0"/>
              </a:rPr>
              <a:t>WMean</a:t>
            </a:r>
            <a:r>
              <a:rPr lang="en-US" sz="1200" dirty="0">
                <a:latin typeface="Courier" pitchFamily="2" charset="0"/>
              </a:rPr>
              <a:t>  -0.01 WRMS   0.12 mm/</a:t>
            </a:r>
            <a:r>
              <a:rPr lang="en-US" sz="1200" dirty="0" err="1">
                <a:latin typeface="Courier" pitchFamily="2" charset="0"/>
              </a:rPr>
              <a:t>yr</a:t>
            </a:r>
            <a:r>
              <a:rPr lang="en-US" sz="1200" dirty="0">
                <a:latin typeface="Courier" pitchFamily="2" charset="0"/>
              </a:rPr>
              <a:t>, NRMS   0.925</a:t>
            </a:r>
            <a:br>
              <a:rPr lang="en-US" sz="1200" dirty="0">
                <a:latin typeface="Courier" pitchFamily="2" charset="0"/>
              </a:rPr>
            </a:br>
            <a:r>
              <a:rPr lang="en-US" sz="1200" dirty="0">
                <a:latin typeface="Courier" pitchFamily="2" charset="0"/>
              </a:rPr>
              <a:t>S Component East     #  2105 </a:t>
            </a:r>
            <a:r>
              <a:rPr lang="en-US" sz="1200" dirty="0" err="1">
                <a:latin typeface="Courier" pitchFamily="2" charset="0"/>
              </a:rPr>
              <a:t>WMean</a:t>
            </a:r>
            <a:r>
              <a:rPr lang="en-US" sz="1200" dirty="0">
                <a:latin typeface="Courier" pitchFamily="2" charset="0"/>
              </a:rPr>
              <a:t>  -0.00 WRMS   0.13 mm/</a:t>
            </a:r>
            <a:r>
              <a:rPr lang="en-US" sz="1200" dirty="0" err="1">
                <a:latin typeface="Courier" pitchFamily="2" charset="0"/>
              </a:rPr>
              <a:t>yr</a:t>
            </a:r>
            <a:r>
              <a:rPr lang="en-US" sz="1200" dirty="0">
                <a:latin typeface="Courier" pitchFamily="2" charset="0"/>
              </a:rPr>
              <a:t>, NRMS   0.934</a:t>
            </a:r>
            <a:br>
              <a:rPr lang="en-US" sz="1200" dirty="0">
                <a:latin typeface="Courier" pitchFamily="2" charset="0"/>
              </a:rPr>
            </a:br>
            <a:r>
              <a:rPr lang="en-US" sz="1200" dirty="0">
                <a:latin typeface="Courier" pitchFamily="2" charset="0"/>
              </a:rPr>
              <a:t>S Component Up       #  2105 </a:t>
            </a:r>
            <a:r>
              <a:rPr lang="en-US" sz="1200" dirty="0" err="1">
                <a:latin typeface="Courier" pitchFamily="2" charset="0"/>
              </a:rPr>
              <a:t>WMean</a:t>
            </a:r>
            <a:r>
              <a:rPr lang="en-US" sz="1200" dirty="0">
                <a:latin typeface="Courier" pitchFamily="2" charset="0"/>
              </a:rPr>
              <a:t>   0.02 WRMS   0.31 mm/</a:t>
            </a:r>
            <a:r>
              <a:rPr lang="en-US" sz="1200" dirty="0" err="1">
                <a:latin typeface="Courier" pitchFamily="2" charset="0"/>
              </a:rPr>
              <a:t>yr</a:t>
            </a:r>
            <a:r>
              <a:rPr lang="en-US" sz="1200" dirty="0">
                <a:latin typeface="Courier" pitchFamily="2" charset="0"/>
              </a:rPr>
              <a:t>, NRMS   0.871</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2105 </a:t>
            </a:r>
            <a:r>
              <a:rPr lang="en-US" sz="1200" dirty="0" err="1">
                <a:latin typeface="Courier" pitchFamily="2" charset="0"/>
              </a:rPr>
              <a:t>WMean</a:t>
            </a:r>
            <a:r>
              <a:rPr lang="en-US" sz="1200" dirty="0">
                <a:latin typeface="Courier" pitchFamily="2" charset="0"/>
              </a:rPr>
              <a:t>  -0.01 WRMS   0.12 mm/</a:t>
            </a:r>
            <a:r>
              <a:rPr lang="en-US" sz="1200" dirty="0" err="1">
                <a:latin typeface="Courier" pitchFamily="2" charset="0"/>
              </a:rPr>
              <a:t>yr</a:t>
            </a:r>
            <a:r>
              <a:rPr lang="en-US" sz="1200" dirty="0">
                <a:latin typeface="Courier" pitchFamily="2" charset="0"/>
              </a:rPr>
              <a:t>, NRMS   0.929</a:t>
            </a:r>
            <a:br>
              <a:rPr lang="en-US" sz="1200" dirty="0">
                <a:latin typeface="Courier" pitchFamily="2" charset="0"/>
              </a:rPr>
            </a:br>
            <a:r>
              <a:rPr lang="en-US" sz="1200" dirty="0">
                <a:latin typeface="Courier" pitchFamily="2" charset="0"/>
              </a:rPr>
              <a:t>compare 4 PBO_vel_150425.vel PBO_vel_150425_NAM08.vel</a:t>
            </a:r>
            <a:br>
              <a:rPr lang="en-US" sz="1200" dirty="0">
                <a:latin typeface="Courier" pitchFamily="2" charset="0"/>
              </a:rPr>
            </a:br>
            <a:r>
              <a:rPr lang="en-US" sz="1200" dirty="0">
                <a:latin typeface="Courier" pitchFamily="2" charset="0"/>
              </a:rPr>
              <a:t>S Component North    #  1972 </a:t>
            </a:r>
            <a:r>
              <a:rPr lang="en-US" sz="1200" dirty="0" err="1">
                <a:latin typeface="Courier" pitchFamily="2" charset="0"/>
              </a:rPr>
              <a:t>WMean</a:t>
            </a:r>
            <a:r>
              <a:rPr lang="en-US" sz="1200" dirty="0">
                <a:latin typeface="Courier" pitchFamily="2" charset="0"/>
              </a:rPr>
              <a:t>   0.03 WRMS   0.13 mm/</a:t>
            </a:r>
            <a:r>
              <a:rPr lang="en-US" sz="1200" dirty="0" err="1">
                <a:latin typeface="Courier" pitchFamily="2" charset="0"/>
              </a:rPr>
              <a:t>yr</a:t>
            </a:r>
            <a:r>
              <a:rPr lang="en-US" sz="1200" dirty="0">
                <a:latin typeface="Courier" pitchFamily="2" charset="0"/>
              </a:rPr>
              <a:t>, NRMS   0.965</a:t>
            </a:r>
            <a:br>
              <a:rPr lang="en-US" sz="1200" dirty="0">
                <a:latin typeface="Courier" pitchFamily="2" charset="0"/>
              </a:rPr>
            </a:br>
            <a:r>
              <a:rPr lang="en-US" sz="1200" dirty="0">
                <a:latin typeface="Courier" pitchFamily="2" charset="0"/>
              </a:rPr>
              <a:t>S Component East     #  1972 </a:t>
            </a:r>
            <a:r>
              <a:rPr lang="en-US" sz="1200" dirty="0" err="1">
                <a:latin typeface="Courier" pitchFamily="2" charset="0"/>
              </a:rPr>
              <a:t>WMean</a:t>
            </a:r>
            <a:r>
              <a:rPr lang="en-US" sz="1200" dirty="0">
                <a:latin typeface="Courier" pitchFamily="2" charset="0"/>
              </a:rPr>
              <a:t>   0.02 WRMS   0.15 mm/</a:t>
            </a:r>
            <a:r>
              <a:rPr lang="en-US" sz="1200" dirty="0" err="1">
                <a:latin typeface="Courier" pitchFamily="2" charset="0"/>
              </a:rPr>
              <a:t>yr</a:t>
            </a:r>
            <a:r>
              <a:rPr lang="en-US" sz="1200" dirty="0">
                <a:latin typeface="Courier" pitchFamily="2" charset="0"/>
              </a:rPr>
              <a:t>, NRMS   1.049</a:t>
            </a:r>
            <a:br>
              <a:rPr lang="en-US" sz="1200" dirty="0">
                <a:latin typeface="Courier" pitchFamily="2" charset="0"/>
              </a:rPr>
            </a:br>
            <a:r>
              <a:rPr lang="en-US" sz="1200" dirty="0">
                <a:latin typeface="Courier" pitchFamily="2" charset="0"/>
              </a:rPr>
              <a:t>S Component Up       #  1972 </a:t>
            </a:r>
            <a:r>
              <a:rPr lang="en-US" sz="1200" dirty="0" err="1">
                <a:latin typeface="Courier" pitchFamily="2" charset="0"/>
              </a:rPr>
              <a:t>WMean</a:t>
            </a:r>
            <a:r>
              <a:rPr lang="en-US" sz="1200" dirty="0">
                <a:latin typeface="Courier" pitchFamily="2" charset="0"/>
              </a:rPr>
              <a:t>  -0.07 WRMS   0.41 mm/</a:t>
            </a:r>
            <a:r>
              <a:rPr lang="en-US" sz="1200" dirty="0" err="1">
                <a:latin typeface="Courier" pitchFamily="2" charset="0"/>
              </a:rPr>
              <a:t>yr</a:t>
            </a:r>
            <a:r>
              <a:rPr lang="en-US" sz="1200" dirty="0">
                <a:latin typeface="Courier" pitchFamily="2" charset="0"/>
              </a:rPr>
              <a:t>, NRMS   0.943</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1972 </a:t>
            </a:r>
            <a:r>
              <a:rPr lang="en-US" sz="1200" dirty="0" err="1">
                <a:latin typeface="Courier" pitchFamily="2" charset="0"/>
              </a:rPr>
              <a:t>WMean</a:t>
            </a:r>
            <a:r>
              <a:rPr lang="en-US" sz="1200" dirty="0">
                <a:latin typeface="Courier" pitchFamily="2" charset="0"/>
              </a:rPr>
              <a:t>   0.02 WRMS   0.14 mm/</a:t>
            </a:r>
            <a:r>
              <a:rPr lang="en-US" sz="1200" dirty="0" err="1">
                <a:latin typeface="Courier" pitchFamily="2" charset="0"/>
              </a:rPr>
              <a:t>yr</a:t>
            </a:r>
            <a:r>
              <a:rPr lang="en-US" sz="1200" dirty="0">
                <a:latin typeface="Courier" pitchFamily="2" charset="0"/>
              </a:rPr>
              <a:t>, NRMS   1.008</a:t>
            </a:r>
            <a:br>
              <a:rPr lang="en-US" sz="1200" dirty="0">
                <a:latin typeface="Courier" pitchFamily="2" charset="0"/>
              </a:rPr>
            </a:br>
            <a:r>
              <a:rPr lang="en-US" sz="1200" dirty="0">
                <a:latin typeface="Courier" pitchFamily="2" charset="0"/>
              </a:rPr>
              <a:t>compare 7 PBO_vel_150425KF.vel PBO_vel_150425_NAM08.vel</a:t>
            </a:r>
            <a:br>
              <a:rPr lang="en-US" sz="1200" dirty="0">
                <a:latin typeface="Courier" pitchFamily="2" charset="0"/>
              </a:rPr>
            </a:br>
            <a:r>
              <a:rPr lang="en-US" sz="1200" dirty="0">
                <a:latin typeface="Courier" pitchFamily="2" charset="0"/>
              </a:rPr>
              <a:t>S Component North    #  1969 </a:t>
            </a:r>
            <a:r>
              <a:rPr lang="en-US" sz="1200" dirty="0" err="1">
                <a:latin typeface="Courier" pitchFamily="2" charset="0"/>
              </a:rPr>
              <a:t>WMean</a:t>
            </a:r>
            <a:r>
              <a:rPr lang="en-US" sz="1200" dirty="0">
                <a:latin typeface="Courier" pitchFamily="2" charset="0"/>
              </a:rPr>
              <a:t>   0.04 WRMS   0.16 mm/</a:t>
            </a:r>
            <a:r>
              <a:rPr lang="en-US" sz="1200" dirty="0" err="1">
                <a:latin typeface="Courier" pitchFamily="2" charset="0"/>
              </a:rPr>
              <a:t>yr</a:t>
            </a:r>
            <a:r>
              <a:rPr lang="en-US" sz="1200" dirty="0">
                <a:latin typeface="Courier" pitchFamily="2" charset="0"/>
              </a:rPr>
              <a:t>, NRMS   0.952</a:t>
            </a:r>
            <a:br>
              <a:rPr lang="en-US" sz="1200" dirty="0">
                <a:latin typeface="Courier" pitchFamily="2" charset="0"/>
              </a:rPr>
            </a:br>
            <a:r>
              <a:rPr lang="en-US" sz="1200" dirty="0">
                <a:latin typeface="Courier" pitchFamily="2" charset="0"/>
              </a:rPr>
              <a:t>S Component East     #  1969 </a:t>
            </a:r>
            <a:r>
              <a:rPr lang="en-US" sz="1200" dirty="0" err="1">
                <a:latin typeface="Courier" pitchFamily="2" charset="0"/>
              </a:rPr>
              <a:t>WMean</a:t>
            </a:r>
            <a:r>
              <a:rPr lang="en-US" sz="1200" dirty="0">
                <a:latin typeface="Courier" pitchFamily="2" charset="0"/>
              </a:rPr>
              <a:t>   0.02 WRMS   0.17 mm/</a:t>
            </a:r>
            <a:r>
              <a:rPr lang="en-US" sz="1200" dirty="0" err="1">
                <a:latin typeface="Courier" pitchFamily="2" charset="0"/>
              </a:rPr>
              <a:t>yr</a:t>
            </a:r>
            <a:r>
              <a:rPr lang="en-US" sz="1200" dirty="0">
                <a:latin typeface="Courier" pitchFamily="2" charset="0"/>
              </a:rPr>
              <a:t>, NRMS   0.967</a:t>
            </a:r>
            <a:br>
              <a:rPr lang="en-US" sz="1200" dirty="0">
                <a:latin typeface="Courier" pitchFamily="2" charset="0"/>
              </a:rPr>
            </a:br>
            <a:r>
              <a:rPr lang="en-US" sz="1200" dirty="0">
                <a:latin typeface="Courier" pitchFamily="2" charset="0"/>
              </a:rPr>
              <a:t>S Component Up       #  1969 </a:t>
            </a:r>
            <a:r>
              <a:rPr lang="en-US" sz="1200" dirty="0" err="1">
                <a:latin typeface="Courier" pitchFamily="2" charset="0"/>
              </a:rPr>
              <a:t>WMean</a:t>
            </a:r>
            <a:r>
              <a:rPr lang="en-US" sz="1200" dirty="0">
                <a:latin typeface="Courier" pitchFamily="2" charset="0"/>
              </a:rPr>
              <a:t>  -0.08 WRMS   0.44 mm/</a:t>
            </a:r>
            <a:r>
              <a:rPr lang="en-US" sz="1200" dirty="0" err="1">
                <a:latin typeface="Courier" pitchFamily="2" charset="0"/>
              </a:rPr>
              <a:t>yr</a:t>
            </a:r>
            <a:r>
              <a:rPr lang="en-US" sz="1200" dirty="0">
                <a:latin typeface="Courier" pitchFamily="2" charset="0"/>
              </a:rPr>
              <a:t>, NRMS   0.935</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1969 </a:t>
            </a:r>
            <a:r>
              <a:rPr lang="en-US" sz="1200" dirty="0" err="1">
                <a:latin typeface="Courier" pitchFamily="2" charset="0"/>
              </a:rPr>
              <a:t>WMean</a:t>
            </a:r>
            <a:r>
              <a:rPr lang="en-US" sz="1200" dirty="0">
                <a:latin typeface="Courier" pitchFamily="2" charset="0"/>
              </a:rPr>
              <a:t>   0.03 WRMS   0.16 mm/</a:t>
            </a:r>
            <a:r>
              <a:rPr lang="en-US" sz="1200" dirty="0" err="1">
                <a:latin typeface="Courier" pitchFamily="2" charset="0"/>
              </a:rPr>
              <a:t>yr</a:t>
            </a:r>
            <a:r>
              <a:rPr lang="en-US" sz="1200" dirty="0">
                <a:latin typeface="Courier" pitchFamily="2" charset="0"/>
              </a:rPr>
              <a:t>, NRMS   0.959</a:t>
            </a:r>
          </a:p>
          <a:p>
            <a:pPr marL="0" indent="0">
              <a:buNone/>
            </a:pPr>
            <a:r>
              <a:rPr lang="en-US" sz="1600" dirty="0"/>
              <a:t>PBO_vel_150425.vel: </a:t>
            </a:r>
            <a:r>
              <a:rPr lang="en-US" sz="1600" dirty="0" err="1"/>
              <a:t>tsfit</a:t>
            </a:r>
            <a:r>
              <a:rPr lang="en-US" sz="1600" dirty="0"/>
              <a:t> solution to time series</a:t>
            </a:r>
            <a:br>
              <a:rPr lang="en-US" sz="1600" dirty="0"/>
            </a:br>
            <a:r>
              <a:rPr lang="en-US" sz="1600" dirty="0"/>
              <a:t>PBO_vel_150425KF.vel: </a:t>
            </a:r>
            <a:r>
              <a:rPr lang="en-US" sz="1600" dirty="0" err="1"/>
              <a:t>tsfit</a:t>
            </a:r>
            <a:r>
              <a:rPr lang="en-US" sz="1600" dirty="0"/>
              <a:t> Kalman filter solution to timeseries</a:t>
            </a:r>
            <a:br>
              <a:rPr lang="en-US" sz="1600" dirty="0"/>
            </a:br>
            <a:r>
              <a:rPr lang="en-US" sz="1600" dirty="0"/>
              <a:t>PBO_vel_150425_NAM08.vel: GLOBK combined velocity solution (NMT+CWU), decimated 7 days, 28-subnet combination. Reference frame realization to NAM08 frame sites (~600) </a:t>
            </a:r>
          </a:p>
          <a:p>
            <a:r>
              <a:rPr lang="en-US" sz="1600" dirty="0"/>
              <a:t>See Herring et al., Reviews of Geophysics, 2016 for more detailed comparisons</a:t>
            </a:r>
            <a:endParaRPr lang="en-US" sz="1400" dirty="0"/>
          </a:p>
          <a:p>
            <a:endParaRPr lang="en-US" sz="1400" dirty="0"/>
          </a:p>
          <a:p>
            <a:endParaRPr lang="en-US" sz="1400" dirty="0"/>
          </a:p>
          <a:p>
            <a:endParaRPr lang="en-US" sz="1400"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comments</a:t>
            </a:r>
          </a:p>
        </p:txBody>
      </p:sp>
      <p:sp>
        <p:nvSpPr>
          <p:cNvPr id="3" name="Content Placeholder 2"/>
          <p:cNvSpPr>
            <a:spLocks noGrp="1"/>
          </p:cNvSpPr>
          <p:nvPr>
            <p:ph idx="1"/>
          </p:nvPr>
        </p:nvSpPr>
        <p:spPr/>
        <p:txBody>
          <a:bodyPr/>
          <a:lstStyle/>
          <a:p>
            <a:r>
              <a:rPr lang="en-US" dirty="0"/>
              <a:t>Practice large solutions with decimated data sets and small networks (run time increased cubically with number of stations)</a:t>
            </a:r>
          </a:p>
          <a:p>
            <a:r>
              <a:rPr lang="en-US" dirty="0"/>
              <a:t>Make sure your a priori coordinates files are consistent (especially with equates)</a:t>
            </a:r>
          </a:p>
          <a:p>
            <a:pPr lvl="1"/>
            <a:r>
              <a:rPr lang="en-US" dirty="0"/>
              <a:t>Use the </a:t>
            </a:r>
            <a:r>
              <a:rPr lang="en-US" dirty="0" err="1"/>
              <a:t>out_aprf</a:t>
            </a:r>
            <a:r>
              <a:rPr lang="en-US" dirty="0"/>
              <a:t> command in </a:t>
            </a:r>
            <a:r>
              <a:rPr lang="en-US" dirty="0" err="1">
                <a:latin typeface="Courier" pitchFamily="2" charset="0"/>
              </a:rPr>
              <a:t>tsfit</a:t>
            </a:r>
            <a:r>
              <a:rPr lang="en-US" dirty="0"/>
              <a:t> to generate an a priori which is consistent with your timeseries estimates</a:t>
            </a:r>
          </a:p>
          <a:p>
            <a:endParaRPr lang="en-US" dirty="0"/>
          </a:p>
          <a:p>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Basics of “velocity” solutions</a:t>
            </a:r>
          </a:p>
          <a:p>
            <a:pPr lvl="1"/>
            <a:r>
              <a:rPr lang="en-US" dirty="0"/>
              <a:t>Invoked with “</a:t>
            </a:r>
            <a:r>
              <a:rPr lang="en-US" dirty="0" err="1"/>
              <a:t>apr_neu</a:t>
            </a:r>
            <a:r>
              <a:rPr lang="en-US" dirty="0"/>
              <a:t> all  xx xx xx &lt;NEU velocity </a:t>
            </a:r>
            <a:r>
              <a:rPr lang="en-US" dirty="0" err="1"/>
              <a:t>sigmas</a:t>
            </a:r>
            <a:r>
              <a:rPr lang="en-US" dirty="0"/>
              <a:t>&gt;”</a:t>
            </a:r>
          </a:p>
          <a:p>
            <a:r>
              <a:rPr lang="en-US" dirty="0"/>
              <a:t>Strategies for setting up solutions (they can take a long time to run)</a:t>
            </a:r>
          </a:p>
          <a:p>
            <a:r>
              <a:rPr lang="en-US" dirty="0"/>
              <a:t>Strategies for speeding up solutions</a:t>
            </a:r>
          </a:p>
          <a:p>
            <a:r>
              <a:rPr lang="en-US" dirty="0"/>
              <a:t>Methods for “cleaning up” potential problems</a:t>
            </a:r>
          </a:p>
          <a:p>
            <a:r>
              <a:rPr lang="en-US" dirty="0"/>
              <a:t>Different reference frame realizations</a:t>
            </a:r>
          </a:p>
          <a:p>
            <a:r>
              <a:rPr lang="en-US" dirty="0"/>
              <a:t>Some examples</a:t>
            </a:r>
          </a:p>
          <a:p>
            <a:r>
              <a:rPr lang="en-US" i="1" dirty="0"/>
              <a:t>These solutions involve making decisions about how to treat data and the type of solution to be created – lots of decisions</a:t>
            </a:r>
          </a:p>
        </p:txBody>
      </p:sp>
      <p:sp>
        <p:nvSpPr>
          <p:cNvPr id="4" name="Date Placeholder 3"/>
          <p:cNvSpPr>
            <a:spLocks noGrp="1"/>
          </p:cNvSpPr>
          <p:nvPr>
            <p:ph type="dt" sz="half" idx="10"/>
          </p:nvPr>
        </p:nvSpPr>
        <p:spPr/>
        <p:txBody>
          <a:bodyPr/>
          <a:lstStyle/>
          <a:p>
            <a:r>
              <a:rPr lang="en-GB"/>
              <a:t>2020/08/25</a:t>
            </a:r>
            <a:endParaRPr lang="en-US" dirty="0"/>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GLOBK velocity solutions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aim of these solutions is to combine many years of data to generate position, velocity, offset and postseismic parameter estimates</a:t>
            </a:r>
          </a:p>
          <a:p>
            <a:pPr lvl="1"/>
            <a:r>
              <a:rPr lang="en-US" dirty="0"/>
              <a:t>Increasingly common to have 10,000 parameters in these solutions if large networks over many years</a:t>
            </a:r>
          </a:p>
          <a:p>
            <a:r>
              <a:rPr lang="en-US" dirty="0"/>
              <a:t>Input requirements for these solutions:</a:t>
            </a:r>
          </a:p>
          <a:p>
            <a:pPr lvl="1"/>
            <a:r>
              <a:rPr lang="en-US" dirty="0"/>
              <a:t>a priori coordinate and velocity file</a:t>
            </a:r>
          </a:p>
          <a:p>
            <a:pPr lvl="2"/>
            <a:r>
              <a:rPr lang="en-US" dirty="0"/>
              <a:t>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misnamed stations affect solution</a:t>
            </a:r>
          </a:p>
          <a:p>
            <a:pPr lvl="2"/>
            <a:r>
              <a:rPr lang="en-US" dirty="0"/>
              <a:t>Critical that this file correctly describe data.</a:t>
            </a:r>
          </a:p>
          <a:p>
            <a:pPr lvl="1"/>
            <a:r>
              <a:rPr lang="en-US" dirty="0"/>
              <a:t>Process noise parameters for each station</a:t>
            </a:r>
          </a:p>
          <a:p>
            <a:pPr lvl="2"/>
            <a:r>
              <a:rPr lang="en-US" dirty="0"/>
              <a:t>Critical for generating realistic standard deviations for the velocity estimates (e.g. </a:t>
            </a:r>
            <a:r>
              <a:rPr lang="en-US" dirty="0" err="1">
                <a:latin typeface="Courier" pitchFamily="2" charset="0"/>
              </a:rPr>
              <a:t>sh_gen_stats</a:t>
            </a:r>
            <a:r>
              <a:rPr lang="en-US" dirty="0"/>
              <a:t>). </a:t>
            </a:r>
          </a:p>
          <a:p>
            <a:pPr lvl="1"/>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320462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Velocity solution strategies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general careful setup (i.e. correct a priori coordinates, earthquake file and process noise files) is needed since each run that corrects a problem can take several days. Incorrect solutions may not complete correctly and results may be subtly wrong.</a:t>
            </a:r>
          </a:p>
          <a:p>
            <a:r>
              <a:rPr lang="en-US" dirty="0"/>
              <a:t>General strategy for iteratively generating velocity solution:</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apriori coordinate/velocity files.</a:t>
            </a:r>
          </a:p>
          <a:p>
            <a:pPr lvl="1"/>
            <a:r>
              <a:rPr lang="en-US" dirty="0"/>
              <a:t>Steps above are repeated, usually increasing number of stations until solution is complete. As new stations are added missed discontinuities and bad process noise models can cause problems.</a:t>
            </a:r>
          </a:p>
          <a:p>
            <a:r>
              <a:rPr lang="en-US" dirty="0"/>
              <a:t>Aim here is make sure that when a large solution is run (maybe several days of CPU time) that the run completes successfully.</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546305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methods for increasing speed and to allow for parallel runs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Approaches to increase speed:</a:t>
            </a:r>
          </a:p>
          <a:p>
            <a:r>
              <a:rPr lang="en-US" dirty="0"/>
              <a:t>Pre-combine daily solutions into weekly to monthly solutions and use these combined solutions in the velocity solutions. There are many advantages to this approach:</a:t>
            </a:r>
          </a:p>
          <a:p>
            <a:pPr lvl="1"/>
            <a:r>
              <a:rPr lang="en-US" dirty="0"/>
              <a:t>Runs are much faster. Each processing step takes about the same time with the monthly as a daily file but there are 30 fewer files so 30 times faster.</a:t>
            </a:r>
          </a:p>
          <a:p>
            <a:pPr lvl="1"/>
            <a:r>
              <a:rPr lang="en-US" dirty="0"/>
              <a:t>Numerical rounding errors are much better when monthlies are used</a:t>
            </a:r>
          </a:p>
          <a:p>
            <a:pPr lvl="1"/>
            <a:r>
              <a:rPr lang="en-US" dirty="0"/>
              <a:t>“MIDP” output option refers the solutions to the middle of the month. (Earlier versions used last day of month as reference time, natural time for a sequential Kalman filter.</a:t>
            </a:r>
          </a:p>
          <a:p>
            <a:pPr lvl="1"/>
            <a:r>
              <a:rPr lang="en-US" dirty="0"/>
              <a:t>Random walk process noise models correct when velocity NOT estimated in combinations.</a:t>
            </a:r>
          </a:p>
          <a:p>
            <a:pPr lvl="1"/>
            <a:r>
              <a:rPr lang="en-US" dirty="0"/>
              <a:t>Care needed here when “</a:t>
            </a:r>
            <a:r>
              <a:rPr lang="en-US" dirty="0" err="1"/>
              <a:t>eq_log</a:t>
            </a:r>
            <a:r>
              <a:rPr lang="en-US" dirty="0"/>
              <a:t>” is used for solutions far away in time from the earthquake.</a:t>
            </a:r>
          </a:p>
          <a:p>
            <a:r>
              <a:rPr lang="en-US" dirty="0"/>
              <a:t>Run decimated solutions (e.g. one day per week). Works fine and changing start day does not have large effect due to correlated noise models. Care needed when different start day results are combined to avoid white noise sigma reduction. </a:t>
            </a:r>
          </a:p>
          <a:p>
            <a:r>
              <a:rPr lang="en-US" dirty="0"/>
              <a:t>Sub-netting in GLOBK to generate each solution with smaller number of stations. Sub-net velocity solutions are combined with GLOBK. Use </a:t>
            </a:r>
            <a:r>
              <a:rPr lang="en-US" dirty="0" err="1">
                <a:latin typeface="Courier" pitchFamily="2" charset="0"/>
              </a:rPr>
              <a:t>netsel</a:t>
            </a:r>
            <a:r>
              <a:rPr lang="en-US" dirty="0"/>
              <a:t> with </a:t>
            </a:r>
            <a:r>
              <a:rPr lang="en-US" dirty="0">
                <a:latin typeface="Courier" pitchFamily="2" charset="0"/>
              </a:rPr>
              <a:t>-</a:t>
            </a:r>
            <a:r>
              <a:rPr lang="en-US" dirty="0" err="1">
                <a:latin typeface="Courier" pitchFamily="2" charset="0"/>
              </a:rPr>
              <a:t>rw</a:t>
            </a:r>
            <a:r>
              <a:rPr lang="en-US" dirty="0"/>
              <a:t> option to make GLOBK “</a:t>
            </a:r>
            <a:r>
              <a:rPr lang="en-US" dirty="0" err="1"/>
              <a:t>use_site</a:t>
            </a:r>
            <a:r>
              <a:rPr lang="en-US" dirty="0"/>
              <a:t>” list (current GAGE approach)</a:t>
            </a:r>
          </a:p>
          <a:p>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759420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velocity runs</a:t>
            </a:r>
          </a:p>
        </p:txBody>
      </p:sp>
      <p:sp>
        <p:nvSpPr>
          <p:cNvPr id="3" name="Content Placeholder 2"/>
          <p:cNvSpPr>
            <a:spLocks noGrp="1"/>
          </p:cNvSpPr>
          <p:nvPr>
            <p:ph idx="1"/>
          </p:nvPr>
        </p:nvSpPr>
        <p:spPr/>
        <p:txBody>
          <a:bodyPr/>
          <a:lstStyle/>
          <a:p>
            <a:r>
              <a:rPr lang="en-US" dirty="0"/>
              <a:t>Surveys may be combined into one solution per survey</a:t>
            </a:r>
          </a:p>
          <a:p>
            <a:r>
              <a:rPr lang="en-US" dirty="0"/>
              <a:t>No need to re-run </a:t>
            </a:r>
            <a:r>
              <a:rPr lang="en-US" dirty="0" err="1">
                <a:latin typeface="Courier" pitchFamily="2" charset="0"/>
              </a:rPr>
              <a:t>glred</a:t>
            </a:r>
            <a:r>
              <a:rPr lang="en-US" dirty="0"/>
              <a:t> again to see long-term time series</a:t>
            </a:r>
          </a:p>
          <a:p>
            <a:r>
              <a:rPr lang="en-US" dirty="0"/>
              <a:t>Multiple “.org”-files may be read by </a:t>
            </a:r>
            <a:r>
              <a:rPr lang="en-US" dirty="0" err="1">
                <a:latin typeface="Courier" pitchFamily="2" charset="0"/>
              </a:rPr>
              <a:t>tssum</a:t>
            </a:r>
            <a:r>
              <a:rPr lang="en-US" dirty="0"/>
              <a:t> or </a:t>
            </a:r>
            <a:r>
              <a:rPr lang="en-US" dirty="0" err="1">
                <a:latin typeface="Courier" pitchFamily="2" charset="0"/>
              </a:rPr>
              <a:t>sh_plot_pos</a:t>
            </a:r>
            <a:endParaRPr lang="en-US" dirty="0">
              <a:latin typeface="Courier" pitchFamily="2" charset="0"/>
            </a:endParaRPr>
          </a:p>
          <a:p>
            <a:pPr marL="457200" lvl="1" indent="0">
              <a:buNone/>
            </a:pPr>
            <a:r>
              <a:rPr lang="en-US" sz="1800" dirty="0" err="1">
                <a:latin typeface="Courier" pitchFamily="2" charset="0"/>
              </a:rPr>
              <a:t>tssum</a:t>
            </a:r>
            <a:r>
              <a:rPr lang="en-US" sz="1800" dirty="0">
                <a:latin typeface="Courier" pitchFamily="2" charset="0"/>
              </a:rPr>
              <a:t> </a:t>
            </a:r>
            <a:r>
              <a:rPr lang="en-US" sz="1800" dirty="0" err="1">
                <a:latin typeface="Courier" pitchFamily="2" charset="0"/>
              </a:rPr>
              <a:t>ts_pos</a:t>
            </a:r>
            <a:r>
              <a:rPr lang="en-US" sz="1800" dirty="0">
                <a:latin typeface="Courier" pitchFamily="2" charset="0"/>
              </a:rPr>
              <a:t> mit.final_igb14 -R survey1_comb.org survey2_comb.org</a:t>
            </a:r>
            <a:r>
              <a:rPr lang="en-US" sz="1800" dirty="0"/>
              <a:t> ...</a:t>
            </a:r>
          </a:p>
          <a:p>
            <a:pPr lvl="2"/>
            <a:r>
              <a:rPr lang="en-US" dirty="0" err="1"/>
              <a:t>ts_pos</a:t>
            </a:r>
            <a:r>
              <a:rPr lang="en-US" dirty="0"/>
              <a:t> is the name of a directory for the .pos files. (“.” can be used)</a:t>
            </a:r>
          </a:p>
          <a:p>
            <a:pPr marL="457200" lvl="1" indent="0">
              <a:buNone/>
            </a:pPr>
            <a:r>
              <a:rPr lang="en-US" sz="1800" dirty="0" err="1">
                <a:latin typeface="Courier" pitchFamily="2" charset="0"/>
              </a:rPr>
              <a:t>sh_plot_pos</a:t>
            </a:r>
            <a:r>
              <a:rPr lang="en-US" sz="1800" dirty="0">
                <a:latin typeface="Courier" pitchFamily="2" charset="0"/>
              </a:rPr>
              <a:t> -f survey1_comb.org survey2_comb.org -k</a:t>
            </a:r>
            <a:r>
              <a:rPr lang="en-US" sz="1800" dirty="0"/>
              <a:t> ...</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47580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t>Example: Long-term time series for survey sites</a:t>
            </a:r>
          </a:p>
        </p:txBody>
      </p:sp>
      <p:sp>
        <p:nvSpPr>
          <p:cNvPr id="5" name="Text Placeholder 4"/>
          <p:cNvSpPr>
            <a:spLocks noGrp="1"/>
          </p:cNvSpPr>
          <p:nvPr>
            <p:ph type="body" idx="1"/>
          </p:nvPr>
        </p:nvSpPr>
        <p:spPr/>
        <p:txBody>
          <a:bodyPr/>
          <a:lstStyle/>
          <a:p>
            <a:r>
              <a:rPr lang="en-US" dirty="0"/>
              <a:t>Reasonable repeatability</a:t>
            </a:r>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034329" y="2505075"/>
            <a:ext cx="2768704" cy="3684588"/>
          </a:xfrm>
        </p:spPr>
      </p:pic>
      <p:sp>
        <p:nvSpPr>
          <p:cNvPr id="7" name="Text Placeholder 6"/>
          <p:cNvSpPr>
            <a:spLocks noGrp="1"/>
          </p:cNvSpPr>
          <p:nvPr>
            <p:ph type="body" sz="quarter" idx="3"/>
          </p:nvPr>
        </p:nvSpPr>
        <p:spPr/>
        <p:txBody>
          <a:bodyPr/>
          <a:lstStyle/>
          <a:p>
            <a:r>
              <a:rPr lang="en-US" dirty="0"/>
              <a:t>Outlier in vertical</a:t>
            </a:r>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7377461" y="2505075"/>
            <a:ext cx="2772665" cy="3684588"/>
          </a:xfrm>
        </p:spPr>
      </p:pic>
      <p:sp>
        <p:nvSpPr>
          <p:cNvPr id="2" name="Date Placeholder 1"/>
          <p:cNvSpPr>
            <a:spLocks noGrp="1"/>
          </p:cNvSpPr>
          <p:nvPr>
            <p:ph type="dt" sz="half" idx="10"/>
          </p:nvPr>
        </p:nvSpPr>
        <p:spPr/>
        <p:txBody>
          <a:bodyPr/>
          <a:lstStyle/>
          <a:p>
            <a:r>
              <a:rPr lang="en-GB"/>
              <a:t>2020/08/25</a:t>
            </a:r>
            <a:endParaRPr lang="en-US"/>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286564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Excluding outliers or segments of data</a:t>
            </a:r>
          </a:p>
        </p:txBody>
      </p:sp>
      <p:sp>
        <p:nvSpPr>
          <p:cNvPr id="5" name="Content Placeholder 4"/>
          <p:cNvSpPr>
            <a:spLocks noGrp="1"/>
          </p:cNvSpPr>
          <p:nvPr>
            <p:ph idx="1"/>
          </p:nvPr>
        </p:nvSpPr>
        <p:spPr/>
        <p:txBody>
          <a:bodyPr/>
          <a:lstStyle/>
          <a:p>
            <a:r>
              <a:rPr lang="en-US" dirty="0"/>
              <a:t>Create “rename” file records and add to GLOBK command file’s “</a:t>
            </a:r>
            <a:r>
              <a:rPr lang="en-US" dirty="0" err="1"/>
              <a:t>eq_file</a:t>
            </a:r>
            <a:r>
              <a:rPr lang="en-US" dirty="0"/>
              <a:t>” option, e.g.</a:t>
            </a:r>
          </a:p>
          <a:p>
            <a:pPr marL="457200" lvl="1" indent="0">
              <a:buNone/>
            </a:pPr>
            <a:r>
              <a:rPr lang="en-US" sz="2000" dirty="0">
                <a:latin typeface="Courier" pitchFamily="2" charset="0"/>
              </a:rPr>
              <a:t>rename PTRB     PTRB_XPS h1407080610_nb4a</a:t>
            </a:r>
          </a:p>
          <a:p>
            <a:pPr marL="457200" lvl="1" indent="0">
              <a:buNone/>
            </a:pPr>
            <a:r>
              <a:rPr lang="en-US" sz="2000" dirty="0">
                <a:latin typeface="Courier" pitchFamily="2" charset="0"/>
              </a:rPr>
              <a:t>rename PTRB     PTRB_XPS 2014 07 07 18 00 2014 07 08 18 30</a:t>
            </a:r>
          </a:p>
          <a:p>
            <a:pPr marL="457200" lvl="1" indent="0">
              <a:buNone/>
            </a:pPr>
            <a:r>
              <a:rPr lang="en-US" sz="2000" dirty="0">
                <a:latin typeface="Courier" pitchFamily="2" charset="0"/>
              </a:rPr>
              <a:t>rename ABCD     ABCD_XCL 2013 07 08 00 00</a:t>
            </a:r>
          </a:p>
          <a:p>
            <a:r>
              <a:rPr lang="en-US" dirty="0"/>
              <a:t>“XPS” will not exclude data from </a:t>
            </a:r>
            <a:r>
              <a:rPr lang="en-US" dirty="0" err="1">
                <a:latin typeface="Courier" pitchFamily="2" charset="0"/>
              </a:rPr>
              <a:t>glred</a:t>
            </a:r>
            <a:r>
              <a:rPr lang="en-US" dirty="0"/>
              <a:t> (so still visible in time series) but will exclude data from </a:t>
            </a:r>
            <a:r>
              <a:rPr lang="en-US" dirty="0" err="1">
                <a:latin typeface="Courier" pitchFamily="2" charset="0"/>
              </a:rPr>
              <a:t>globk</a:t>
            </a:r>
            <a:r>
              <a:rPr lang="en-US" dirty="0"/>
              <a:t> (combination or velocity solution)</a:t>
            </a:r>
          </a:p>
          <a:p>
            <a:r>
              <a:rPr lang="en-US" dirty="0"/>
              <a:t>“XCL” will exclude data from all </a:t>
            </a:r>
            <a:r>
              <a:rPr lang="en-US" dirty="0" err="1">
                <a:latin typeface="Courier" pitchFamily="2" charset="0"/>
              </a:rPr>
              <a:t>glred</a:t>
            </a:r>
            <a:r>
              <a:rPr lang="en-US" dirty="0"/>
              <a:t> or </a:t>
            </a:r>
            <a:r>
              <a:rPr lang="en-US" dirty="0" err="1">
                <a:latin typeface="Courier" pitchFamily="2" charset="0"/>
              </a:rPr>
              <a:t>globk</a:t>
            </a:r>
            <a:r>
              <a:rPr lang="en-US" dirty="0"/>
              <a:t> runs</a:t>
            </a:r>
          </a:p>
        </p:txBody>
      </p:sp>
      <p:sp>
        <p:nvSpPr>
          <p:cNvPr id="3" name="Date Placeholder 2"/>
          <p:cNvSpPr>
            <a:spLocks noGrp="1"/>
          </p:cNvSpPr>
          <p:nvPr>
            <p:ph type="dt" sz="half" idx="10"/>
          </p:nvPr>
        </p:nvSpPr>
        <p:spPr/>
        <p:txBody>
          <a:bodyPr/>
          <a:lstStyle/>
          <a:p>
            <a:r>
              <a:rPr lang="en-GB"/>
              <a:t>2020/08/25</a:t>
            </a:r>
            <a:endParaRPr lang="en-US"/>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3112631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 </a:t>
            </a:r>
            <a:r>
              <a:rPr lang="en-US" dirty="0" err="1">
                <a:latin typeface="Courier New" panose="02070309020205020404" pitchFamily="49" charset="0"/>
                <a:cs typeface="Courier New" panose="02070309020205020404" pitchFamily="49" charset="0"/>
              </a:rPr>
              <a:t>globk</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10000"/>
          </a:bodyPr>
          <a:lstStyle/>
          <a:p>
            <a:r>
              <a:rPr lang="en-US" dirty="0"/>
              <a:t>Create new “.</a:t>
            </a:r>
            <a:r>
              <a:rPr lang="en-US" dirty="0" err="1"/>
              <a:t>gdl</a:t>
            </a:r>
            <a:r>
              <a:rPr lang="en-US" dirty="0"/>
              <a:t>”-file with </a:t>
            </a:r>
            <a:r>
              <a:rPr lang="en-US" i="1" dirty="0"/>
              <a:t>combined</a:t>
            </a:r>
            <a:r>
              <a:rPr lang="en-US" dirty="0"/>
              <a:t> binary h-files, e.g. from </a:t>
            </a:r>
            <a:r>
              <a:rPr lang="en-US" dirty="0" err="1"/>
              <a:t>vsoln</a:t>
            </a:r>
            <a:r>
              <a:rPr lang="en-US" dirty="0"/>
              <a:t>/, assuming standard directory hierarchy</a:t>
            </a:r>
          </a:p>
          <a:p>
            <a:pPr marL="457200" lvl="1" indent="0">
              <a:buNone/>
            </a:pPr>
            <a:r>
              <a:rPr lang="en-US" dirty="0" err="1">
                <a:latin typeface="Courier" pitchFamily="2" charset="0"/>
              </a:rPr>
              <a:t>ls</a:t>
            </a:r>
            <a:r>
              <a:rPr lang="en-US" dirty="0">
                <a:latin typeface="Courier" pitchFamily="2" charset="0"/>
              </a:rPr>
              <a:t> ../*/</a:t>
            </a:r>
            <a:r>
              <a:rPr lang="en-US" dirty="0" err="1">
                <a:latin typeface="Courier" pitchFamily="2" charset="0"/>
              </a:rPr>
              <a:t>gsoln</a:t>
            </a:r>
            <a:r>
              <a:rPr lang="en-US" dirty="0">
                <a:latin typeface="Courier" pitchFamily="2" charset="0"/>
              </a:rPr>
              <a:t>/*.GLX &gt; </a:t>
            </a:r>
            <a:r>
              <a:rPr lang="en-US" dirty="0" err="1">
                <a:latin typeface="Courier" pitchFamily="2" charset="0"/>
              </a:rPr>
              <a:t>vsoln.glx.gdl</a:t>
            </a:r>
            <a:endParaRPr lang="en-US" dirty="0">
              <a:latin typeface="Courier" pitchFamily="2" charset="0"/>
            </a:endParaRPr>
          </a:p>
          <a:p>
            <a:r>
              <a:rPr lang="en-US" dirty="0"/>
              <a:t>Optionally run </a:t>
            </a:r>
            <a:r>
              <a:rPr lang="en-US" dirty="0" err="1">
                <a:latin typeface="Courier" pitchFamily="2" charset="0"/>
              </a:rPr>
              <a:t>glist</a:t>
            </a:r>
            <a:r>
              <a:rPr lang="en-US" dirty="0"/>
              <a:t> to see size of solution</a:t>
            </a:r>
          </a:p>
          <a:p>
            <a:pPr lvl="1"/>
            <a:r>
              <a:rPr lang="en-US" dirty="0"/>
              <a:t>Recommended to prevent problems during long </a:t>
            </a:r>
            <a:r>
              <a:rPr lang="en-US" dirty="0" err="1">
                <a:latin typeface="Courier" pitchFamily="2" charset="0"/>
              </a:rPr>
              <a:t>globk</a:t>
            </a:r>
            <a:r>
              <a:rPr lang="en-US" dirty="0"/>
              <a:t> run</a:t>
            </a:r>
          </a:p>
          <a:p>
            <a:pPr lvl="1"/>
            <a:r>
              <a:rPr lang="en-US" dirty="0" err="1">
                <a:latin typeface="Courier" pitchFamily="2" charset="0"/>
              </a:rPr>
              <a:t>glist</a:t>
            </a:r>
            <a:r>
              <a:rPr lang="en-US" dirty="0"/>
              <a:t> can read earthquake file and </a:t>
            </a:r>
            <a:r>
              <a:rPr lang="en-US" dirty="0" err="1">
                <a:latin typeface="Courier" pitchFamily="2" charset="0"/>
              </a:rPr>
              <a:t>globk</a:t>
            </a:r>
            <a:r>
              <a:rPr lang="en-US" dirty="0"/>
              <a:t> use site type commands (useful if a </a:t>
            </a:r>
            <a:r>
              <a:rPr lang="en-US" dirty="0" err="1"/>
              <a:t>globk</a:t>
            </a:r>
            <a:r>
              <a:rPr lang="en-US" dirty="0"/>
              <a:t> solution seems to be missing or has extra sites)</a:t>
            </a:r>
          </a:p>
          <a:p>
            <a:r>
              <a:rPr lang="en-US" dirty="0"/>
              <a:t>Run </a:t>
            </a:r>
            <a:r>
              <a:rPr lang="en-US" dirty="0" err="1">
                <a:latin typeface="Courier" pitchFamily="2" charset="0"/>
              </a:rPr>
              <a:t>globk</a:t>
            </a:r>
            <a:endParaRPr lang="en-US" dirty="0">
              <a:latin typeface="Courier" pitchFamily="2" charset="0"/>
            </a:endParaRPr>
          </a:p>
          <a:p>
            <a:pPr lvl="1"/>
            <a:r>
              <a:rPr lang="en-US" dirty="0"/>
              <a:t>This may take many hours for very large/long velocity solutions</a:t>
            </a:r>
          </a:p>
          <a:p>
            <a:pPr lvl="1"/>
            <a:r>
              <a:rPr lang="en-US" dirty="0"/>
              <a:t>Use </a:t>
            </a:r>
            <a:r>
              <a:rPr lang="en-US" dirty="0" err="1">
                <a:latin typeface="Courier" pitchFamily="2" charset="0"/>
              </a:rPr>
              <a:t>tsfit</a:t>
            </a:r>
            <a:r>
              <a:rPr lang="en-US" dirty="0"/>
              <a:t> with earthquake file to generate a priori site coordinates. Be careful if ~/gg/tables/igb14_*.apr files also used because some site names permutations may have inconsistent coordinates (use </a:t>
            </a:r>
            <a:r>
              <a:rPr lang="en-US" dirty="0" err="1">
                <a:latin typeface="Courier" pitchFamily="2" charset="0"/>
              </a:rPr>
              <a:t>unify_apr</a:t>
            </a:r>
            <a:r>
              <a:rPr lang="en-US" dirty="0"/>
              <a:t> to be safe)</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2404598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3717</TotalTime>
  <Words>2380</Words>
  <Application>Microsoft Macintosh PowerPoint</Application>
  <PresentationFormat>Widescreen</PresentationFormat>
  <Paragraphs>163</Paragraphs>
  <Slides>16</Slides>
  <Notes>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vt:lpstr>
      <vt:lpstr>Courier New</vt: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 series vs GLOBK</vt:lpstr>
      <vt:lpstr>Final comments</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velocity solutions with globk</dc:title>
  <dc:subject/>
  <dc:creator>M. Floyd</dc:creator>
  <cp:keywords/>
  <dc:description/>
  <cp:lastModifiedBy>Mike Floyd</cp:lastModifiedBy>
  <cp:revision>65</cp:revision>
  <dcterms:created xsi:type="dcterms:W3CDTF">2014-11-13T20:18:27Z</dcterms:created>
  <dcterms:modified xsi:type="dcterms:W3CDTF">2020-08-24T01:32:26Z</dcterms:modified>
  <cp:category/>
</cp:coreProperties>
</file>