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72" r:id="rId1"/>
  </p:sldMasterIdLst>
  <p:notesMasterIdLst>
    <p:notesMasterId r:id="rId29"/>
  </p:notesMasterIdLst>
  <p:handoutMasterIdLst>
    <p:handoutMasterId r:id="rId30"/>
  </p:handoutMasterIdLst>
  <p:sldIdLst>
    <p:sldId id="257" r:id="rId2"/>
    <p:sldId id="259" r:id="rId3"/>
    <p:sldId id="263" r:id="rId4"/>
    <p:sldId id="258" r:id="rId5"/>
    <p:sldId id="264" r:id="rId6"/>
    <p:sldId id="260" r:id="rId7"/>
    <p:sldId id="265" r:id="rId8"/>
    <p:sldId id="267" r:id="rId9"/>
    <p:sldId id="268" r:id="rId10"/>
    <p:sldId id="262" r:id="rId11"/>
    <p:sldId id="261" r:id="rId12"/>
    <p:sldId id="281" r:id="rId13"/>
    <p:sldId id="284" r:id="rId14"/>
    <p:sldId id="285" r:id="rId15"/>
    <p:sldId id="280" r:id="rId16"/>
    <p:sldId id="269" r:id="rId17"/>
    <p:sldId id="275" r:id="rId18"/>
    <p:sldId id="283" r:id="rId19"/>
    <p:sldId id="273" r:id="rId20"/>
    <p:sldId id="271" r:id="rId21"/>
    <p:sldId id="272" r:id="rId22"/>
    <p:sldId id="274" r:id="rId23"/>
    <p:sldId id="277" r:id="rId24"/>
    <p:sldId id="276" r:id="rId25"/>
    <p:sldId id="278" r:id="rId26"/>
    <p:sldId id="279" r:id="rId27"/>
    <p:sldId id="270"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62"/>
    <p:restoredTop sz="93878"/>
  </p:normalViewPr>
  <p:slideViewPr>
    <p:cSldViewPr snapToGrid="0" snapToObjects="1">
      <p:cViewPr varScale="1">
        <p:scale>
          <a:sx n="115" d="100"/>
          <a:sy n="115" d="100"/>
        </p:scale>
        <p:origin x="1032" y="20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GB"/>
              <a:t>2020/08/26</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Earthquakes and non-linear motions</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63CAC4E-1134-7443-A3F6-C01A488B6346}" type="slidenum">
              <a:rPr lang="en-US" smtClean="0"/>
              <a:t>‹#›</a:t>
            </a:fld>
            <a:endParaRPr lang="en-US"/>
          </a:p>
        </p:txBody>
      </p:sp>
    </p:spTree>
    <p:extLst>
      <p:ext uri="{BB962C8B-B14F-4D97-AF65-F5344CB8AC3E}">
        <p14:creationId xmlns:p14="http://schemas.microsoft.com/office/powerpoint/2010/main" val="1032988927"/>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en-GB"/>
              <a:t>2020/08/26</a:t>
            </a:r>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Earthquakes and non-linear motions</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689573-82BC-7048-A401-F26007CB1FF1}" type="slidenum">
              <a:rPr lang="en-US" smtClean="0"/>
              <a:t>‹#›</a:t>
            </a:fld>
            <a:endParaRPr lang="en-US"/>
          </a:p>
        </p:txBody>
      </p:sp>
    </p:spTree>
    <p:extLst>
      <p:ext uri="{BB962C8B-B14F-4D97-AF65-F5344CB8AC3E}">
        <p14:creationId xmlns:p14="http://schemas.microsoft.com/office/powerpoint/2010/main" val="119652322"/>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689573-82BC-7048-A401-F26007CB1FF1}" type="slidenum">
              <a:rPr lang="en-US" smtClean="0"/>
              <a:t>1</a:t>
            </a:fld>
            <a:endParaRPr lang="en-US"/>
          </a:p>
        </p:txBody>
      </p:sp>
      <p:sp>
        <p:nvSpPr>
          <p:cNvPr id="5" name="Date Placeholder 4"/>
          <p:cNvSpPr>
            <a:spLocks noGrp="1"/>
          </p:cNvSpPr>
          <p:nvPr>
            <p:ph type="dt" idx="11"/>
          </p:nvPr>
        </p:nvSpPr>
        <p:spPr/>
        <p:txBody>
          <a:bodyPr/>
          <a:lstStyle/>
          <a:p>
            <a:r>
              <a:rPr lang="en-GB"/>
              <a:t>2020/08/26</a:t>
            </a:r>
            <a:endParaRPr lang="en-US"/>
          </a:p>
        </p:txBody>
      </p:sp>
      <p:sp>
        <p:nvSpPr>
          <p:cNvPr id="6" name="Footer Placeholder 5"/>
          <p:cNvSpPr>
            <a:spLocks noGrp="1"/>
          </p:cNvSpPr>
          <p:nvPr>
            <p:ph type="ftr" sz="quarter" idx="12"/>
          </p:nvPr>
        </p:nvSpPr>
        <p:spPr/>
        <p:txBody>
          <a:bodyPr/>
          <a:lstStyle/>
          <a:p>
            <a:r>
              <a:rPr lang="en-US"/>
              <a:t>Earthquakes and non-linear motions</a:t>
            </a:r>
          </a:p>
        </p:txBody>
      </p:sp>
    </p:spTree>
    <p:extLst>
      <p:ext uri="{BB962C8B-B14F-4D97-AF65-F5344CB8AC3E}">
        <p14:creationId xmlns:p14="http://schemas.microsoft.com/office/powerpoint/2010/main" val="1942388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 shown in accompanying photograph is SNTR (Santorini) from the COMET </a:t>
            </a:r>
            <a:r>
              <a:rPr lang="en-US" dirty="0" err="1"/>
              <a:t>cGNSS</a:t>
            </a:r>
            <a:r>
              <a:rPr lang="en-US" dirty="0"/>
              <a:t> network. The antenna was replaced by an identical model on the same threaded rod drilled into the top of the lighthouse wall, as shown, and yet an observable discontinuity was still seen in the resulting time series.</a:t>
            </a:r>
          </a:p>
        </p:txBody>
      </p:sp>
      <p:sp>
        <p:nvSpPr>
          <p:cNvPr id="4" name="Date Placeholder 3"/>
          <p:cNvSpPr>
            <a:spLocks noGrp="1"/>
          </p:cNvSpPr>
          <p:nvPr>
            <p:ph type="dt" idx="1"/>
          </p:nvPr>
        </p:nvSpPr>
        <p:spPr/>
        <p:txBody>
          <a:bodyPr/>
          <a:lstStyle/>
          <a:p>
            <a:r>
              <a:rPr lang="en-GB"/>
              <a:t>2020/08/26</a:t>
            </a:r>
            <a:endParaRPr lang="en-US"/>
          </a:p>
        </p:txBody>
      </p:sp>
      <p:sp>
        <p:nvSpPr>
          <p:cNvPr id="5" name="Footer Placeholder 4"/>
          <p:cNvSpPr>
            <a:spLocks noGrp="1"/>
          </p:cNvSpPr>
          <p:nvPr>
            <p:ph type="ftr" sz="quarter" idx="4"/>
          </p:nvPr>
        </p:nvSpPr>
        <p:spPr/>
        <p:txBody>
          <a:bodyPr/>
          <a:lstStyle/>
          <a:p>
            <a:r>
              <a:rPr lang="en-US"/>
              <a:t>Earthquakes and non-linear motions</a:t>
            </a:r>
          </a:p>
        </p:txBody>
      </p:sp>
      <p:sp>
        <p:nvSpPr>
          <p:cNvPr id="6" name="Slide Number Placeholder 5"/>
          <p:cNvSpPr>
            <a:spLocks noGrp="1"/>
          </p:cNvSpPr>
          <p:nvPr>
            <p:ph type="sldNum" sz="quarter" idx="5"/>
          </p:nvPr>
        </p:nvSpPr>
        <p:spPr/>
        <p:txBody>
          <a:bodyPr/>
          <a:lstStyle/>
          <a:p>
            <a:fld id="{2A689573-82BC-7048-A401-F26007CB1FF1}" type="slidenum">
              <a:rPr lang="en-US" smtClean="0"/>
              <a:t>2</a:t>
            </a:fld>
            <a:endParaRPr lang="en-US"/>
          </a:p>
        </p:txBody>
      </p:sp>
    </p:spTree>
    <p:extLst>
      <p:ext uri="{BB962C8B-B14F-4D97-AF65-F5344CB8AC3E}">
        <p14:creationId xmlns:p14="http://schemas.microsoft.com/office/powerpoint/2010/main" val="1178333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Photos: Seismometer site SB4</a:t>
            </a:r>
            <a:r>
              <a:rPr lang="en-US" baseline="0" dirty="0"/>
              <a:t> in The Geysers, California, showing effect of November 2013 fire (http://</a:t>
            </a:r>
            <a:r>
              <a:rPr lang="en-US" baseline="0" dirty="0" err="1"/>
              <a:t>cdfdata.fire.ca.gov</a:t>
            </a:r>
            <a:r>
              <a:rPr lang="en-US" baseline="0" dirty="0"/>
              <a:t>/incidents/</a:t>
            </a:r>
            <a:r>
              <a:rPr lang="en-US" baseline="0" dirty="0" err="1"/>
              <a:t>incidents_details_info?incident_id</a:t>
            </a:r>
            <a:r>
              <a:rPr lang="en-US" baseline="0" dirty="0"/>
              <a:t>=932). Site of eventual </a:t>
            </a:r>
            <a:r>
              <a:rPr lang="en-US" baseline="0" dirty="0" err="1"/>
              <a:t>colocated</a:t>
            </a:r>
            <a:r>
              <a:rPr lang="en-US" baseline="0" dirty="0"/>
              <a:t> GPS antenna (TG01) in upper left; seen after installation and November 2013 grass fire in lower left; photos on right side show broader view of site hillside. Right: Time series showing discontinuity (at least in vertical component) at time of fire (green dashed line).</a:t>
            </a:r>
            <a:endParaRPr lang="en-US" dirty="0"/>
          </a:p>
        </p:txBody>
      </p:sp>
      <p:sp>
        <p:nvSpPr>
          <p:cNvPr id="4" name="Slide Number Placeholder 3"/>
          <p:cNvSpPr>
            <a:spLocks noGrp="1"/>
          </p:cNvSpPr>
          <p:nvPr>
            <p:ph type="sldNum" sz="quarter" idx="10"/>
          </p:nvPr>
        </p:nvSpPr>
        <p:spPr/>
        <p:txBody>
          <a:bodyPr/>
          <a:lstStyle/>
          <a:p>
            <a:fld id="{C7795D7A-F93A-4E3E-90A8-914EEF8A4423}" type="slidenum">
              <a:rPr lang="en-US" smtClean="0"/>
              <a:t>3</a:t>
            </a:fld>
            <a:endParaRPr lang="en-US"/>
          </a:p>
        </p:txBody>
      </p:sp>
      <p:sp>
        <p:nvSpPr>
          <p:cNvPr id="5" name="Date Placeholder 4"/>
          <p:cNvSpPr>
            <a:spLocks noGrp="1"/>
          </p:cNvSpPr>
          <p:nvPr>
            <p:ph type="dt" idx="11"/>
          </p:nvPr>
        </p:nvSpPr>
        <p:spPr/>
        <p:txBody>
          <a:bodyPr/>
          <a:lstStyle/>
          <a:p>
            <a:r>
              <a:rPr lang="en-GB"/>
              <a:t>2020/08/26</a:t>
            </a:r>
            <a:endParaRPr lang="en-US"/>
          </a:p>
        </p:txBody>
      </p:sp>
      <p:sp>
        <p:nvSpPr>
          <p:cNvPr id="6" name="Footer Placeholder 5"/>
          <p:cNvSpPr>
            <a:spLocks noGrp="1"/>
          </p:cNvSpPr>
          <p:nvPr>
            <p:ph type="ftr" sz="quarter" idx="12"/>
          </p:nvPr>
        </p:nvSpPr>
        <p:spPr/>
        <p:txBody>
          <a:bodyPr/>
          <a:lstStyle/>
          <a:p>
            <a:r>
              <a:rPr lang="en-US"/>
              <a:t>Earthquakes and non-linear motions</a:t>
            </a:r>
          </a:p>
        </p:txBody>
      </p:sp>
    </p:spTree>
    <p:extLst>
      <p:ext uri="{BB962C8B-B14F-4D97-AF65-F5344CB8AC3E}">
        <p14:creationId xmlns:p14="http://schemas.microsoft.com/office/powerpoint/2010/main" val="1668755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Increase in horizontal</a:t>
            </a:r>
            <a:r>
              <a:rPr lang="en-US" baseline="0" dirty="0"/>
              <a:t> motion ~ 1 cm/</a:t>
            </a:r>
            <a:r>
              <a:rPr lang="en-US" baseline="0" dirty="0" err="1"/>
              <a:t>yr</a:t>
            </a:r>
            <a:r>
              <a:rPr lang="en-US" baseline="0" dirty="0"/>
              <a:t> westward</a:t>
            </a:r>
          </a:p>
          <a:p>
            <a:r>
              <a:rPr lang="en-US" baseline="0" dirty="0"/>
              <a:t>Uplift ~ 1 cm/</a:t>
            </a:r>
            <a:r>
              <a:rPr lang="en-US" baseline="0" dirty="0" err="1"/>
              <a:t>yr</a:t>
            </a:r>
            <a:endParaRPr lang="en-US" dirty="0"/>
          </a:p>
        </p:txBody>
      </p:sp>
      <p:sp>
        <p:nvSpPr>
          <p:cNvPr id="4" name="Slide Number Placeholder 3"/>
          <p:cNvSpPr>
            <a:spLocks noGrp="1"/>
          </p:cNvSpPr>
          <p:nvPr>
            <p:ph type="sldNum" sz="quarter" idx="10"/>
          </p:nvPr>
        </p:nvSpPr>
        <p:spPr/>
        <p:txBody>
          <a:bodyPr/>
          <a:lstStyle/>
          <a:p>
            <a:fld id="{5CC04F89-3896-B34B-937E-F2CBE67F6D2B}" type="slidenum">
              <a:rPr lang="en-US" smtClean="0"/>
              <a:t>13</a:t>
            </a:fld>
            <a:endParaRPr lang="en-US"/>
          </a:p>
        </p:txBody>
      </p:sp>
    </p:spTree>
    <p:extLst>
      <p:ext uri="{BB962C8B-B14F-4D97-AF65-F5344CB8AC3E}">
        <p14:creationId xmlns:p14="http://schemas.microsoft.com/office/powerpoint/2010/main" val="921231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High</a:t>
            </a:r>
            <a:r>
              <a:rPr lang="en-US" baseline="0" dirty="0"/>
              <a:t> light FOGMEX rate sigma (red sloped lines).  Vertical rate of El Major </a:t>
            </a:r>
            <a:r>
              <a:rPr lang="en-US" baseline="0" dirty="0" err="1"/>
              <a:t>Cucapah</a:t>
            </a:r>
            <a:r>
              <a:rPr lang="en-US" baseline="0" dirty="0"/>
              <a:t> (2010/04/04)</a:t>
            </a:r>
            <a:endParaRPr lang="en-US" dirty="0"/>
          </a:p>
        </p:txBody>
      </p:sp>
      <p:sp>
        <p:nvSpPr>
          <p:cNvPr id="4" name="Slide Number Placeholder 3"/>
          <p:cNvSpPr>
            <a:spLocks noGrp="1"/>
          </p:cNvSpPr>
          <p:nvPr>
            <p:ph type="sldNum" sz="quarter" idx="10"/>
          </p:nvPr>
        </p:nvSpPr>
        <p:spPr/>
        <p:txBody>
          <a:bodyPr/>
          <a:lstStyle/>
          <a:p>
            <a:fld id="{2A689573-82BC-7048-A401-F26007CB1FF1}" type="slidenum">
              <a:rPr lang="en-US" smtClean="0"/>
              <a:t>14</a:t>
            </a:fld>
            <a:endParaRPr lang="en-US"/>
          </a:p>
        </p:txBody>
      </p:sp>
      <p:sp>
        <p:nvSpPr>
          <p:cNvPr id="5" name="Date Placeholder 4"/>
          <p:cNvSpPr>
            <a:spLocks noGrp="1"/>
          </p:cNvSpPr>
          <p:nvPr>
            <p:ph type="dt" idx="11"/>
          </p:nvPr>
        </p:nvSpPr>
        <p:spPr/>
        <p:txBody>
          <a:bodyPr/>
          <a:lstStyle/>
          <a:p>
            <a:r>
              <a:rPr lang="en-GB"/>
              <a:t>2020/08/26</a:t>
            </a:r>
            <a:endParaRPr lang="en-US"/>
          </a:p>
        </p:txBody>
      </p:sp>
      <p:sp>
        <p:nvSpPr>
          <p:cNvPr id="6" name="Footer Placeholder 5"/>
          <p:cNvSpPr>
            <a:spLocks noGrp="1"/>
          </p:cNvSpPr>
          <p:nvPr>
            <p:ph type="ftr" sz="quarter" idx="12"/>
          </p:nvPr>
        </p:nvSpPr>
        <p:spPr/>
        <p:txBody>
          <a:bodyPr/>
          <a:lstStyle/>
          <a:p>
            <a:r>
              <a:rPr lang="en-US"/>
              <a:t>Earthquakes and non-linear motions</a:t>
            </a:r>
          </a:p>
        </p:txBody>
      </p:sp>
    </p:spTree>
    <p:extLst>
      <p:ext uri="{BB962C8B-B14F-4D97-AF65-F5344CB8AC3E}">
        <p14:creationId xmlns:p14="http://schemas.microsoft.com/office/powerpoint/2010/main" val="3512417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Annual</a:t>
            </a:r>
            <a:r>
              <a:rPr lang="en-US" baseline="0" dirty="0"/>
              <a:t> in height but east is ~14 months (notice offsets move relative to sinusoidal wave).</a:t>
            </a:r>
            <a:endParaRPr lang="en-US" dirty="0"/>
          </a:p>
        </p:txBody>
      </p:sp>
      <p:sp>
        <p:nvSpPr>
          <p:cNvPr id="4" name="Slide Number Placeholder 3"/>
          <p:cNvSpPr>
            <a:spLocks noGrp="1"/>
          </p:cNvSpPr>
          <p:nvPr>
            <p:ph type="sldNum" sz="quarter" idx="10"/>
          </p:nvPr>
        </p:nvSpPr>
        <p:spPr/>
        <p:txBody>
          <a:bodyPr/>
          <a:lstStyle/>
          <a:p>
            <a:fld id="{2A689573-82BC-7048-A401-F26007CB1FF1}" type="slidenum">
              <a:rPr lang="en-US" smtClean="0"/>
              <a:t>17</a:t>
            </a:fld>
            <a:endParaRPr lang="en-US"/>
          </a:p>
        </p:txBody>
      </p:sp>
      <p:sp>
        <p:nvSpPr>
          <p:cNvPr id="5" name="Date Placeholder 4"/>
          <p:cNvSpPr>
            <a:spLocks noGrp="1"/>
          </p:cNvSpPr>
          <p:nvPr>
            <p:ph type="dt" idx="11"/>
          </p:nvPr>
        </p:nvSpPr>
        <p:spPr/>
        <p:txBody>
          <a:bodyPr/>
          <a:lstStyle/>
          <a:p>
            <a:r>
              <a:rPr lang="en-GB"/>
              <a:t>2020/08/26</a:t>
            </a:r>
            <a:endParaRPr lang="en-US"/>
          </a:p>
        </p:txBody>
      </p:sp>
      <p:sp>
        <p:nvSpPr>
          <p:cNvPr id="6" name="Footer Placeholder 5"/>
          <p:cNvSpPr>
            <a:spLocks noGrp="1"/>
          </p:cNvSpPr>
          <p:nvPr>
            <p:ph type="ftr" sz="quarter" idx="12"/>
          </p:nvPr>
        </p:nvSpPr>
        <p:spPr/>
        <p:txBody>
          <a:bodyPr/>
          <a:lstStyle/>
          <a:p>
            <a:r>
              <a:rPr lang="en-US"/>
              <a:t>Earthquakes and non-linear motions</a:t>
            </a:r>
          </a:p>
        </p:txBody>
      </p:sp>
    </p:spTree>
    <p:extLst>
      <p:ext uri="{BB962C8B-B14F-4D97-AF65-F5344CB8AC3E}">
        <p14:creationId xmlns:p14="http://schemas.microsoft.com/office/powerpoint/2010/main" val="3425711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Red</a:t>
            </a:r>
            <a:r>
              <a:rPr lang="en-US" baseline="0" dirty="0"/>
              <a:t> lines are Hector Mine and El Mayor </a:t>
            </a:r>
            <a:r>
              <a:rPr lang="en-US" baseline="0" dirty="0" err="1"/>
              <a:t>Cucapah</a:t>
            </a:r>
            <a:r>
              <a:rPr lang="en-US" baseline="0" dirty="0"/>
              <a:t>.</a:t>
            </a:r>
            <a:endParaRPr lang="en-US" dirty="0"/>
          </a:p>
        </p:txBody>
      </p:sp>
      <p:sp>
        <p:nvSpPr>
          <p:cNvPr id="4" name="Slide Number Placeholder 3"/>
          <p:cNvSpPr>
            <a:spLocks noGrp="1"/>
          </p:cNvSpPr>
          <p:nvPr>
            <p:ph type="sldNum" sz="quarter" idx="10"/>
          </p:nvPr>
        </p:nvSpPr>
        <p:spPr/>
        <p:txBody>
          <a:bodyPr/>
          <a:lstStyle/>
          <a:p>
            <a:fld id="{2A689573-82BC-7048-A401-F26007CB1FF1}" type="slidenum">
              <a:rPr lang="en-US" smtClean="0"/>
              <a:t>23</a:t>
            </a:fld>
            <a:endParaRPr lang="en-US"/>
          </a:p>
        </p:txBody>
      </p:sp>
      <p:sp>
        <p:nvSpPr>
          <p:cNvPr id="5" name="Date Placeholder 4"/>
          <p:cNvSpPr>
            <a:spLocks noGrp="1"/>
          </p:cNvSpPr>
          <p:nvPr>
            <p:ph type="dt" idx="11"/>
          </p:nvPr>
        </p:nvSpPr>
        <p:spPr/>
        <p:txBody>
          <a:bodyPr/>
          <a:lstStyle/>
          <a:p>
            <a:r>
              <a:rPr lang="en-GB"/>
              <a:t>2020/08/26</a:t>
            </a:r>
            <a:endParaRPr lang="en-US"/>
          </a:p>
        </p:txBody>
      </p:sp>
      <p:sp>
        <p:nvSpPr>
          <p:cNvPr id="6" name="Footer Placeholder 5"/>
          <p:cNvSpPr>
            <a:spLocks noGrp="1"/>
          </p:cNvSpPr>
          <p:nvPr>
            <p:ph type="ftr" sz="quarter" idx="12"/>
          </p:nvPr>
        </p:nvSpPr>
        <p:spPr/>
        <p:txBody>
          <a:bodyPr/>
          <a:lstStyle/>
          <a:p>
            <a:r>
              <a:rPr lang="en-US"/>
              <a:t>Earthquakes and non-linear motions</a:t>
            </a:r>
          </a:p>
        </p:txBody>
      </p:sp>
    </p:spTree>
    <p:extLst>
      <p:ext uri="{BB962C8B-B14F-4D97-AF65-F5344CB8AC3E}">
        <p14:creationId xmlns:p14="http://schemas.microsoft.com/office/powerpoint/2010/main" val="4280900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Site</a:t>
            </a:r>
            <a:r>
              <a:rPr lang="en-US" baseline="0" dirty="0"/>
              <a:t> sits near two high volcanoes with a NS valley between the volcanoes.</a:t>
            </a:r>
            <a:endParaRPr lang="en-US" dirty="0"/>
          </a:p>
        </p:txBody>
      </p:sp>
      <p:sp>
        <p:nvSpPr>
          <p:cNvPr id="4" name="Slide Number Placeholder 3"/>
          <p:cNvSpPr>
            <a:spLocks noGrp="1"/>
          </p:cNvSpPr>
          <p:nvPr>
            <p:ph type="sldNum" sz="quarter" idx="10"/>
          </p:nvPr>
        </p:nvSpPr>
        <p:spPr/>
        <p:txBody>
          <a:bodyPr/>
          <a:lstStyle/>
          <a:p>
            <a:fld id="{2A689573-82BC-7048-A401-F26007CB1FF1}" type="slidenum">
              <a:rPr lang="en-US" smtClean="0"/>
              <a:t>25</a:t>
            </a:fld>
            <a:endParaRPr lang="en-US"/>
          </a:p>
        </p:txBody>
      </p:sp>
      <p:sp>
        <p:nvSpPr>
          <p:cNvPr id="5" name="Date Placeholder 4"/>
          <p:cNvSpPr>
            <a:spLocks noGrp="1"/>
          </p:cNvSpPr>
          <p:nvPr>
            <p:ph type="dt" idx="11"/>
          </p:nvPr>
        </p:nvSpPr>
        <p:spPr/>
        <p:txBody>
          <a:bodyPr/>
          <a:lstStyle/>
          <a:p>
            <a:r>
              <a:rPr lang="en-GB"/>
              <a:t>2020/08/26</a:t>
            </a:r>
            <a:endParaRPr lang="en-US"/>
          </a:p>
        </p:txBody>
      </p:sp>
      <p:sp>
        <p:nvSpPr>
          <p:cNvPr id="6" name="Footer Placeholder 5"/>
          <p:cNvSpPr>
            <a:spLocks noGrp="1"/>
          </p:cNvSpPr>
          <p:nvPr>
            <p:ph type="ftr" sz="quarter" idx="12"/>
          </p:nvPr>
        </p:nvSpPr>
        <p:spPr/>
        <p:txBody>
          <a:bodyPr/>
          <a:lstStyle/>
          <a:p>
            <a:r>
              <a:rPr lang="en-US"/>
              <a:t>Earthquakes and non-linear motions</a:t>
            </a:r>
          </a:p>
        </p:txBody>
      </p:sp>
    </p:spTree>
    <p:extLst>
      <p:ext uri="{BB962C8B-B14F-4D97-AF65-F5344CB8AC3E}">
        <p14:creationId xmlns:p14="http://schemas.microsoft.com/office/powerpoint/2010/main" val="913035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r>
              <a:rPr lang="en-GB"/>
              <a:t>2020/08/26</a:t>
            </a:r>
            <a:endParaRPr lang="en-US"/>
          </a:p>
        </p:txBody>
      </p:sp>
      <p:sp>
        <p:nvSpPr>
          <p:cNvPr id="5" name="Footer Placeholder 4"/>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extLst>
      <p:ext uri="{BB962C8B-B14F-4D97-AF65-F5344CB8AC3E}">
        <p14:creationId xmlns:p14="http://schemas.microsoft.com/office/powerpoint/2010/main" val="3061530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en-GB"/>
              <a:t>2020/08/26</a:t>
            </a:r>
            <a:endParaRPr lang="en-US"/>
          </a:p>
        </p:txBody>
      </p:sp>
      <p:sp>
        <p:nvSpPr>
          <p:cNvPr id="5" name="Footer Placeholder 4"/>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extLst>
      <p:ext uri="{BB962C8B-B14F-4D97-AF65-F5344CB8AC3E}">
        <p14:creationId xmlns:p14="http://schemas.microsoft.com/office/powerpoint/2010/main" val="395965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en-GB"/>
              <a:t>2020/08/26</a:t>
            </a:r>
            <a:endParaRPr lang="en-US"/>
          </a:p>
        </p:txBody>
      </p:sp>
      <p:sp>
        <p:nvSpPr>
          <p:cNvPr id="5" name="Footer Placeholder 4"/>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extLst>
      <p:ext uri="{BB962C8B-B14F-4D97-AF65-F5344CB8AC3E}">
        <p14:creationId xmlns:p14="http://schemas.microsoft.com/office/powerpoint/2010/main" val="4119777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en-GB"/>
              <a:t>2020/08/26</a:t>
            </a:r>
            <a:endParaRPr lang="en-US"/>
          </a:p>
        </p:txBody>
      </p:sp>
      <p:sp>
        <p:nvSpPr>
          <p:cNvPr id="5" name="Footer Placeholder 4"/>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extLst>
      <p:ext uri="{BB962C8B-B14F-4D97-AF65-F5344CB8AC3E}">
        <p14:creationId xmlns:p14="http://schemas.microsoft.com/office/powerpoint/2010/main" val="3603588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r>
              <a:rPr lang="en-GB"/>
              <a:t>2020/08/26</a:t>
            </a:r>
            <a:endParaRPr lang="en-US"/>
          </a:p>
        </p:txBody>
      </p:sp>
      <p:sp>
        <p:nvSpPr>
          <p:cNvPr id="5" name="Footer Placeholder 4"/>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extLst>
      <p:ext uri="{BB962C8B-B14F-4D97-AF65-F5344CB8AC3E}">
        <p14:creationId xmlns:p14="http://schemas.microsoft.com/office/powerpoint/2010/main" val="143571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r>
              <a:rPr lang="en-GB"/>
              <a:t>2020/08/26</a:t>
            </a:r>
            <a:endParaRPr lang="en-US"/>
          </a:p>
        </p:txBody>
      </p:sp>
      <p:sp>
        <p:nvSpPr>
          <p:cNvPr id="6" name="Footer Placeholder 5"/>
          <p:cNvSpPr>
            <a:spLocks noGrp="1"/>
          </p:cNvSpPr>
          <p:nvPr>
            <p:ph type="ftr" sz="quarter" idx="11"/>
          </p:nvPr>
        </p:nvSpPr>
        <p:spPr/>
        <p:txBody>
          <a:bodyPr/>
          <a:lstStyle/>
          <a:p>
            <a:r>
              <a:rPr lang="en-US"/>
              <a:t>Earthquakes and non-linear motions</a:t>
            </a:r>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extLst>
      <p:ext uri="{BB962C8B-B14F-4D97-AF65-F5344CB8AC3E}">
        <p14:creationId xmlns:p14="http://schemas.microsoft.com/office/powerpoint/2010/main" val="2220153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r>
              <a:rPr lang="en-GB"/>
              <a:t>2020/08/26</a:t>
            </a:r>
            <a:endParaRPr lang="en-US"/>
          </a:p>
        </p:txBody>
      </p:sp>
      <p:sp>
        <p:nvSpPr>
          <p:cNvPr id="8" name="Footer Placeholder 7"/>
          <p:cNvSpPr>
            <a:spLocks noGrp="1"/>
          </p:cNvSpPr>
          <p:nvPr>
            <p:ph type="ftr" sz="quarter" idx="11"/>
          </p:nvPr>
        </p:nvSpPr>
        <p:spPr/>
        <p:txBody>
          <a:bodyPr/>
          <a:lstStyle/>
          <a:p>
            <a:r>
              <a:rPr lang="en-US"/>
              <a:t>Earthquakes and non-linear motions</a:t>
            </a:r>
          </a:p>
        </p:txBody>
      </p:sp>
      <p:sp>
        <p:nvSpPr>
          <p:cNvPr id="9" name="Slide Number Placeholder 8"/>
          <p:cNvSpPr>
            <a:spLocks noGrp="1"/>
          </p:cNvSpPr>
          <p:nvPr>
            <p:ph type="sldNum" sz="quarter" idx="12"/>
          </p:nvPr>
        </p:nvSpPr>
        <p:spPr/>
        <p:txBody>
          <a:bodyPr/>
          <a:lstStyle/>
          <a:p>
            <a:fld id="{B5AA1FA8-B090-4D48-B0EE-5DA1BF2BA795}" type="slidenum">
              <a:rPr lang="en-US" smtClean="0"/>
              <a:t>‹#›</a:t>
            </a:fld>
            <a:endParaRPr lang="en-US"/>
          </a:p>
        </p:txBody>
      </p:sp>
    </p:spTree>
    <p:extLst>
      <p:ext uri="{BB962C8B-B14F-4D97-AF65-F5344CB8AC3E}">
        <p14:creationId xmlns:p14="http://schemas.microsoft.com/office/powerpoint/2010/main" val="4176820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r>
              <a:rPr lang="en-GB"/>
              <a:t>2020/08/26</a:t>
            </a:r>
            <a:endParaRPr lang="en-US"/>
          </a:p>
        </p:txBody>
      </p:sp>
      <p:sp>
        <p:nvSpPr>
          <p:cNvPr id="4" name="Footer Placeholder 3"/>
          <p:cNvSpPr>
            <a:spLocks noGrp="1"/>
          </p:cNvSpPr>
          <p:nvPr>
            <p:ph type="ftr" sz="quarter" idx="11"/>
          </p:nvPr>
        </p:nvSpPr>
        <p:spPr/>
        <p:txBody>
          <a:bodyPr/>
          <a:lstStyle/>
          <a:p>
            <a:r>
              <a:rPr lang="en-US"/>
              <a:t>Earthquakes and non-linear motions</a:t>
            </a:r>
          </a:p>
        </p:txBody>
      </p:sp>
      <p:sp>
        <p:nvSpPr>
          <p:cNvPr id="5" name="Slide Number Placeholder 4"/>
          <p:cNvSpPr>
            <a:spLocks noGrp="1"/>
          </p:cNvSpPr>
          <p:nvPr>
            <p:ph type="sldNum" sz="quarter" idx="12"/>
          </p:nvPr>
        </p:nvSpPr>
        <p:spPr/>
        <p:txBody>
          <a:bodyPr/>
          <a:lstStyle/>
          <a:p>
            <a:fld id="{B5AA1FA8-B090-4D48-B0EE-5DA1BF2BA795}" type="slidenum">
              <a:rPr lang="en-US" smtClean="0"/>
              <a:t>‹#›</a:t>
            </a:fld>
            <a:endParaRPr lang="en-US"/>
          </a:p>
        </p:txBody>
      </p:sp>
    </p:spTree>
    <p:extLst>
      <p:ext uri="{BB962C8B-B14F-4D97-AF65-F5344CB8AC3E}">
        <p14:creationId xmlns:p14="http://schemas.microsoft.com/office/powerpoint/2010/main" val="3399931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t>2020/08/26</a:t>
            </a:r>
            <a:endParaRPr lang="en-US"/>
          </a:p>
        </p:txBody>
      </p:sp>
      <p:sp>
        <p:nvSpPr>
          <p:cNvPr id="3" name="Footer Placeholder 2"/>
          <p:cNvSpPr>
            <a:spLocks noGrp="1"/>
          </p:cNvSpPr>
          <p:nvPr>
            <p:ph type="ftr" sz="quarter" idx="11"/>
          </p:nvPr>
        </p:nvSpPr>
        <p:spPr/>
        <p:txBody>
          <a:bodyPr/>
          <a:lstStyle/>
          <a:p>
            <a:r>
              <a:rPr lang="en-US"/>
              <a:t>Earthquakes and non-linear motions</a:t>
            </a:r>
          </a:p>
        </p:txBody>
      </p:sp>
      <p:sp>
        <p:nvSpPr>
          <p:cNvPr id="4" name="Slide Number Placeholder 3"/>
          <p:cNvSpPr>
            <a:spLocks noGrp="1"/>
          </p:cNvSpPr>
          <p:nvPr>
            <p:ph type="sldNum" sz="quarter" idx="12"/>
          </p:nvPr>
        </p:nvSpPr>
        <p:spPr/>
        <p:txBody>
          <a:bodyPr/>
          <a:lstStyle/>
          <a:p>
            <a:fld id="{B5AA1FA8-B090-4D48-B0EE-5DA1BF2BA795}" type="slidenum">
              <a:rPr lang="en-US" smtClean="0"/>
              <a:t>‹#›</a:t>
            </a:fld>
            <a:endParaRPr lang="en-US"/>
          </a:p>
        </p:txBody>
      </p:sp>
    </p:spTree>
    <p:extLst>
      <p:ext uri="{BB962C8B-B14F-4D97-AF65-F5344CB8AC3E}">
        <p14:creationId xmlns:p14="http://schemas.microsoft.com/office/powerpoint/2010/main" val="630015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r>
              <a:rPr lang="en-GB"/>
              <a:t>2020/08/26</a:t>
            </a:r>
            <a:endParaRPr lang="en-US"/>
          </a:p>
        </p:txBody>
      </p:sp>
      <p:sp>
        <p:nvSpPr>
          <p:cNvPr id="6" name="Footer Placeholder 5"/>
          <p:cNvSpPr>
            <a:spLocks noGrp="1"/>
          </p:cNvSpPr>
          <p:nvPr>
            <p:ph type="ftr" sz="quarter" idx="11"/>
          </p:nvPr>
        </p:nvSpPr>
        <p:spPr/>
        <p:txBody>
          <a:bodyPr/>
          <a:lstStyle/>
          <a:p>
            <a:r>
              <a:rPr lang="en-US"/>
              <a:t>Earthquakes and non-linear motions</a:t>
            </a:r>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extLst>
      <p:ext uri="{BB962C8B-B14F-4D97-AF65-F5344CB8AC3E}">
        <p14:creationId xmlns:p14="http://schemas.microsoft.com/office/powerpoint/2010/main" val="3911735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r>
              <a:rPr lang="en-GB"/>
              <a:t>2020/08/26</a:t>
            </a:r>
            <a:endParaRPr lang="en-US"/>
          </a:p>
        </p:txBody>
      </p:sp>
      <p:sp>
        <p:nvSpPr>
          <p:cNvPr id="6" name="Footer Placeholder 5"/>
          <p:cNvSpPr>
            <a:spLocks noGrp="1"/>
          </p:cNvSpPr>
          <p:nvPr>
            <p:ph type="ftr" sz="quarter" idx="11"/>
          </p:nvPr>
        </p:nvSpPr>
        <p:spPr/>
        <p:txBody>
          <a:bodyPr/>
          <a:lstStyle/>
          <a:p>
            <a:r>
              <a:rPr lang="en-US"/>
              <a:t>Earthquakes and non-linear motions</a:t>
            </a:r>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extLst>
      <p:ext uri="{BB962C8B-B14F-4D97-AF65-F5344CB8AC3E}">
        <p14:creationId xmlns:p14="http://schemas.microsoft.com/office/powerpoint/2010/main" val="2447302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2020/08/26</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Earthquakes and non-linear motions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AA1FA8-B090-4D48-B0EE-5DA1BF2BA795}" type="slidenum">
              <a:rPr lang="en-US" smtClean="0"/>
              <a:t>‹#›</a:t>
            </a:fld>
            <a:endParaRPr lang="en-US"/>
          </a:p>
        </p:txBody>
      </p:sp>
    </p:spTree>
    <p:extLst>
      <p:ext uri="{BB962C8B-B14F-4D97-AF65-F5344CB8AC3E}">
        <p14:creationId xmlns:p14="http://schemas.microsoft.com/office/powerpoint/2010/main" val="3134635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hyperlink" Target="https://drive.google.com/drive/folders/1Lro-3eap00y-gqYQ3l18f9Ek6yNkor52?usp=sharin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Dealing with earthquakes and other non-linear motions</a:t>
            </a:r>
          </a:p>
        </p:txBody>
      </p:sp>
      <p:pic>
        <p:nvPicPr>
          <p:cNvPr id="15" name="Picture 14" descr="MIT-logo-with-spelling-web-red-gray-design1-large.png">
            <a:extLst>
              <a:ext uri="{FF2B5EF4-FFF2-40B4-BE49-F238E27FC236}">
                <a16:creationId xmlns:a16="http://schemas.microsoft.com/office/drawing/2014/main" id="{66179093-4167-C34F-87C2-4AF319DB8D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861142"/>
            <a:ext cx="2177300" cy="493200"/>
          </a:xfrm>
          <a:prstGeom prst="rect">
            <a:avLst/>
          </a:prstGeom>
        </p:spPr>
      </p:pic>
      <p:pic>
        <p:nvPicPr>
          <p:cNvPr id="16" name="Picture 15" descr="unavco-logo-red-black-shadow.png">
            <a:extLst>
              <a:ext uri="{FF2B5EF4-FFF2-40B4-BE49-F238E27FC236}">
                <a16:creationId xmlns:a16="http://schemas.microsoft.com/office/drawing/2014/main" id="{562CF075-B432-964A-88A9-2E7C4A93B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2718" y="254000"/>
            <a:ext cx="2975282" cy="743821"/>
          </a:xfrm>
          <a:prstGeom prst="rect">
            <a:avLst/>
          </a:prstGeom>
        </p:spPr>
      </p:pic>
      <p:pic>
        <p:nvPicPr>
          <p:cNvPr id="17" name="Picture 16">
            <a:extLst>
              <a:ext uri="{FF2B5EF4-FFF2-40B4-BE49-F238E27FC236}">
                <a16:creationId xmlns:a16="http://schemas.microsoft.com/office/drawing/2014/main" id="{F89FF551-5A18-4945-BBB3-0D64D5C2D991}"/>
              </a:ext>
            </a:extLst>
          </p:cNvPr>
          <p:cNvPicPr>
            <a:picLocks noChangeAspect="1"/>
          </p:cNvPicPr>
          <p:nvPr/>
        </p:nvPicPr>
        <p:blipFill>
          <a:blip r:embed="rId4"/>
          <a:stretch>
            <a:fillRect/>
          </a:stretch>
        </p:blipFill>
        <p:spPr>
          <a:xfrm>
            <a:off x="254000" y="254000"/>
            <a:ext cx="2222500" cy="469900"/>
          </a:xfrm>
          <a:prstGeom prst="rect">
            <a:avLst/>
          </a:prstGeom>
        </p:spPr>
      </p:pic>
      <p:sp>
        <p:nvSpPr>
          <p:cNvPr id="20" name="Subtitle 15">
            <a:extLst>
              <a:ext uri="{FF2B5EF4-FFF2-40B4-BE49-F238E27FC236}">
                <a16:creationId xmlns:a16="http://schemas.microsoft.com/office/drawing/2014/main" id="{B969D8EC-E6E6-1649-908A-D4BA49D73674}"/>
              </a:ext>
            </a:extLst>
          </p:cNvPr>
          <p:cNvSpPr txBox="1">
            <a:spLocks noGrp="1"/>
          </p:cNvSpPr>
          <p:nvPr>
            <p:ph type="subTitle" idx="1"/>
          </p:nvPr>
        </p:nvSpPr>
        <p:spPr/>
        <p:txBody>
          <a:bodyPr>
            <a:no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r>
              <a:rPr lang="en-US" sz="3200" dirty="0">
                <a:solidFill>
                  <a:schemeClr val="accent3"/>
                </a:solidFill>
              </a:rPr>
              <a:t>T. A. Herring     M. A. Floyd</a:t>
            </a:r>
            <a:br>
              <a:rPr lang="en-US" dirty="0">
                <a:solidFill>
                  <a:schemeClr val="accent3"/>
                </a:solidFill>
              </a:rPr>
            </a:br>
            <a:r>
              <a:rPr lang="en-US" i="1" dirty="0">
                <a:solidFill>
                  <a:schemeClr val="accent3"/>
                </a:solidFill>
              </a:rPr>
              <a:t>Massachusetts Institute of Technology, Cambridge, MA, USA</a:t>
            </a:r>
          </a:p>
          <a:p>
            <a:r>
              <a:rPr lang="en-US" sz="2400" dirty="0">
                <a:solidFill>
                  <a:schemeClr val="accent3"/>
                </a:solidFill>
              </a:rPr>
              <a:t>GNSS Data Processing and Analysis with GAMIT/GLOBK and </a:t>
            </a:r>
            <a:r>
              <a:rPr lang="en-US" sz="2400" dirty="0">
                <a:solidFill>
                  <a:schemeClr val="accent3"/>
                </a:solidFill>
                <a:latin typeface="Courier" pitchFamily="2" charset="0"/>
              </a:rPr>
              <a:t>track</a:t>
            </a:r>
            <a:br>
              <a:rPr lang="en-US" dirty="0">
                <a:solidFill>
                  <a:schemeClr val="accent3"/>
                </a:solidFill>
              </a:rPr>
            </a:br>
            <a:r>
              <a:rPr lang="en-US" dirty="0">
                <a:solidFill>
                  <a:schemeClr val="accent3"/>
                </a:solidFill>
              </a:rPr>
              <a:t>UNAVCO Headquarters, Boulder, Colorado, USA</a:t>
            </a:r>
            <a:br>
              <a:rPr lang="en-US" dirty="0">
                <a:solidFill>
                  <a:schemeClr val="accent3"/>
                </a:solidFill>
              </a:rPr>
            </a:br>
            <a:r>
              <a:rPr lang="en-US" dirty="0">
                <a:solidFill>
                  <a:schemeClr val="accent3"/>
                </a:solidFill>
              </a:rPr>
              <a:t>24–28 August 2020</a:t>
            </a:r>
          </a:p>
          <a:p>
            <a:r>
              <a:rPr lang="en-US" sz="2400" dirty="0">
                <a:solidFill>
                  <a:schemeClr val="accent3"/>
                </a:solidFill>
              </a:rPr>
              <a:t>http://</a:t>
            </a:r>
            <a:r>
              <a:rPr lang="en-US" sz="2400" dirty="0" err="1">
                <a:solidFill>
                  <a:schemeClr val="accent3"/>
                </a:solidFill>
              </a:rPr>
              <a:t>geoweb.mit.edu</a:t>
            </a:r>
            <a:r>
              <a:rPr lang="en-US" sz="2400" dirty="0">
                <a:solidFill>
                  <a:schemeClr val="accent3"/>
                </a:solidFill>
              </a:rPr>
              <a:t>/~</a:t>
            </a:r>
            <a:r>
              <a:rPr lang="en-US" sz="2400" dirty="0" err="1">
                <a:solidFill>
                  <a:schemeClr val="accent3"/>
                </a:solidFill>
              </a:rPr>
              <a:t>floyd</a:t>
            </a:r>
            <a:r>
              <a:rPr lang="en-US" sz="2400" dirty="0">
                <a:solidFill>
                  <a:schemeClr val="accent3"/>
                </a:solidFill>
              </a:rPr>
              <a:t>/courses/gg/202008_UNAVCO/</a:t>
            </a:r>
          </a:p>
          <a:p>
            <a:r>
              <a:rPr lang="en-US" dirty="0">
                <a:solidFill>
                  <a:schemeClr val="accent3"/>
                </a:solidFill>
              </a:rPr>
              <a:t>Material from R. W. King, T. A. Herring, M. A. Floyd (MIT) and S. C. McClusky (now at ANU)</a:t>
            </a:r>
          </a:p>
        </p:txBody>
      </p:sp>
    </p:spTree>
    <p:extLst>
      <p:ext uri="{BB962C8B-B14F-4D97-AF65-F5344CB8AC3E}">
        <p14:creationId xmlns:p14="http://schemas.microsoft.com/office/powerpoint/2010/main" val="1788401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earthquakes…</a:t>
            </a:r>
          </a:p>
        </p:txBody>
      </p:sp>
      <p:sp>
        <p:nvSpPr>
          <p:cNvPr id="3" name="Content Placeholder 2"/>
          <p:cNvSpPr>
            <a:spLocks noGrp="1"/>
          </p:cNvSpPr>
          <p:nvPr>
            <p:ph sz="half" idx="1"/>
          </p:nvPr>
        </p:nvSpPr>
        <p:spPr/>
        <p:txBody>
          <a:bodyPr/>
          <a:lstStyle/>
          <a:p>
            <a:r>
              <a:rPr lang="en-US" dirty="0"/>
              <a:t>Complications arise in a tectonically active area with multiple events</a:t>
            </a:r>
          </a:p>
          <a:p>
            <a:r>
              <a:rPr lang="en-US" dirty="0"/>
              <a:t>Sites may be renamed several times and therefore have various two-character suffixes</a:t>
            </a:r>
          </a:p>
          <a:p>
            <a:r>
              <a:rPr lang="en-US" dirty="0"/>
              <a:t>Non-linear motions may be included in </a:t>
            </a:r>
            <a:r>
              <a:rPr lang="en-US" dirty="0" err="1"/>
              <a:t>apr</a:t>
            </a:r>
            <a:r>
              <a:rPr lang="en-US" dirty="0"/>
              <a:t>-file with “EXTENDED” records (see </a:t>
            </a:r>
            <a:r>
              <a:rPr lang="en-US" dirty="0" err="1"/>
              <a:t>globk</a:t>
            </a:r>
            <a:r>
              <a:rPr lang="en-US" dirty="0"/>
              <a:t> help)</a:t>
            </a:r>
          </a:p>
        </p:txBody>
      </p:sp>
      <p:pic>
        <p:nvPicPr>
          <p:cNvPr id="8" name="Content Placeholder 7" descr="P499_timeseries.png"/>
          <p:cNvPicPr>
            <a:picLocks noGrp="1" noChangeAspect="1"/>
          </p:cNvPicPr>
          <p:nvPr>
            <p:ph sz="half" idx="2"/>
          </p:nvPr>
        </p:nvPicPr>
        <p:blipFill>
          <a:blip r:embed="rId2" cstate="print">
            <a:extLst>
              <a:ext uri="{28A0092B-C50C-407E-A947-70E740481C1C}">
                <a14:useLocalDpi xmlns:a14="http://schemas.microsoft.com/office/drawing/2010/main"/>
              </a:ext>
            </a:extLst>
          </a:blip>
          <a:stretch>
            <a:fillRect/>
          </a:stretch>
        </p:blipFill>
        <p:spPr>
          <a:xfrm>
            <a:off x="6436559" y="778410"/>
            <a:ext cx="4348081" cy="5577940"/>
          </a:xfrm>
        </p:spPr>
      </p:pic>
      <p:sp>
        <p:nvSpPr>
          <p:cNvPr id="4" name="Date Placeholder 3"/>
          <p:cNvSpPr>
            <a:spLocks noGrp="1"/>
          </p:cNvSpPr>
          <p:nvPr>
            <p:ph type="dt" sz="half" idx="10"/>
          </p:nvPr>
        </p:nvSpPr>
        <p:spPr/>
        <p:txBody>
          <a:bodyPr/>
          <a:lstStyle/>
          <a:p>
            <a:r>
              <a:rPr lang="en-GB"/>
              <a:t>2020/08/26</a:t>
            </a:r>
            <a:endParaRPr lang="en-US"/>
          </a:p>
        </p:txBody>
      </p:sp>
      <p:sp>
        <p:nvSpPr>
          <p:cNvPr id="5" name="Footer Placeholder 4"/>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pPr/>
              <a:t>9</a:t>
            </a:fld>
            <a:endParaRPr lang="en-US"/>
          </a:p>
        </p:txBody>
      </p:sp>
    </p:spTree>
    <p:extLst>
      <p:ext uri="{BB962C8B-B14F-4D97-AF65-F5344CB8AC3E}">
        <p14:creationId xmlns:p14="http://schemas.microsoft.com/office/powerpoint/2010/main" val="3999752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Undocumented effects</a:t>
            </a:r>
          </a:p>
        </p:txBody>
      </p:sp>
      <p:pic>
        <p:nvPicPr>
          <p:cNvPr id="6" name="Content Placeholder 5" descr="P494_timeseries.png"/>
          <p:cNvPicPr>
            <a:picLocks noGrp="1" noChangeAspect="1"/>
          </p:cNvPicPr>
          <p:nvPr>
            <p:ph sz="half" idx="1"/>
          </p:nvPr>
        </p:nvPicPr>
        <p:blipFill>
          <a:blip r:embed="rId2" cstate="print">
            <a:extLst>
              <a:ext uri="{28A0092B-C50C-407E-A947-70E740481C1C}">
                <a14:useLocalDpi xmlns:a14="http://schemas.microsoft.com/office/drawing/2010/main"/>
              </a:ext>
            </a:extLst>
          </a:blip>
          <a:stretch>
            <a:fillRect/>
          </a:stretch>
        </p:blipFill>
        <p:spPr>
          <a:xfrm>
            <a:off x="1263129" y="1354736"/>
            <a:ext cx="3898827" cy="5001614"/>
          </a:xfrm>
        </p:spPr>
      </p:pic>
      <p:sp>
        <p:nvSpPr>
          <p:cNvPr id="4" name="Content Placeholder 3"/>
          <p:cNvSpPr>
            <a:spLocks noGrp="1"/>
          </p:cNvSpPr>
          <p:nvPr>
            <p:ph sz="half" idx="2"/>
          </p:nvPr>
        </p:nvSpPr>
        <p:spPr/>
        <p:txBody>
          <a:bodyPr/>
          <a:lstStyle/>
          <a:p>
            <a:r>
              <a:rPr lang="en-US" dirty="0"/>
              <a:t>Time series inspection is very important to catch undocumented effects</a:t>
            </a:r>
          </a:p>
          <a:p>
            <a:r>
              <a:rPr lang="en-US" dirty="0"/>
              <a:t>Insert manually-determined discontinuities using letter for first character of suffix</a:t>
            </a:r>
          </a:p>
          <a:p>
            <a:r>
              <a:rPr lang="en-US" dirty="0"/>
              <a:t>? Jump is due to washer removal from top of the antenna.</a:t>
            </a:r>
          </a:p>
        </p:txBody>
      </p:sp>
      <p:sp>
        <p:nvSpPr>
          <p:cNvPr id="3" name="Date Placeholder 2"/>
          <p:cNvSpPr>
            <a:spLocks noGrp="1"/>
          </p:cNvSpPr>
          <p:nvPr>
            <p:ph type="dt" sz="half" idx="10"/>
          </p:nvPr>
        </p:nvSpPr>
        <p:spPr/>
        <p:txBody>
          <a:bodyPr/>
          <a:lstStyle/>
          <a:p>
            <a:r>
              <a:rPr lang="en-GB"/>
              <a:t>2020/08/26</a:t>
            </a:r>
            <a:endParaRPr lang="en-US"/>
          </a:p>
        </p:txBody>
      </p:sp>
      <p:sp>
        <p:nvSpPr>
          <p:cNvPr id="5" name="Footer Placeholder 4"/>
          <p:cNvSpPr>
            <a:spLocks noGrp="1"/>
          </p:cNvSpPr>
          <p:nvPr>
            <p:ph type="ftr" sz="quarter" idx="11"/>
          </p:nvPr>
        </p:nvSpPr>
        <p:spPr/>
        <p:txBody>
          <a:bodyPr/>
          <a:lstStyle/>
          <a:p>
            <a:r>
              <a:rPr lang="en-US"/>
              <a:t>Earthquakes and non-linear motions</a:t>
            </a:r>
          </a:p>
        </p:txBody>
      </p:sp>
      <p:sp>
        <p:nvSpPr>
          <p:cNvPr id="8" name="Slide Number Placeholder 7"/>
          <p:cNvSpPr>
            <a:spLocks noGrp="1"/>
          </p:cNvSpPr>
          <p:nvPr>
            <p:ph type="sldNum" sz="quarter" idx="12"/>
          </p:nvPr>
        </p:nvSpPr>
        <p:spPr/>
        <p:txBody>
          <a:bodyPr/>
          <a:lstStyle/>
          <a:p>
            <a:fld id="{B5AA1FA8-B090-4D48-B0EE-5DA1BF2BA795}" type="slidenum">
              <a:rPr lang="en-US" smtClean="0"/>
              <a:pPr/>
              <a:t>10</a:t>
            </a:fld>
            <a:endParaRPr lang="en-US"/>
          </a:p>
        </p:txBody>
      </p:sp>
      <p:cxnSp>
        <p:nvCxnSpPr>
          <p:cNvPr id="7" name="Straight Arrow Connector 6"/>
          <p:cNvCxnSpPr>
            <a:cxnSpLocks/>
          </p:cNvCxnSpPr>
          <p:nvPr/>
        </p:nvCxnSpPr>
        <p:spPr>
          <a:xfrm>
            <a:off x="3324092" y="1932709"/>
            <a:ext cx="0" cy="918664"/>
          </a:xfrm>
          <a:prstGeom prst="straightConnector1">
            <a:avLst/>
          </a:prstGeom>
          <a:ln w="38100" cmpd="sng">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10" name="Straight Arrow Connector 9"/>
          <p:cNvCxnSpPr/>
          <p:nvPr/>
        </p:nvCxnSpPr>
        <p:spPr>
          <a:xfrm>
            <a:off x="3706433" y="3439786"/>
            <a:ext cx="0" cy="401682"/>
          </a:xfrm>
          <a:prstGeom prst="straightConnector1">
            <a:avLst/>
          </a:prstGeom>
          <a:ln w="38100" cmpd="sng">
            <a:solidFill>
              <a:srgbClr val="FF0000"/>
            </a:solidFill>
            <a:tailEnd type="arrow"/>
          </a:ln>
        </p:spPr>
        <p:style>
          <a:lnRef idx="1">
            <a:schemeClr val="accent2"/>
          </a:lnRef>
          <a:fillRef idx="0">
            <a:schemeClr val="accent2"/>
          </a:fillRef>
          <a:effectRef idx="0">
            <a:schemeClr val="accent2"/>
          </a:effectRef>
          <a:fontRef idx="minor">
            <a:schemeClr val="tx1"/>
          </a:fontRef>
        </p:style>
      </p:cxnSp>
      <p:sp>
        <p:nvSpPr>
          <p:cNvPr id="11" name="TextBox 10"/>
          <p:cNvSpPr txBox="1"/>
          <p:nvPr/>
        </p:nvSpPr>
        <p:spPr>
          <a:xfrm>
            <a:off x="3571009" y="3091236"/>
            <a:ext cx="303514" cy="400110"/>
          </a:xfrm>
          <a:prstGeom prst="rect">
            <a:avLst/>
          </a:prstGeom>
          <a:noFill/>
        </p:spPr>
        <p:txBody>
          <a:bodyPr wrap="none" rtlCol="0">
            <a:spAutoFit/>
          </a:bodyPr>
          <a:lstStyle/>
          <a:p>
            <a:r>
              <a:rPr lang="en-US" sz="2000" dirty="0">
                <a:solidFill>
                  <a:srgbClr val="FF0000"/>
                </a:solidFill>
              </a:rPr>
              <a:t>?</a:t>
            </a:r>
            <a:endParaRPr lang="en-US" dirty="0">
              <a:solidFill>
                <a:srgbClr val="FF0000"/>
              </a:solidFill>
            </a:endParaRPr>
          </a:p>
        </p:txBody>
      </p:sp>
      <p:sp>
        <p:nvSpPr>
          <p:cNvPr id="12" name="TextBox 11"/>
          <p:cNvSpPr txBox="1"/>
          <p:nvPr/>
        </p:nvSpPr>
        <p:spPr>
          <a:xfrm>
            <a:off x="3288525" y="2182055"/>
            <a:ext cx="1968771" cy="369332"/>
          </a:xfrm>
          <a:prstGeom prst="rect">
            <a:avLst/>
          </a:prstGeom>
          <a:noFill/>
        </p:spPr>
        <p:txBody>
          <a:bodyPr wrap="none" rtlCol="0">
            <a:spAutoFit/>
          </a:bodyPr>
          <a:lstStyle/>
          <a:p>
            <a:r>
              <a:rPr lang="en-US" dirty="0">
                <a:solidFill>
                  <a:srgbClr val="FF0000"/>
                </a:solidFill>
              </a:rPr>
              <a:t>2010-04-04 M</a:t>
            </a:r>
            <a:r>
              <a:rPr lang="en-US" baseline="-25000" dirty="0">
                <a:solidFill>
                  <a:srgbClr val="FF0000"/>
                </a:solidFill>
              </a:rPr>
              <a:t>w</a:t>
            </a:r>
            <a:r>
              <a:rPr lang="en-US" dirty="0">
                <a:solidFill>
                  <a:srgbClr val="FF0000"/>
                </a:solidFill>
              </a:rPr>
              <a:t>7.2</a:t>
            </a:r>
          </a:p>
        </p:txBody>
      </p:sp>
    </p:spTree>
    <p:extLst>
      <p:ext uri="{BB962C8B-B14F-4D97-AF65-F5344CB8AC3E}">
        <p14:creationId xmlns:p14="http://schemas.microsoft.com/office/powerpoint/2010/main" val="3023550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Other phenomena</a:t>
            </a:r>
          </a:p>
        </p:txBody>
      </p:sp>
      <p:sp>
        <p:nvSpPr>
          <p:cNvPr id="9" name="Content Placeholder 8"/>
          <p:cNvSpPr>
            <a:spLocks noGrp="1"/>
          </p:cNvSpPr>
          <p:nvPr>
            <p:ph idx="1"/>
          </p:nvPr>
        </p:nvSpPr>
        <p:spPr/>
        <p:txBody>
          <a:bodyPr/>
          <a:lstStyle/>
          <a:p>
            <a:r>
              <a:rPr lang="en-US" dirty="0"/>
              <a:t>Several examples of other phenomena some of which are likely to be motions of the monuments (often not tectonic), propagation medium effects, or failed equipment.</a:t>
            </a:r>
          </a:p>
          <a:p>
            <a:r>
              <a:rPr lang="en-US" dirty="0"/>
              <a:t>With continuous data these types of effects can often be diagnosed from the data.</a:t>
            </a:r>
          </a:p>
          <a:p>
            <a:r>
              <a:rPr lang="en-US" dirty="0"/>
              <a:t>For artifact effects, multipath and SNR measures are often useful for diagnostics. </a:t>
            </a:r>
          </a:p>
        </p:txBody>
      </p:sp>
      <p:sp>
        <p:nvSpPr>
          <p:cNvPr id="5" name="Date Placeholder 4"/>
          <p:cNvSpPr>
            <a:spLocks noGrp="1"/>
          </p:cNvSpPr>
          <p:nvPr>
            <p:ph type="dt" sz="half" idx="10"/>
          </p:nvPr>
        </p:nvSpPr>
        <p:spPr/>
        <p:txBody>
          <a:bodyPr/>
          <a:lstStyle/>
          <a:p>
            <a:r>
              <a:rPr lang="en-GB"/>
              <a:t>2020/08/26</a:t>
            </a:r>
            <a:endParaRPr lang="en-US"/>
          </a:p>
        </p:txBody>
      </p:sp>
      <p:sp>
        <p:nvSpPr>
          <p:cNvPr id="6" name="Footer Placeholder 5"/>
          <p:cNvSpPr>
            <a:spLocks noGrp="1"/>
          </p:cNvSpPr>
          <p:nvPr>
            <p:ph type="ftr" sz="quarter" idx="11"/>
          </p:nvPr>
        </p:nvSpPr>
        <p:spPr/>
        <p:txBody>
          <a:bodyPr/>
          <a:lstStyle/>
          <a:p>
            <a:r>
              <a:rPr lang="en-US"/>
              <a:t>Earthquakes and non-linear motions</a:t>
            </a:r>
          </a:p>
        </p:txBody>
      </p:sp>
      <p:sp>
        <p:nvSpPr>
          <p:cNvPr id="7" name="Slide Number Placeholder 6"/>
          <p:cNvSpPr>
            <a:spLocks noGrp="1"/>
          </p:cNvSpPr>
          <p:nvPr>
            <p:ph type="sldNum" sz="quarter" idx="12"/>
          </p:nvPr>
        </p:nvSpPr>
        <p:spPr/>
        <p:txBody>
          <a:bodyPr/>
          <a:lstStyle/>
          <a:p>
            <a:fld id="{B5AA1FA8-B090-4D48-B0EE-5DA1BF2BA795}" type="slidenum">
              <a:rPr lang="en-US" smtClean="0"/>
              <a:pPr/>
              <a:t>11</a:t>
            </a:fld>
            <a:endParaRPr lang="en-US"/>
          </a:p>
        </p:txBody>
      </p:sp>
    </p:spTree>
    <p:extLst>
      <p:ext uri="{BB962C8B-B14F-4D97-AF65-F5344CB8AC3E}">
        <p14:creationId xmlns:p14="http://schemas.microsoft.com/office/powerpoint/2010/main" val="636932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203.pbo.final_nam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3688" y="439544"/>
            <a:ext cx="4572000" cy="5997921"/>
          </a:xfrm>
          <a:prstGeom prst="rect">
            <a:avLst/>
          </a:prstGeom>
        </p:spPr>
      </p:pic>
      <p:cxnSp>
        <p:nvCxnSpPr>
          <p:cNvPr id="7" name="Straight Arrow Connector 6"/>
          <p:cNvCxnSpPr/>
          <p:nvPr/>
        </p:nvCxnSpPr>
        <p:spPr>
          <a:xfrm>
            <a:off x="7162605" y="1197680"/>
            <a:ext cx="2020375" cy="60607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7162603" y="3226019"/>
            <a:ext cx="2020376" cy="68455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7162603" y="5361709"/>
            <a:ext cx="2020376" cy="1939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498491" y="2125455"/>
            <a:ext cx="1872403" cy="923330"/>
          </a:xfrm>
          <a:prstGeom prst="rect">
            <a:avLst/>
          </a:prstGeom>
          <a:solidFill>
            <a:schemeClr val="bg1"/>
          </a:solidFill>
          <a:ln>
            <a:solidFill>
              <a:schemeClr val="tx1"/>
            </a:solidFill>
          </a:ln>
        </p:spPr>
        <p:txBody>
          <a:bodyPr wrap="none" rtlCol="0">
            <a:spAutoFit/>
          </a:bodyPr>
          <a:lstStyle/>
          <a:p>
            <a:r>
              <a:rPr lang="en-US" dirty="0"/>
              <a:t>North-westward</a:t>
            </a:r>
            <a:br>
              <a:rPr lang="en-US" dirty="0"/>
            </a:br>
            <a:r>
              <a:rPr lang="en-US" dirty="0"/>
              <a:t>motion relative to</a:t>
            </a:r>
            <a:br>
              <a:rPr lang="en-US" dirty="0"/>
            </a:br>
            <a:r>
              <a:rPr lang="en-US" dirty="0"/>
              <a:t>North America</a:t>
            </a:r>
          </a:p>
        </p:txBody>
      </p:sp>
      <p:sp>
        <p:nvSpPr>
          <p:cNvPr id="15" name="TextBox 14"/>
          <p:cNvSpPr txBox="1"/>
          <p:nvPr/>
        </p:nvSpPr>
        <p:spPr>
          <a:xfrm>
            <a:off x="6371804" y="4692740"/>
            <a:ext cx="1856623" cy="369332"/>
          </a:xfrm>
          <a:prstGeom prst="rect">
            <a:avLst/>
          </a:prstGeom>
          <a:solidFill>
            <a:schemeClr val="bg1"/>
          </a:solidFill>
          <a:ln>
            <a:solidFill>
              <a:schemeClr val="tx1"/>
            </a:solidFill>
          </a:ln>
        </p:spPr>
        <p:txBody>
          <a:bodyPr wrap="none" rtlCol="0">
            <a:spAutoFit/>
          </a:bodyPr>
          <a:lstStyle/>
          <a:p>
            <a:r>
              <a:rPr lang="en-US" dirty="0"/>
              <a:t>Minor subsidence</a:t>
            </a:r>
          </a:p>
        </p:txBody>
      </p:sp>
      <p:grpSp>
        <p:nvGrpSpPr>
          <p:cNvPr id="21" name="Group 20"/>
          <p:cNvGrpSpPr/>
          <p:nvPr/>
        </p:nvGrpSpPr>
        <p:grpSpPr>
          <a:xfrm>
            <a:off x="8663452" y="164700"/>
            <a:ext cx="1592654" cy="937967"/>
            <a:chOff x="6580649" y="179164"/>
            <a:chExt cx="1592654" cy="937967"/>
          </a:xfrm>
        </p:grpSpPr>
        <p:sp>
          <p:nvSpPr>
            <p:cNvPr id="22" name="TextBox 21"/>
            <p:cNvSpPr txBox="1"/>
            <p:nvPr/>
          </p:nvSpPr>
          <p:spPr>
            <a:xfrm>
              <a:off x="6580649" y="179164"/>
              <a:ext cx="1592654" cy="646331"/>
            </a:xfrm>
            <a:prstGeom prst="rect">
              <a:avLst/>
            </a:prstGeom>
            <a:solidFill>
              <a:schemeClr val="bg1"/>
            </a:solidFill>
            <a:ln>
              <a:solidFill>
                <a:schemeClr val="tx1"/>
              </a:solidFill>
            </a:ln>
          </p:spPr>
          <p:txBody>
            <a:bodyPr wrap="none" rtlCol="0">
              <a:spAutoFit/>
            </a:bodyPr>
            <a:lstStyle/>
            <a:p>
              <a:pPr algn="ctr"/>
              <a:r>
                <a:rPr lang="en-US" dirty="0"/>
                <a:t>Start of EGS</a:t>
              </a:r>
              <a:br>
                <a:rPr lang="en-US" dirty="0"/>
              </a:br>
              <a:r>
                <a:rPr lang="en-US" dirty="0"/>
                <a:t>demo injection</a:t>
              </a:r>
            </a:p>
          </p:txBody>
        </p:sp>
        <p:cxnSp>
          <p:nvCxnSpPr>
            <p:cNvPr id="23" name="Straight Arrow Connector 22"/>
            <p:cNvCxnSpPr>
              <a:stCxn id="22" idx="2"/>
            </p:cNvCxnSpPr>
            <p:nvPr/>
          </p:nvCxnSpPr>
          <p:spPr>
            <a:xfrm flipH="1">
              <a:off x="7374368" y="825495"/>
              <a:ext cx="2608" cy="29163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9" name="Title 18">
            <a:extLst>
              <a:ext uri="{FF2B5EF4-FFF2-40B4-BE49-F238E27FC236}">
                <a16:creationId xmlns:a16="http://schemas.microsoft.com/office/drawing/2014/main" id="{8C77CE8F-5732-CB44-923F-3464CE62C2D5}"/>
              </a:ext>
            </a:extLst>
          </p:cNvPr>
          <p:cNvSpPr>
            <a:spLocks noGrp="1"/>
          </p:cNvSpPr>
          <p:nvPr>
            <p:ph type="title"/>
          </p:nvPr>
        </p:nvSpPr>
        <p:spPr/>
        <p:txBody>
          <a:bodyPr>
            <a:normAutofit fontScale="90000"/>
          </a:bodyPr>
          <a:lstStyle/>
          <a:p>
            <a:r>
              <a:rPr lang="en-US" dirty="0"/>
              <a:t>Network of the Americas (NOTA) continuous GPS site P203</a:t>
            </a:r>
          </a:p>
        </p:txBody>
      </p:sp>
      <p:sp>
        <p:nvSpPr>
          <p:cNvPr id="2" name="Date Placeholder 1"/>
          <p:cNvSpPr>
            <a:spLocks noGrp="1"/>
          </p:cNvSpPr>
          <p:nvPr>
            <p:ph type="dt" sz="half" idx="10"/>
          </p:nvPr>
        </p:nvSpPr>
        <p:spPr/>
        <p:txBody>
          <a:bodyPr/>
          <a:lstStyle/>
          <a:p>
            <a:r>
              <a:rPr lang="en-GB"/>
              <a:t>2020/08/26</a:t>
            </a:r>
            <a:endParaRPr lang="en-US"/>
          </a:p>
        </p:txBody>
      </p:sp>
      <p:sp>
        <p:nvSpPr>
          <p:cNvPr id="3" name="Footer Placeholder 2"/>
          <p:cNvSpPr>
            <a:spLocks noGrp="1"/>
          </p:cNvSpPr>
          <p:nvPr>
            <p:ph type="ftr" sz="quarter" idx="11"/>
          </p:nvPr>
        </p:nvSpPr>
        <p:spPr/>
        <p:txBody>
          <a:bodyPr/>
          <a:lstStyle/>
          <a:p>
            <a:r>
              <a:rPr lang="en-US"/>
              <a:t>Earthquakes and non-linear motions</a:t>
            </a:r>
          </a:p>
        </p:txBody>
      </p:sp>
      <p:sp>
        <p:nvSpPr>
          <p:cNvPr id="4" name="Slide Number Placeholder 3"/>
          <p:cNvSpPr>
            <a:spLocks noGrp="1"/>
          </p:cNvSpPr>
          <p:nvPr>
            <p:ph type="sldNum" sz="quarter" idx="12"/>
          </p:nvPr>
        </p:nvSpPr>
        <p:spPr/>
        <p:txBody>
          <a:bodyPr/>
          <a:lstStyle/>
          <a:p>
            <a:fld id="{B5AA1FA8-B090-4D48-B0EE-5DA1BF2BA795}" type="slidenum">
              <a:rPr lang="en-US" smtClean="0"/>
              <a:t>12</a:t>
            </a:fld>
            <a:endParaRPr lang="en-US"/>
          </a:p>
        </p:txBody>
      </p:sp>
      <p:pic>
        <p:nvPicPr>
          <p:cNvPr id="26" name="Picture 25" descr="horz_vels.png">
            <a:extLst>
              <a:ext uri="{FF2B5EF4-FFF2-40B4-BE49-F238E27FC236}">
                <a16:creationId xmlns:a16="http://schemas.microsoft.com/office/drawing/2014/main" id="{D2FCA277-BF74-384A-97DE-425C38F75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299" y="2458131"/>
            <a:ext cx="4739989" cy="3497488"/>
          </a:xfrm>
          <a:prstGeom prst="rect">
            <a:avLst/>
          </a:prstGeom>
        </p:spPr>
      </p:pic>
    </p:spTree>
    <p:extLst>
      <p:ext uri="{BB962C8B-B14F-4D97-AF65-F5344CB8AC3E}">
        <p14:creationId xmlns:p14="http://schemas.microsoft.com/office/powerpoint/2010/main" val="189095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2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203.pbo.final.r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1590" y="437324"/>
            <a:ext cx="4506565" cy="5998464"/>
          </a:xfrm>
          <a:prstGeom prst="rect">
            <a:avLst/>
          </a:prstGeom>
        </p:spPr>
      </p:pic>
      <p:grpSp>
        <p:nvGrpSpPr>
          <p:cNvPr id="14" name="Group 13"/>
          <p:cNvGrpSpPr/>
          <p:nvPr/>
        </p:nvGrpSpPr>
        <p:grpSpPr>
          <a:xfrm>
            <a:off x="8666568" y="163660"/>
            <a:ext cx="1592654" cy="937967"/>
            <a:chOff x="6580649" y="202024"/>
            <a:chExt cx="1592654" cy="937967"/>
          </a:xfrm>
        </p:grpSpPr>
        <p:sp>
          <p:nvSpPr>
            <p:cNvPr id="15" name="TextBox 14"/>
            <p:cNvSpPr txBox="1"/>
            <p:nvPr/>
          </p:nvSpPr>
          <p:spPr>
            <a:xfrm>
              <a:off x="6580649" y="202024"/>
              <a:ext cx="1592654" cy="646331"/>
            </a:xfrm>
            <a:prstGeom prst="rect">
              <a:avLst/>
            </a:prstGeom>
            <a:solidFill>
              <a:schemeClr val="bg1"/>
            </a:solidFill>
            <a:ln>
              <a:solidFill>
                <a:schemeClr val="tx1"/>
              </a:solidFill>
            </a:ln>
          </p:spPr>
          <p:txBody>
            <a:bodyPr wrap="none" rtlCol="0">
              <a:spAutoFit/>
            </a:bodyPr>
            <a:lstStyle/>
            <a:p>
              <a:pPr algn="ctr"/>
              <a:r>
                <a:rPr lang="en-US" dirty="0"/>
                <a:t>Start of EGS</a:t>
              </a:r>
              <a:br>
                <a:rPr lang="en-US" dirty="0"/>
              </a:br>
              <a:r>
                <a:rPr lang="en-US" dirty="0"/>
                <a:t>demo injection</a:t>
              </a:r>
            </a:p>
          </p:txBody>
        </p:sp>
        <p:cxnSp>
          <p:nvCxnSpPr>
            <p:cNvPr id="16" name="Straight Arrow Connector 15"/>
            <p:cNvCxnSpPr>
              <a:stCxn id="15" idx="2"/>
            </p:cNvCxnSpPr>
            <p:nvPr/>
          </p:nvCxnSpPr>
          <p:spPr>
            <a:xfrm flipH="1">
              <a:off x="7374368" y="848355"/>
              <a:ext cx="2608" cy="29163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17" name="Straight Arrow Connector 16"/>
          <p:cNvCxnSpPr/>
          <p:nvPr/>
        </p:nvCxnSpPr>
        <p:spPr>
          <a:xfrm>
            <a:off x="9462896" y="1631298"/>
            <a:ext cx="1007579" cy="68817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9460287" y="5232098"/>
            <a:ext cx="1012796" cy="28520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076635" y="1354299"/>
            <a:ext cx="1109461" cy="923330"/>
          </a:xfrm>
          <a:prstGeom prst="rect">
            <a:avLst/>
          </a:prstGeom>
          <a:solidFill>
            <a:schemeClr val="bg1"/>
          </a:solidFill>
          <a:ln>
            <a:solidFill>
              <a:schemeClr val="tx1"/>
            </a:solidFill>
          </a:ln>
        </p:spPr>
        <p:txBody>
          <a:bodyPr wrap="none" rtlCol="0">
            <a:spAutoFit/>
          </a:bodyPr>
          <a:lstStyle/>
          <a:p>
            <a:pPr algn="ctr"/>
            <a:r>
              <a:rPr lang="en-US" dirty="0"/>
              <a:t>Increased</a:t>
            </a:r>
            <a:br>
              <a:rPr lang="en-US" dirty="0"/>
            </a:br>
            <a:r>
              <a:rPr lang="en-US" dirty="0"/>
              <a:t>westward</a:t>
            </a:r>
            <a:br>
              <a:rPr lang="en-US" dirty="0"/>
            </a:br>
            <a:r>
              <a:rPr lang="en-US" dirty="0"/>
              <a:t>motion</a:t>
            </a:r>
          </a:p>
        </p:txBody>
      </p:sp>
      <p:sp>
        <p:nvSpPr>
          <p:cNvPr id="21" name="TextBox 20"/>
          <p:cNvSpPr txBox="1"/>
          <p:nvPr/>
        </p:nvSpPr>
        <p:spPr>
          <a:xfrm>
            <a:off x="8483973" y="5332634"/>
            <a:ext cx="702123" cy="369332"/>
          </a:xfrm>
          <a:prstGeom prst="rect">
            <a:avLst/>
          </a:prstGeom>
          <a:solidFill>
            <a:schemeClr val="bg1"/>
          </a:solidFill>
          <a:ln>
            <a:solidFill>
              <a:schemeClr val="tx1"/>
            </a:solidFill>
          </a:ln>
        </p:spPr>
        <p:txBody>
          <a:bodyPr wrap="none" rtlCol="0">
            <a:spAutoFit/>
          </a:bodyPr>
          <a:lstStyle/>
          <a:p>
            <a:r>
              <a:rPr lang="en-US" dirty="0"/>
              <a:t>Uplift</a:t>
            </a:r>
          </a:p>
        </p:txBody>
      </p:sp>
      <p:sp>
        <p:nvSpPr>
          <p:cNvPr id="2" name="Date Placeholder 1"/>
          <p:cNvSpPr>
            <a:spLocks noGrp="1"/>
          </p:cNvSpPr>
          <p:nvPr>
            <p:ph type="dt" sz="half" idx="10"/>
          </p:nvPr>
        </p:nvSpPr>
        <p:spPr/>
        <p:txBody>
          <a:bodyPr/>
          <a:lstStyle/>
          <a:p>
            <a:r>
              <a:rPr lang="en-GB"/>
              <a:t>2020/08/26</a:t>
            </a:r>
            <a:endParaRPr lang="en-US"/>
          </a:p>
        </p:txBody>
      </p:sp>
      <p:sp>
        <p:nvSpPr>
          <p:cNvPr id="3" name="Footer Placeholder 2"/>
          <p:cNvSpPr>
            <a:spLocks noGrp="1"/>
          </p:cNvSpPr>
          <p:nvPr>
            <p:ph type="ftr" sz="quarter" idx="11"/>
          </p:nvPr>
        </p:nvSpPr>
        <p:spPr/>
        <p:txBody>
          <a:bodyPr/>
          <a:lstStyle/>
          <a:p>
            <a:r>
              <a:rPr lang="en-US"/>
              <a:t>Earthquakes and non-linear motions</a:t>
            </a:r>
          </a:p>
        </p:txBody>
      </p:sp>
      <p:sp>
        <p:nvSpPr>
          <p:cNvPr id="4" name="Slide Number Placeholder 3"/>
          <p:cNvSpPr>
            <a:spLocks noGrp="1"/>
          </p:cNvSpPr>
          <p:nvPr>
            <p:ph type="sldNum" sz="quarter" idx="12"/>
          </p:nvPr>
        </p:nvSpPr>
        <p:spPr/>
        <p:txBody>
          <a:bodyPr/>
          <a:lstStyle/>
          <a:p>
            <a:fld id="{B5AA1FA8-B090-4D48-B0EE-5DA1BF2BA795}" type="slidenum">
              <a:rPr lang="en-US" smtClean="0"/>
              <a:t>13</a:t>
            </a:fld>
            <a:endParaRPr lang="en-US"/>
          </a:p>
        </p:txBody>
      </p:sp>
      <p:sp>
        <p:nvSpPr>
          <p:cNvPr id="24" name="Title 18">
            <a:extLst>
              <a:ext uri="{FF2B5EF4-FFF2-40B4-BE49-F238E27FC236}">
                <a16:creationId xmlns:a16="http://schemas.microsoft.com/office/drawing/2014/main" id="{622DA03D-8FD8-3549-91D3-B139AC974AFA}"/>
              </a:ext>
            </a:extLst>
          </p:cNvPr>
          <p:cNvSpPr>
            <a:spLocks noGrp="1"/>
          </p:cNvSpPr>
          <p:nvPr>
            <p:ph type="title"/>
          </p:nvPr>
        </p:nvSpPr>
        <p:spPr>
          <a:xfrm>
            <a:off x="839788" y="457200"/>
            <a:ext cx="3932237" cy="1600200"/>
          </a:xfrm>
        </p:spPr>
        <p:txBody>
          <a:bodyPr>
            <a:normAutofit fontScale="90000"/>
          </a:bodyPr>
          <a:lstStyle/>
          <a:p>
            <a:r>
              <a:rPr lang="en-US" dirty="0"/>
              <a:t>Network of the Americas (NOTA) continuous GPS site P203</a:t>
            </a:r>
          </a:p>
        </p:txBody>
      </p:sp>
      <p:pic>
        <p:nvPicPr>
          <p:cNvPr id="25" name="Picture 24" descr="horz_vels.png">
            <a:extLst>
              <a:ext uri="{FF2B5EF4-FFF2-40B4-BE49-F238E27FC236}">
                <a16:creationId xmlns:a16="http://schemas.microsoft.com/office/drawing/2014/main" id="{D2AA48C7-30E2-B448-91A7-0EC06EF57F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299" y="2458131"/>
            <a:ext cx="4739989" cy="3497488"/>
          </a:xfrm>
          <a:prstGeom prst="rect">
            <a:avLst/>
          </a:prstGeom>
        </p:spPr>
      </p:pic>
    </p:spTree>
    <p:extLst>
      <p:ext uri="{BB962C8B-B14F-4D97-AF65-F5344CB8AC3E}">
        <p14:creationId xmlns:p14="http://schemas.microsoft.com/office/powerpoint/2010/main" val="72900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2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par>
                                <p:cTn id="12" presetID="22" presetClass="entr" presetSubtype="8"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Bombay Beach Creep?</a:t>
            </a:r>
          </a:p>
        </p:txBody>
      </p:sp>
      <p:sp>
        <p:nvSpPr>
          <p:cNvPr id="3" name="Date Placeholder 2"/>
          <p:cNvSpPr>
            <a:spLocks noGrp="1"/>
          </p:cNvSpPr>
          <p:nvPr>
            <p:ph type="dt" sz="half" idx="10"/>
          </p:nvPr>
        </p:nvSpPr>
        <p:spPr/>
        <p:txBody>
          <a:bodyPr/>
          <a:lstStyle/>
          <a:p>
            <a:r>
              <a:rPr lang="en-GB"/>
              <a:t>2020/08/26</a:t>
            </a:r>
            <a:endParaRPr lang="en-US"/>
          </a:p>
        </p:txBody>
      </p:sp>
      <p:sp>
        <p:nvSpPr>
          <p:cNvPr id="4" name="Footer Placeholder 3"/>
          <p:cNvSpPr>
            <a:spLocks noGrp="1"/>
          </p:cNvSpPr>
          <p:nvPr>
            <p:ph type="ftr" sz="quarter" idx="11"/>
          </p:nvPr>
        </p:nvSpPr>
        <p:spPr/>
        <p:txBody>
          <a:bodyPr/>
          <a:lstStyle/>
          <a:p>
            <a:r>
              <a:rPr lang="en-US"/>
              <a:t>Earthquakes and non-linear motions</a:t>
            </a:r>
          </a:p>
        </p:txBody>
      </p:sp>
      <p:sp>
        <p:nvSpPr>
          <p:cNvPr id="5" name="Slide Number Placeholder 4"/>
          <p:cNvSpPr>
            <a:spLocks noGrp="1"/>
          </p:cNvSpPr>
          <p:nvPr>
            <p:ph type="sldNum" sz="quarter" idx="12"/>
          </p:nvPr>
        </p:nvSpPr>
        <p:spPr/>
        <p:txBody>
          <a:bodyPr/>
          <a:lstStyle/>
          <a:p>
            <a:fld id="{B5AA1FA8-B090-4D48-B0EE-5DA1BF2BA795}" type="slidenum">
              <a:rPr lang="en-US" smtClean="0"/>
              <a:pPr/>
              <a:t>14</a:t>
            </a:fld>
            <a:endParaRPr lang="en-US"/>
          </a:p>
        </p:txBody>
      </p:sp>
      <p:pic>
        <p:nvPicPr>
          <p:cNvPr id="6" name="Picture 5" descr="BOMG_Creep.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84450" y="1303178"/>
            <a:ext cx="7034148" cy="5173823"/>
          </a:xfrm>
          <a:prstGeom prst="rect">
            <a:avLst/>
          </a:prstGeom>
        </p:spPr>
      </p:pic>
    </p:spTree>
    <p:extLst>
      <p:ext uri="{BB962C8B-B14F-4D97-AF65-F5344CB8AC3E}">
        <p14:creationId xmlns:p14="http://schemas.microsoft.com/office/powerpoint/2010/main" val="4291457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Episodic events: Yellowstone</a:t>
            </a:r>
          </a:p>
        </p:txBody>
      </p:sp>
      <p:sp>
        <p:nvSpPr>
          <p:cNvPr id="19" name="Text Placeholder 18">
            <a:extLst>
              <a:ext uri="{FF2B5EF4-FFF2-40B4-BE49-F238E27FC236}">
                <a16:creationId xmlns:a16="http://schemas.microsoft.com/office/drawing/2014/main" id="{25C87829-7B32-C14A-A126-BE934DF9E71D}"/>
              </a:ext>
            </a:extLst>
          </p:cNvPr>
          <p:cNvSpPr>
            <a:spLocks noGrp="1"/>
          </p:cNvSpPr>
          <p:nvPr>
            <p:ph type="body" sz="half" idx="2"/>
          </p:nvPr>
        </p:nvSpPr>
        <p:spPr>
          <a:xfrm>
            <a:off x="839788" y="2951018"/>
            <a:ext cx="3932237" cy="2917970"/>
          </a:xfrm>
        </p:spPr>
        <p:txBody>
          <a:bodyPr/>
          <a:lstStyle/>
          <a:p>
            <a:r>
              <a:rPr lang="en-US" dirty="0"/>
              <a:t>Profile of velocity estimates across region.  Large error bars (</a:t>
            </a:r>
            <a:r>
              <a:rPr lang="en-US" dirty="0" err="1"/>
              <a:t>FOGMEx</a:t>
            </a:r>
            <a:r>
              <a:rPr lang="en-US" dirty="0"/>
              <a:t>) show systematic sites</a:t>
            </a:r>
          </a:p>
          <a:p>
            <a:endParaRPr lang="en-US" dirty="0"/>
          </a:p>
        </p:txBody>
      </p:sp>
      <p:sp>
        <p:nvSpPr>
          <p:cNvPr id="3" name="Date Placeholder 2"/>
          <p:cNvSpPr>
            <a:spLocks noGrp="1"/>
          </p:cNvSpPr>
          <p:nvPr>
            <p:ph type="dt" sz="half" idx="10"/>
          </p:nvPr>
        </p:nvSpPr>
        <p:spPr/>
        <p:txBody>
          <a:bodyPr/>
          <a:lstStyle/>
          <a:p>
            <a:r>
              <a:rPr lang="en-GB"/>
              <a:t>2020/08/26</a:t>
            </a:r>
            <a:endParaRPr lang="en-US"/>
          </a:p>
        </p:txBody>
      </p:sp>
      <p:sp>
        <p:nvSpPr>
          <p:cNvPr id="4" name="Footer Placeholder 3"/>
          <p:cNvSpPr>
            <a:spLocks noGrp="1"/>
          </p:cNvSpPr>
          <p:nvPr>
            <p:ph type="ftr" sz="quarter" idx="11"/>
          </p:nvPr>
        </p:nvSpPr>
        <p:spPr/>
        <p:txBody>
          <a:bodyPr/>
          <a:lstStyle/>
          <a:p>
            <a:r>
              <a:rPr lang="en-US"/>
              <a:t>Earthquakes and non-linear motions</a:t>
            </a:r>
          </a:p>
        </p:txBody>
      </p:sp>
      <p:sp>
        <p:nvSpPr>
          <p:cNvPr id="9" name="Slide Number Placeholder 8"/>
          <p:cNvSpPr>
            <a:spLocks noGrp="1"/>
          </p:cNvSpPr>
          <p:nvPr>
            <p:ph type="sldNum" sz="quarter" idx="12"/>
          </p:nvPr>
        </p:nvSpPr>
        <p:spPr/>
        <p:txBody>
          <a:bodyPr/>
          <a:lstStyle/>
          <a:p>
            <a:fld id="{B5AA1FA8-B090-4D48-B0EE-5DA1BF2BA795}" type="slidenum">
              <a:rPr lang="en-US" smtClean="0"/>
              <a:pPr/>
              <a:t>15</a:t>
            </a:fld>
            <a:endParaRPr lang="en-US"/>
          </a:p>
        </p:txBody>
      </p:sp>
      <p:sp>
        <p:nvSpPr>
          <p:cNvPr id="12" name="TextBox 11"/>
          <p:cNvSpPr txBox="1"/>
          <p:nvPr/>
        </p:nvSpPr>
        <p:spPr>
          <a:xfrm>
            <a:off x="4954000" y="3460173"/>
            <a:ext cx="1035071" cy="584775"/>
          </a:xfrm>
          <a:prstGeom prst="rect">
            <a:avLst/>
          </a:prstGeom>
          <a:noFill/>
        </p:spPr>
        <p:txBody>
          <a:bodyPr wrap="square" rtlCol="0">
            <a:spAutoFit/>
          </a:bodyPr>
          <a:lstStyle/>
          <a:p>
            <a:pPr algn="ctr"/>
            <a:r>
              <a:rPr lang="en-US" sz="1600" dirty="0"/>
              <a:t>List of</a:t>
            </a:r>
            <a:br>
              <a:rPr lang="en-US" sz="1600" dirty="0"/>
            </a:br>
            <a:r>
              <a:rPr lang="en-US" sz="1600" dirty="0"/>
              <a:t>noisy sites</a:t>
            </a:r>
          </a:p>
        </p:txBody>
      </p:sp>
      <p:pic>
        <p:nvPicPr>
          <p:cNvPr id="20" name="Content Placeholder 19" descr="YellowstoneProf.pdf">
            <a:extLst>
              <a:ext uri="{FF2B5EF4-FFF2-40B4-BE49-F238E27FC236}">
                <a16:creationId xmlns:a16="http://schemas.microsoft.com/office/drawing/2014/main" id="{792FF2C1-BA37-DF4A-9BC2-CABB32D06333}"/>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654983" y="147505"/>
            <a:ext cx="6972444" cy="6391408"/>
          </a:xfrm>
          <a:prstGeom prst="rect">
            <a:avLst/>
          </a:prstGeom>
        </p:spPr>
      </p:pic>
    </p:spTree>
    <p:extLst>
      <p:ext uri="{BB962C8B-B14F-4D97-AF65-F5344CB8AC3E}">
        <p14:creationId xmlns:p14="http://schemas.microsoft.com/office/powerpoint/2010/main" val="1060947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Selected Yellowstone time series</a:t>
            </a:r>
          </a:p>
        </p:txBody>
      </p:sp>
      <p:sp>
        <p:nvSpPr>
          <p:cNvPr id="4" name="Date Placeholder 3"/>
          <p:cNvSpPr>
            <a:spLocks noGrp="1"/>
          </p:cNvSpPr>
          <p:nvPr>
            <p:ph type="dt" sz="half" idx="10"/>
          </p:nvPr>
        </p:nvSpPr>
        <p:spPr/>
        <p:txBody>
          <a:bodyPr/>
          <a:lstStyle/>
          <a:p>
            <a:r>
              <a:rPr lang="en-GB"/>
              <a:t>2020/08/26</a:t>
            </a:r>
            <a:endParaRPr lang="en-US"/>
          </a:p>
        </p:txBody>
      </p:sp>
      <p:sp>
        <p:nvSpPr>
          <p:cNvPr id="5" name="Footer Placeholder 4"/>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pPr/>
              <a:t>16</a:t>
            </a:fld>
            <a:endParaRPr lang="en-US"/>
          </a:p>
        </p:txBody>
      </p:sp>
      <p:pic>
        <p:nvPicPr>
          <p:cNvPr id="9" name="Picture 8" descr="YellowstoneTS.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21703" y="1270000"/>
            <a:ext cx="7148595" cy="5176800"/>
          </a:xfrm>
          <a:prstGeom prst="rect">
            <a:avLst/>
          </a:prstGeom>
        </p:spPr>
      </p:pic>
    </p:spTree>
    <p:extLst>
      <p:ext uri="{BB962C8B-B14F-4D97-AF65-F5344CB8AC3E}">
        <p14:creationId xmlns:p14="http://schemas.microsoft.com/office/powerpoint/2010/main" val="3980412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Episodic tremor and slip (ETS): Cascadia</a:t>
            </a:r>
          </a:p>
        </p:txBody>
      </p:sp>
      <p:sp>
        <p:nvSpPr>
          <p:cNvPr id="3" name="Date Placeholder 2"/>
          <p:cNvSpPr>
            <a:spLocks noGrp="1"/>
          </p:cNvSpPr>
          <p:nvPr>
            <p:ph type="dt" sz="half" idx="10"/>
          </p:nvPr>
        </p:nvSpPr>
        <p:spPr/>
        <p:txBody>
          <a:bodyPr/>
          <a:lstStyle/>
          <a:p>
            <a:r>
              <a:rPr lang="en-GB"/>
              <a:t>2020/08/26</a:t>
            </a:r>
            <a:endParaRPr lang="en-US"/>
          </a:p>
        </p:txBody>
      </p:sp>
      <p:sp>
        <p:nvSpPr>
          <p:cNvPr id="4" name="Footer Placeholder 3"/>
          <p:cNvSpPr>
            <a:spLocks noGrp="1"/>
          </p:cNvSpPr>
          <p:nvPr>
            <p:ph type="ftr" sz="quarter" idx="11"/>
          </p:nvPr>
        </p:nvSpPr>
        <p:spPr/>
        <p:txBody>
          <a:bodyPr/>
          <a:lstStyle/>
          <a:p>
            <a:r>
              <a:rPr lang="en-US"/>
              <a:t>Earthquakes and non-linear motions</a:t>
            </a:r>
          </a:p>
        </p:txBody>
      </p:sp>
      <p:sp>
        <p:nvSpPr>
          <p:cNvPr id="5" name="Slide Number Placeholder 4"/>
          <p:cNvSpPr>
            <a:spLocks noGrp="1"/>
          </p:cNvSpPr>
          <p:nvPr>
            <p:ph type="sldNum" sz="quarter" idx="12"/>
          </p:nvPr>
        </p:nvSpPr>
        <p:spPr/>
        <p:txBody>
          <a:bodyPr/>
          <a:lstStyle/>
          <a:p>
            <a:fld id="{B5AA1FA8-B090-4D48-B0EE-5DA1BF2BA795}" type="slidenum">
              <a:rPr lang="en-US" smtClean="0"/>
              <a:pPr/>
              <a:t>17</a:t>
            </a:fld>
            <a:endParaRPr lang="en-US"/>
          </a:p>
        </p:txBody>
      </p:sp>
      <p:pic>
        <p:nvPicPr>
          <p:cNvPr id="7" name="Picture 6" descr="SC02_ETS.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73642" y="1293851"/>
            <a:ext cx="7044717" cy="5176800"/>
          </a:xfrm>
          <a:prstGeom prst="rect">
            <a:avLst/>
          </a:prstGeom>
        </p:spPr>
      </p:pic>
    </p:spTree>
    <p:extLst>
      <p:ext uri="{BB962C8B-B14F-4D97-AF65-F5344CB8AC3E}">
        <p14:creationId xmlns:p14="http://schemas.microsoft.com/office/powerpoint/2010/main" val="722861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Other examples</a:t>
            </a:r>
          </a:p>
        </p:txBody>
      </p:sp>
      <p:sp>
        <p:nvSpPr>
          <p:cNvPr id="11" name="Content Placeholder 10"/>
          <p:cNvSpPr>
            <a:spLocks noGrp="1"/>
          </p:cNvSpPr>
          <p:nvPr>
            <p:ph idx="1"/>
          </p:nvPr>
        </p:nvSpPr>
        <p:spPr/>
        <p:txBody>
          <a:bodyPr>
            <a:normAutofit/>
          </a:bodyPr>
          <a:lstStyle/>
          <a:p>
            <a:r>
              <a:rPr lang="en-US" dirty="0"/>
              <a:t>The following examples are from the UNACVO GAGE Data technical news: </a:t>
            </a:r>
            <a:r>
              <a:rPr lang="en-US"/>
              <a:t>(Updated link)</a:t>
            </a:r>
            <a:br>
              <a:rPr lang="en-US"/>
            </a:br>
            <a:r>
              <a:rPr lang="en-US">
                <a:hlinkClick r:id="rId2"/>
              </a:rPr>
              <a:t>https</a:t>
            </a:r>
            <a:r>
              <a:rPr lang="en-US" dirty="0">
                <a:hlinkClick r:id="rId2"/>
              </a:rPr>
              <a:t>://drive.google.com/drive/folders/1Lro-3eap00y-gqYQ3l18f9Ek6yNkor52?usp=sharing</a:t>
            </a:r>
            <a:r>
              <a:rPr lang="nl-NL" dirty="0"/>
              <a:t> </a:t>
            </a:r>
            <a:endParaRPr lang="en-US" dirty="0"/>
          </a:p>
          <a:p>
            <a:r>
              <a:rPr lang="en-US" dirty="0"/>
              <a:t>Reports here on various anomalies that have been detected and investigated.  Useful place to look for site issues.</a:t>
            </a:r>
          </a:p>
          <a:p>
            <a:r>
              <a:rPr lang="en-US" dirty="0"/>
              <a:t>GAGE ACC quarterly reports also contain information on anomalies</a:t>
            </a:r>
          </a:p>
        </p:txBody>
      </p:sp>
      <p:sp>
        <p:nvSpPr>
          <p:cNvPr id="7" name="Date Placeholder 6"/>
          <p:cNvSpPr>
            <a:spLocks noGrp="1"/>
          </p:cNvSpPr>
          <p:nvPr>
            <p:ph type="dt" sz="half" idx="10"/>
          </p:nvPr>
        </p:nvSpPr>
        <p:spPr/>
        <p:txBody>
          <a:bodyPr/>
          <a:lstStyle/>
          <a:p>
            <a:r>
              <a:rPr lang="en-GB"/>
              <a:t>2020/08/26</a:t>
            </a:r>
            <a:endParaRPr lang="en-US"/>
          </a:p>
        </p:txBody>
      </p:sp>
      <p:sp>
        <p:nvSpPr>
          <p:cNvPr id="8" name="Footer Placeholder 7"/>
          <p:cNvSpPr>
            <a:spLocks noGrp="1"/>
          </p:cNvSpPr>
          <p:nvPr>
            <p:ph type="ftr" sz="quarter" idx="11"/>
          </p:nvPr>
        </p:nvSpPr>
        <p:spPr/>
        <p:txBody>
          <a:bodyPr/>
          <a:lstStyle/>
          <a:p>
            <a:r>
              <a:rPr lang="en-US"/>
              <a:t>Earthquakes and non-linear motions</a:t>
            </a:r>
          </a:p>
        </p:txBody>
      </p:sp>
      <p:sp>
        <p:nvSpPr>
          <p:cNvPr id="9" name="Slide Number Placeholder 8"/>
          <p:cNvSpPr>
            <a:spLocks noGrp="1"/>
          </p:cNvSpPr>
          <p:nvPr>
            <p:ph type="sldNum" sz="quarter" idx="12"/>
          </p:nvPr>
        </p:nvSpPr>
        <p:spPr/>
        <p:txBody>
          <a:bodyPr/>
          <a:lstStyle/>
          <a:p>
            <a:fld id="{B5AA1FA8-B090-4D48-B0EE-5DA1BF2BA795}" type="slidenum">
              <a:rPr lang="en-US" smtClean="0"/>
              <a:pPr/>
              <a:t>18</a:t>
            </a:fld>
            <a:endParaRPr lang="en-US"/>
          </a:p>
        </p:txBody>
      </p:sp>
    </p:spTree>
    <p:extLst>
      <p:ext uri="{BB962C8B-B14F-4D97-AF65-F5344CB8AC3E}">
        <p14:creationId xmlns:p14="http://schemas.microsoft.com/office/powerpoint/2010/main" val="417135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Previous lecture showed common time series models</a:t>
            </a:r>
          </a:p>
          <a:p>
            <a:pPr lvl="1"/>
            <a:r>
              <a:rPr lang="en-US" dirty="0"/>
              <a:t>Linear rate</a:t>
            </a:r>
          </a:p>
          <a:p>
            <a:pPr lvl="1"/>
            <a:r>
              <a:rPr lang="en-US" dirty="0"/>
              <a:t>Seasonal terms</a:t>
            </a:r>
          </a:p>
          <a:p>
            <a:pPr lvl="1"/>
            <a:r>
              <a:rPr lang="en-US" dirty="0"/>
              <a:t>Temporally correlated noise</a:t>
            </a:r>
          </a:p>
          <a:p>
            <a:r>
              <a:rPr lang="en-US" dirty="0"/>
              <a:t>Irregular perturbations to such models include</a:t>
            </a:r>
          </a:p>
          <a:p>
            <a:pPr lvl="1"/>
            <a:r>
              <a:rPr lang="en-US" dirty="0"/>
              <a:t>Discontinuities due to equipment or environment changes</a:t>
            </a:r>
          </a:p>
          <a:p>
            <a:pPr lvl="1"/>
            <a:r>
              <a:rPr lang="en-US" dirty="0"/>
              <a:t>Discontinuities due to earthquakes</a:t>
            </a:r>
          </a:p>
          <a:p>
            <a:pPr lvl="1"/>
            <a:r>
              <a:rPr lang="en-US" dirty="0"/>
              <a:t>Non-linear motions due to earthquakes</a:t>
            </a:r>
          </a:p>
          <a:p>
            <a:pPr lvl="1"/>
            <a:r>
              <a:rPr lang="en-US" dirty="0"/>
              <a:t>Non-linear motions due to transient events (e.g. volcanic inflation episodes)</a:t>
            </a:r>
          </a:p>
          <a:p>
            <a:r>
              <a:rPr lang="en-US" dirty="0"/>
              <a:t>Recommended implementation</a:t>
            </a:r>
          </a:p>
        </p:txBody>
      </p:sp>
      <p:sp>
        <p:nvSpPr>
          <p:cNvPr id="4" name="Date Placeholder 3"/>
          <p:cNvSpPr>
            <a:spLocks noGrp="1"/>
          </p:cNvSpPr>
          <p:nvPr>
            <p:ph type="dt" sz="half" idx="10"/>
          </p:nvPr>
        </p:nvSpPr>
        <p:spPr/>
        <p:txBody>
          <a:bodyPr/>
          <a:lstStyle/>
          <a:p>
            <a:r>
              <a:rPr lang="en-GB"/>
              <a:t>2020/08/26</a:t>
            </a:r>
            <a:endParaRPr lang="en-US"/>
          </a:p>
        </p:txBody>
      </p:sp>
      <p:sp>
        <p:nvSpPr>
          <p:cNvPr id="5" name="Footer Placeholder 4"/>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pPr/>
              <a:t>1</a:t>
            </a:fld>
            <a:endParaRPr lang="en-US"/>
          </a:p>
        </p:txBody>
      </p:sp>
    </p:spTree>
    <p:extLst>
      <p:ext uri="{BB962C8B-B14F-4D97-AF65-F5344CB8AC3E}">
        <p14:creationId xmlns:p14="http://schemas.microsoft.com/office/powerpoint/2010/main" val="1054291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752861" y="274639"/>
            <a:ext cx="4457939" cy="651237"/>
          </a:xfrm>
        </p:spPr>
        <p:txBody>
          <a:bodyPr>
            <a:normAutofit fontScale="90000"/>
          </a:bodyPr>
          <a:lstStyle/>
          <a:p>
            <a:pPr algn="ctr"/>
            <a:r>
              <a:rPr lang="en-US" dirty="0"/>
              <a:t>Local collapse</a:t>
            </a:r>
          </a:p>
        </p:txBody>
      </p:sp>
      <p:sp>
        <p:nvSpPr>
          <p:cNvPr id="11" name="Content Placeholder 10"/>
          <p:cNvSpPr>
            <a:spLocks noGrp="1"/>
          </p:cNvSpPr>
          <p:nvPr>
            <p:ph idx="1"/>
          </p:nvPr>
        </p:nvSpPr>
        <p:spPr>
          <a:xfrm>
            <a:off x="6267948" y="1183607"/>
            <a:ext cx="3618505" cy="833188"/>
          </a:xfrm>
        </p:spPr>
        <p:txBody>
          <a:bodyPr/>
          <a:lstStyle/>
          <a:p>
            <a:pPr marL="0" indent="0">
              <a:buNone/>
            </a:pPr>
            <a:r>
              <a:rPr lang="en-US" dirty="0"/>
              <a:t>Site EOCG</a:t>
            </a:r>
          </a:p>
        </p:txBody>
      </p:sp>
      <p:sp>
        <p:nvSpPr>
          <p:cNvPr id="7" name="Date Placeholder 6"/>
          <p:cNvSpPr>
            <a:spLocks noGrp="1"/>
          </p:cNvSpPr>
          <p:nvPr>
            <p:ph type="dt" sz="half" idx="10"/>
          </p:nvPr>
        </p:nvSpPr>
        <p:spPr/>
        <p:txBody>
          <a:bodyPr/>
          <a:lstStyle/>
          <a:p>
            <a:r>
              <a:rPr lang="en-GB"/>
              <a:t>2020/08/26</a:t>
            </a:r>
            <a:endParaRPr lang="en-US"/>
          </a:p>
        </p:txBody>
      </p:sp>
      <p:sp>
        <p:nvSpPr>
          <p:cNvPr id="8" name="Footer Placeholder 7"/>
          <p:cNvSpPr>
            <a:spLocks noGrp="1"/>
          </p:cNvSpPr>
          <p:nvPr>
            <p:ph type="ftr" sz="quarter" idx="11"/>
          </p:nvPr>
        </p:nvSpPr>
        <p:spPr/>
        <p:txBody>
          <a:bodyPr/>
          <a:lstStyle/>
          <a:p>
            <a:r>
              <a:rPr lang="en-US"/>
              <a:t>Earthquakes and non-linear motions</a:t>
            </a:r>
          </a:p>
        </p:txBody>
      </p:sp>
      <p:sp>
        <p:nvSpPr>
          <p:cNvPr id="9" name="Slide Number Placeholder 8"/>
          <p:cNvSpPr>
            <a:spLocks noGrp="1"/>
          </p:cNvSpPr>
          <p:nvPr>
            <p:ph type="sldNum" sz="quarter" idx="12"/>
          </p:nvPr>
        </p:nvSpPr>
        <p:spPr/>
        <p:txBody>
          <a:bodyPr/>
          <a:lstStyle/>
          <a:p>
            <a:fld id="{B5AA1FA8-B090-4D48-B0EE-5DA1BF2BA795}" type="slidenum">
              <a:rPr lang="en-US" smtClean="0"/>
              <a:t>19</a:t>
            </a:fld>
            <a:endParaRPr lang="en-US" dirty="0"/>
          </a:p>
        </p:txBody>
      </p:sp>
      <p:pic>
        <p:nvPicPr>
          <p:cNvPr id="12" name="Picture 11"/>
          <p:cNvPicPr>
            <a:picLocks noChangeAspect="1"/>
          </p:cNvPicPr>
          <p:nvPr/>
        </p:nvPicPr>
        <p:blipFill>
          <a:blip r:embed="rId2"/>
          <a:stretch>
            <a:fillRect/>
          </a:stretch>
        </p:blipFill>
        <p:spPr>
          <a:xfrm>
            <a:off x="1676097" y="3704138"/>
            <a:ext cx="4066342" cy="2789493"/>
          </a:xfrm>
          <a:prstGeom prst="rect">
            <a:avLst/>
          </a:prstGeom>
        </p:spPr>
      </p:pic>
      <p:pic>
        <p:nvPicPr>
          <p:cNvPr id="13" name="Picture 12"/>
          <p:cNvPicPr>
            <a:picLocks noChangeAspect="1"/>
          </p:cNvPicPr>
          <p:nvPr/>
        </p:nvPicPr>
        <p:blipFill>
          <a:blip r:embed="rId3"/>
          <a:stretch>
            <a:fillRect/>
          </a:stretch>
        </p:blipFill>
        <p:spPr>
          <a:xfrm>
            <a:off x="1699836" y="35824"/>
            <a:ext cx="4034264" cy="3537740"/>
          </a:xfrm>
          <a:prstGeom prst="rect">
            <a:avLst/>
          </a:prstGeom>
        </p:spPr>
      </p:pic>
      <p:pic>
        <p:nvPicPr>
          <p:cNvPr id="14" name="Picture 13"/>
          <p:cNvPicPr>
            <a:picLocks noChangeAspect="1"/>
          </p:cNvPicPr>
          <p:nvPr/>
        </p:nvPicPr>
        <p:blipFill>
          <a:blip r:embed="rId4"/>
          <a:stretch>
            <a:fillRect/>
          </a:stretch>
        </p:blipFill>
        <p:spPr>
          <a:xfrm>
            <a:off x="5999993" y="2634054"/>
            <a:ext cx="4482191" cy="3722296"/>
          </a:xfrm>
          <a:prstGeom prst="rect">
            <a:avLst/>
          </a:prstGeom>
        </p:spPr>
      </p:pic>
      <p:sp>
        <p:nvSpPr>
          <p:cNvPr id="16" name="TextBox 15"/>
          <p:cNvSpPr txBox="1"/>
          <p:nvPr/>
        </p:nvSpPr>
        <p:spPr>
          <a:xfrm>
            <a:off x="5787684" y="1839880"/>
            <a:ext cx="4880316" cy="646331"/>
          </a:xfrm>
          <a:prstGeom prst="rect">
            <a:avLst/>
          </a:prstGeom>
          <a:noFill/>
        </p:spPr>
        <p:txBody>
          <a:bodyPr wrap="square" rtlCol="0">
            <a:spAutoFit/>
          </a:bodyPr>
          <a:lstStyle/>
          <a:p>
            <a:r>
              <a:rPr lang="nl-NL" dirty="0"/>
              <a:t>http://plus.google.com/u/0/communities/112834235701900858710 </a:t>
            </a:r>
            <a:endParaRPr lang="en-US" dirty="0"/>
          </a:p>
        </p:txBody>
      </p:sp>
    </p:spTree>
    <p:extLst>
      <p:ext uri="{BB962C8B-B14F-4D97-AF65-F5344CB8AC3E}">
        <p14:creationId xmlns:p14="http://schemas.microsoft.com/office/powerpoint/2010/main" val="4108617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Landslide prone site</a:t>
            </a:r>
          </a:p>
        </p:txBody>
      </p:sp>
      <p:sp>
        <p:nvSpPr>
          <p:cNvPr id="3" name="Content Placeholder 2"/>
          <p:cNvSpPr>
            <a:spLocks noGrp="1"/>
          </p:cNvSpPr>
          <p:nvPr>
            <p:ph idx="1"/>
          </p:nvPr>
        </p:nvSpPr>
        <p:spPr/>
        <p:txBody>
          <a:bodyPr/>
          <a:lstStyle/>
          <a:p>
            <a:r>
              <a:rPr lang="en-US" dirty="0"/>
              <a:t>Location of earlier landslide showing strong seasonal</a:t>
            </a:r>
          </a:p>
        </p:txBody>
      </p:sp>
      <p:sp>
        <p:nvSpPr>
          <p:cNvPr id="4" name="Date Placeholder 3"/>
          <p:cNvSpPr>
            <a:spLocks noGrp="1"/>
          </p:cNvSpPr>
          <p:nvPr>
            <p:ph type="dt" sz="half" idx="10"/>
          </p:nvPr>
        </p:nvSpPr>
        <p:spPr/>
        <p:txBody>
          <a:bodyPr/>
          <a:lstStyle/>
          <a:p>
            <a:r>
              <a:rPr lang="en-GB"/>
              <a:t>2020/08/26</a:t>
            </a:r>
            <a:endParaRPr lang="en-US"/>
          </a:p>
        </p:txBody>
      </p:sp>
      <p:sp>
        <p:nvSpPr>
          <p:cNvPr id="5" name="Footer Placeholder 4"/>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pPr/>
              <a:t>20</a:t>
            </a:fld>
            <a:endParaRPr lang="en-US"/>
          </a:p>
        </p:txBody>
      </p:sp>
      <p:pic>
        <p:nvPicPr>
          <p:cNvPr id="7" name="Picture 6"/>
          <p:cNvPicPr>
            <a:picLocks noChangeAspect="1"/>
          </p:cNvPicPr>
          <p:nvPr/>
        </p:nvPicPr>
        <p:blipFill>
          <a:blip r:embed="rId2"/>
          <a:stretch>
            <a:fillRect/>
          </a:stretch>
        </p:blipFill>
        <p:spPr>
          <a:xfrm>
            <a:off x="429147" y="2297151"/>
            <a:ext cx="5359403" cy="4014749"/>
          </a:xfrm>
          <a:prstGeom prst="rect">
            <a:avLst/>
          </a:prstGeom>
        </p:spPr>
      </p:pic>
      <p:pic>
        <p:nvPicPr>
          <p:cNvPr id="8" name="Picture 7"/>
          <p:cNvPicPr>
            <a:picLocks noChangeAspect="1"/>
          </p:cNvPicPr>
          <p:nvPr/>
        </p:nvPicPr>
        <p:blipFill>
          <a:blip r:embed="rId3"/>
          <a:stretch>
            <a:fillRect/>
          </a:stretch>
        </p:blipFill>
        <p:spPr>
          <a:xfrm>
            <a:off x="5997063" y="2779541"/>
            <a:ext cx="4670937" cy="3128929"/>
          </a:xfrm>
          <a:prstGeom prst="rect">
            <a:avLst/>
          </a:prstGeom>
        </p:spPr>
      </p:pic>
    </p:spTree>
    <p:extLst>
      <p:ext uri="{BB962C8B-B14F-4D97-AF65-F5344CB8AC3E}">
        <p14:creationId xmlns:p14="http://schemas.microsoft.com/office/powerpoint/2010/main" val="2500151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 water P271</a:t>
            </a:r>
          </a:p>
        </p:txBody>
      </p:sp>
      <p:sp>
        <p:nvSpPr>
          <p:cNvPr id="3" name="Content Placeholder 2"/>
          <p:cNvSpPr>
            <a:spLocks noGrp="1"/>
          </p:cNvSpPr>
          <p:nvPr>
            <p:ph idx="1"/>
          </p:nvPr>
        </p:nvSpPr>
        <p:spPr/>
        <p:txBody>
          <a:bodyPr/>
          <a:lstStyle/>
          <a:p>
            <a:r>
              <a:rPr lang="en-US" dirty="0"/>
              <a:t>Site P271 is strongly affected by ground water withdrawal</a:t>
            </a:r>
          </a:p>
        </p:txBody>
      </p:sp>
      <p:sp>
        <p:nvSpPr>
          <p:cNvPr id="4" name="Date Placeholder 3"/>
          <p:cNvSpPr>
            <a:spLocks noGrp="1"/>
          </p:cNvSpPr>
          <p:nvPr>
            <p:ph type="dt" sz="half" idx="10"/>
          </p:nvPr>
        </p:nvSpPr>
        <p:spPr/>
        <p:txBody>
          <a:bodyPr/>
          <a:lstStyle/>
          <a:p>
            <a:r>
              <a:rPr lang="en-GB"/>
              <a:t>2020/08/26</a:t>
            </a:r>
            <a:endParaRPr lang="en-US"/>
          </a:p>
        </p:txBody>
      </p:sp>
      <p:sp>
        <p:nvSpPr>
          <p:cNvPr id="5" name="Footer Placeholder 4"/>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pPr/>
              <a:t>21</a:t>
            </a:fld>
            <a:endParaRPr lang="en-US"/>
          </a:p>
        </p:txBody>
      </p:sp>
      <p:pic>
        <p:nvPicPr>
          <p:cNvPr id="7" name="Picture 6"/>
          <p:cNvPicPr>
            <a:picLocks noChangeAspect="1"/>
          </p:cNvPicPr>
          <p:nvPr/>
        </p:nvPicPr>
        <p:blipFill>
          <a:blip r:embed="rId2"/>
          <a:stretch>
            <a:fillRect/>
          </a:stretch>
        </p:blipFill>
        <p:spPr>
          <a:xfrm>
            <a:off x="1115305" y="2457768"/>
            <a:ext cx="4191894" cy="3323652"/>
          </a:xfrm>
          <a:prstGeom prst="rect">
            <a:avLst/>
          </a:prstGeom>
        </p:spPr>
      </p:pic>
      <p:pic>
        <p:nvPicPr>
          <p:cNvPr id="8" name="Picture 7"/>
          <p:cNvPicPr>
            <a:picLocks noChangeAspect="1"/>
          </p:cNvPicPr>
          <p:nvPr/>
        </p:nvPicPr>
        <p:blipFill>
          <a:blip r:embed="rId3"/>
          <a:stretch>
            <a:fillRect/>
          </a:stretch>
        </p:blipFill>
        <p:spPr>
          <a:xfrm>
            <a:off x="5842764" y="2366572"/>
            <a:ext cx="4893817" cy="3785308"/>
          </a:xfrm>
          <a:prstGeom prst="rect">
            <a:avLst/>
          </a:prstGeom>
        </p:spPr>
      </p:pic>
      <p:sp>
        <p:nvSpPr>
          <p:cNvPr id="9" name="TextBox 8"/>
          <p:cNvSpPr txBox="1"/>
          <p:nvPr/>
        </p:nvSpPr>
        <p:spPr>
          <a:xfrm>
            <a:off x="870967" y="5866456"/>
            <a:ext cx="4710430" cy="369332"/>
          </a:xfrm>
          <a:prstGeom prst="rect">
            <a:avLst/>
          </a:prstGeom>
          <a:noFill/>
        </p:spPr>
        <p:txBody>
          <a:bodyPr wrap="square" rtlCol="0">
            <a:spAutoFit/>
          </a:bodyPr>
          <a:lstStyle/>
          <a:p>
            <a:r>
              <a:rPr lang="en-US" dirty="0"/>
              <a:t>There are also horizontal periodic signals as well</a:t>
            </a:r>
          </a:p>
        </p:txBody>
      </p:sp>
    </p:spTree>
    <p:extLst>
      <p:ext uri="{BB962C8B-B14F-4D97-AF65-F5344CB8AC3E}">
        <p14:creationId xmlns:p14="http://schemas.microsoft.com/office/powerpoint/2010/main" val="687589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5987" y="23704"/>
            <a:ext cx="1946607" cy="1624593"/>
          </a:xfrm>
        </p:spPr>
        <p:txBody>
          <a:bodyPr>
            <a:normAutofit/>
          </a:bodyPr>
          <a:lstStyle/>
          <a:p>
            <a:r>
              <a:rPr lang="en-US" sz="2800" dirty="0"/>
              <a:t>Vegetation Growth P158</a:t>
            </a:r>
          </a:p>
        </p:txBody>
      </p:sp>
      <p:sp>
        <p:nvSpPr>
          <p:cNvPr id="4" name="Date Placeholder 3"/>
          <p:cNvSpPr>
            <a:spLocks noGrp="1"/>
          </p:cNvSpPr>
          <p:nvPr>
            <p:ph type="dt" sz="half" idx="10"/>
          </p:nvPr>
        </p:nvSpPr>
        <p:spPr/>
        <p:txBody>
          <a:bodyPr/>
          <a:lstStyle/>
          <a:p>
            <a:r>
              <a:rPr lang="en-GB"/>
              <a:t>2020/08/26</a:t>
            </a:r>
            <a:endParaRPr lang="en-US"/>
          </a:p>
        </p:txBody>
      </p:sp>
      <p:sp>
        <p:nvSpPr>
          <p:cNvPr id="5" name="Footer Placeholder 4"/>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t>22</a:t>
            </a:fld>
            <a:endParaRPr lang="en-US"/>
          </a:p>
        </p:txBody>
      </p:sp>
      <p:pic>
        <p:nvPicPr>
          <p:cNvPr id="7" name="Picture 6"/>
          <p:cNvPicPr>
            <a:picLocks noChangeAspect="1"/>
          </p:cNvPicPr>
          <p:nvPr/>
        </p:nvPicPr>
        <p:blipFill>
          <a:blip r:embed="rId2"/>
          <a:stretch>
            <a:fillRect/>
          </a:stretch>
        </p:blipFill>
        <p:spPr>
          <a:xfrm>
            <a:off x="1524000" y="3799418"/>
            <a:ext cx="9144000" cy="2677583"/>
          </a:xfrm>
          <a:prstGeom prst="rect">
            <a:avLst/>
          </a:prstGeom>
        </p:spPr>
      </p:pic>
      <p:pic>
        <p:nvPicPr>
          <p:cNvPr id="8" name="Picture 7" descr="P158_Tree.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07087" y="267458"/>
            <a:ext cx="7267005" cy="3513575"/>
          </a:xfrm>
          <a:prstGeom prst="rect">
            <a:avLst/>
          </a:prstGeom>
        </p:spPr>
      </p:pic>
      <p:sp>
        <p:nvSpPr>
          <p:cNvPr id="9" name="TextBox 8"/>
          <p:cNvSpPr txBox="1"/>
          <p:nvPr/>
        </p:nvSpPr>
        <p:spPr>
          <a:xfrm>
            <a:off x="9004300" y="1673696"/>
            <a:ext cx="1473200" cy="923330"/>
          </a:xfrm>
          <a:prstGeom prst="rect">
            <a:avLst/>
          </a:prstGeom>
          <a:noFill/>
        </p:spPr>
        <p:txBody>
          <a:bodyPr wrap="square" rtlCol="0">
            <a:spAutoFit/>
          </a:bodyPr>
          <a:lstStyle/>
          <a:p>
            <a:r>
              <a:rPr lang="en-US" dirty="0"/>
              <a:t>North (not shown) is less affected.</a:t>
            </a:r>
          </a:p>
        </p:txBody>
      </p:sp>
    </p:spTree>
    <p:extLst>
      <p:ext uri="{BB962C8B-B14F-4D97-AF65-F5344CB8AC3E}">
        <p14:creationId xmlns:p14="http://schemas.microsoft.com/office/powerpoint/2010/main" val="871033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Bad antennas</a:t>
            </a:r>
          </a:p>
        </p:txBody>
      </p:sp>
      <p:sp>
        <p:nvSpPr>
          <p:cNvPr id="3" name="Date Placeholder 2"/>
          <p:cNvSpPr>
            <a:spLocks noGrp="1"/>
          </p:cNvSpPr>
          <p:nvPr>
            <p:ph type="dt" sz="half" idx="10"/>
          </p:nvPr>
        </p:nvSpPr>
        <p:spPr/>
        <p:txBody>
          <a:bodyPr/>
          <a:lstStyle/>
          <a:p>
            <a:r>
              <a:rPr lang="en-GB"/>
              <a:t>2020/08/26</a:t>
            </a:r>
            <a:endParaRPr lang="en-US"/>
          </a:p>
        </p:txBody>
      </p:sp>
      <p:sp>
        <p:nvSpPr>
          <p:cNvPr id="4" name="Footer Placeholder 3"/>
          <p:cNvSpPr>
            <a:spLocks noGrp="1"/>
          </p:cNvSpPr>
          <p:nvPr>
            <p:ph type="ftr" sz="quarter" idx="11"/>
          </p:nvPr>
        </p:nvSpPr>
        <p:spPr/>
        <p:txBody>
          <a:bodyPr/>
          <a:lstStyle/>
          <a:p>
            <a:r>
              <a:rPr lang="en-US"/>
              <a:t>Earthquakes and non-linear motions</a:t>
            </a:r>
          </a:p>
        </p:txBody>
      </p:sp>
      <p:sp>
        <p:nvSpPr>
          <p:cNvPr id="5" name="Slide Number Placeholder 4"/>
          <p:cNvSpPr>
            <a:spLocks noGrp="1"/>
          </p:cNvSpPr>
          <p:nvPr>
            <p:ph type="sldNum" sz="quarter" idx="12"/>
          </p:nvPr>
        </p:nvSpPr>
        <p:spPr/>
        <p:txBody>
          <a:bodyPr/>
          <a:lstStyle/>
          <a:p>
            <a:fld id="{B5AA1FA8-B090-4D48-B0EE-5DA1BF2BA795}" type="slidenum">
              <a:rPr lang="en-US" smtClean="0"/>
              <a:pPr/>
              <a:t>23</a:t>
            </a:fld>
            <a:endParaRPr lang="en-US"/>
          </a:p>
        </p:txBody>
      </p:sp>
      <p:pic>
        <p:nvPicPr>
          <p:cNvPr id="7" name="Picture 6" descr="BadAnts.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50293" y="1306551"/>
            <a:ext cx="7091415" cy="5176800"/>
          </a:xfrm>
          <a:prstGeom prst="rect">
            <a:avLst/>
          </a:prstGeom>
        </p:spPr>
      </p:pic>
    </p:spTree>
    <p:extLst>
      <p:ext uri="{BB962C8B-B14F-4D97-AF65-F5344CB8AC3E}">
        <p14:creationId xmlns:p14="http://schemas.microsoft.com/office/powerpoint/2010/main" val="2983900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Snow on antenna</a:t>
            </a:r>
            <a:endParaRPr lang="en-US" dirty="0"/>
          </a:p>
        </p:txBody>
      </p:sp>
      <p:sp>
        <p:nvSpPr>
          <p:cNvPr id="3" name="Date Placeholder 2"/>
          <p:cNvSpPr>
            <a:spLocks noGrp="1"/>
          </p:cNvSpPr>
          <p:nvPr>
            <p:ph type="dt" sz="half" idx="10"/>
          </p:nvPr>
        </p:nvSpPr>
        <p:spPr/>
        <p:txBody>
          <a:bodyPr/>
          <a:lstStyle/>
          <a:p>
            <a:r>
              <a:rPr lang="en-GB"/>
              <a:t>2020/08/26</a:t>
            </a:r>
            <a:endParaRPr lang="en-US"/>
          </a:p>
        </p:txBody>
      </p:sp>
      <p:sp>
        <p:nvSpPr>
          <p:cNvPr id="4" name="Footer Placeholder 3"/>
          <p:cNvSpPr>
            <a:spLocks noGrp="1"/>
          </p:cNvSpPr>
          <p:nvPr>
            <p:ph type="ftr" sz="quarter" idx="11"/>
          </p:nvPr>
        </p:nvSpPr>
        <p:spPr/>
        <p:txBody>
          <a:bodyPr/>
          <a:lstStyle/>
          <a:p>
            <a:r>
              <a:rPr lang="en-US"/>
              <a:t>Earthquakes and non-linear motions</a:t>
            </a:r>
          </a:p>
        </p:txBody>
      </p:sp>
      <p:sp>
        <p:nvSpPr>
          <p:cNvPr id="5" name="Slide Number Placeholder 4"/>
          <p:cNvSpPr>
            <a:spLocks noGrp="1"/>
          </p:cNvSpPr>
          <p:nvPr>
            <p:ph type="sldNum" sz="quarter" idx="12"/>
          </p:nvPr>
        </p:nvSpPr>
        <p:spPr/>
        <p:txBody>
          <a:bodyPr/>
          <a:lstStyle/>
          <a:p>
            <a:fld id="{B5AA1FA8-B090-4D48-B0EE-5DA1BF2BA795}" type="slidenum">
              <a:rPr lang="en-US" smtClean="0"/>
              <a:pPr/>
              <a:t>24</a:t>
            </a:fld>
            <a:endParaRPr lang="en-US"/>
          </a:p>
        </p:txBody>
      </p:sp>
      <p:pic>
        <p:nvPicPr>
          <p:cNvPr id="7" name="Picture 6" descr="AB12_snow.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40286" y="1308140"/>
            <a:ext cx="7111429" cy="5176800"/>
          </a:xfrm>
          <a:prstGeom prst="rect">
            <a:avLst/>
          </a:prstGeom>
        </p:spPr>
      </p:pic>
    </p:spTree>
    <p:extLst>
      <p:ext uri="{BB962C8B-B14F-4D97-AF65-F5344CB8AC3E}">
        <p14:creationId xmlns:p14="http://schemas.microsoft.com/office/powerpoint/2010/main" val="2343693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Skewed position residuals: Atmosphere delays?</a:t>
            </a:r>
          </a:p>
        </p:txBody>
      </p:sp>
      <p:sp>
        <p:nvSpPr>
          <p:cNvPr id="3" name="Date Placeholder 2"/>
          <p:cNvSpPr>
            <a:spLocks noGrp="1"/>
          </p:cNvSpPr>
          <p:nvPr>
            <p:ph type="dt" sz="half" idx="10"/>
          </p:nvPr>
        </p:nvSpPr>
        <p:spPr/>
        <p:txBody>
          <a:bodyPr/>
          <a:lstStyle/>
          <a:p>
            <a:r>
              <a:rPr lang="en-GB"/>
              <a:t>2020/08/26</a:t>
            </a:r>
            <a:endParaRPr lang="en-US"/>
          </a:p>
        </p:txBody>
      </p:sp>
      <p:sp>
        <p:nvSpPr>
          <p:cNvPr id="4" name="Footer Placeholder 3"/>
          <p:cNvSpPr>
            <a:spLocks noGrp="1"/>
          </p:cNvSpPr>
          <p:nvPr>
            <p:ph type="ftr" sz="quarter" idx="11"/>
          </p:nvPr>
        </p:nvSpPr>
        <p:spPr/>
        <p:txBody>
          <a:bodyPr/>
          <a:lstStyle/>
          <a:p>
            <a:r>
              <a:rPr lang="en-US"/>
              <a:t>Earthquakes and non-linear motions</a:t>
            </a:r>
          </a:p>
        </p:txBody>
      </p:sp>
      <p:sp>
        <p:nvSpPr>
          <p:cNvPr id="5" name="Slide Number Placeholder 4"/>
          <p:cNvSpPr>
            <a:spLocks noGrp="1"/>
          </p:cNvSpPr>
          <p:nvPr>
            <p:ph type="sldNum" sz="quarter" idx="12"/>
          </p:nvPr>
        </p:nvSpPr>
        <p:spPr/>
        <p:txBody>
          <a:bodyPr/>
          <a:lstStyle/>
          <a:p>
            <a:fld id="{B5AA1FA8-B090-4D48-B0EE-5DA1BF2BA795}" type="slidenum">
              <a:rPr lang="en-US" smtClean="0"/>
              <a:pPr/>
              <a:t>25</a:t>
            </a:fld>
            <a:endParaRPr lang="en-US"/>
          </a:p>
        </p:txBody>
      </p:sp>
      <p:pic>
        <p:nvPicPr>
          <p:cNvPr id="6" name="Picture 5" descr="AV38_skew.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23137" y="1314664"/>
            <a:ext cx="7145726" cy="5176800"/>
          </a:xfrm>
          <a:prstGeom prst="rect">
            <a:avLst/>
          </a:prstGeom>
        </p:spPr>
      </p:pic>
    </p:spTree>
    <p:extLst>
      <p:ext uri="{BB962C8B-B14F-4D97-AF65-F5344CB8AC3E}">
        <p14:creationId xmlns:p14="http://schemas.microsoft.com/office/powerpoint/2010/main" val="3633693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Recommendations</a:t>
            </a:r>
          </a:p>
        </p:txBody>
      </p:sp>
      <p:sp>
        <p:nvSpPr>
          <p:cNvPr id="5" name="Content Placeholder 4"/>
          <p:cNvSpPr>
            <a:spLocks noGrp="1"/>
          </p:cNvSpPr>
          <p:nvPr>
            <p:ph idx="1"/>
          </p:nvPr>
        </p:nvSpPr>
        <p:spPr/>
        <p:txBody>
          <a:bodyPr/>
          <a:lstStyle/>
          <a:p>
            <a:r>
              <a:rPr lang="en-US" dirty="0"/>
              <a:t>Know your goals</a:t>
            </a:r>
          </a:p>
          <a:p>
            <a:pPr lvl="1"/>
            <a:r>
              <a:rPr lang="en-US" dirty="0"/>
              <a:t>Only fit “nuisance” terms</a:t>
            </a:r>
          </a:p>
          <a:p>
            <a:pPr lvl="1"/>
            <a:r>
              <a:rPr lang="en-US" dirty="0"/>
              <a:t>It is usually best not to try to fit signals that you are interested in, e.g. seasonal terms if you are studying these.</a:t>
            </a:r>
          </a:p>
          <a:p>
            <a:r>
              <a:rPr lang="en-US" dirty="0"/>
              <a:t>Depending on your goal (e.g. linear tectonic velocities), sometimes you just have to abandon data as it is likely to do more harm than good (rename to </a:t>
            </a:r>
            <a:r>
              <a:rPr lang="en-US" dirty="0" err="1"/>
              <a:t>xxxx_XPS</a:t>
            </a:r>
            <a:r>
              <a:rPr lang="en-US" dirty="0"/>
              <a:t> or </a:t>
            </a:r>
            <a:r>
              <a:rPr lang="en-US" dirty="0" err="1"/>
              <a:t>xxxx_XCL</a:t>
            </a:r>
            <a:r>
              <a:rPr lang="en-US" dirty="0"/>
              <a:t>)</a:t>
            </a:r>
          </a:p>
          <a:p>
            <a:pPr lvl="1"/>
            <a:r>
              <a:rPr lang="en-US" dirty="0"/>
              <a:t>Adding large process noise in </a:t>
            </a:r>
            <a:r>
              <a:rPr lang="en-US" dirty="0" err="1">
                <a:latin typeface="Courier" pitchFamily="2" charset="0"/>
              </a:rPr>
              <a:t>globk</a:t>
            </a:r>
            <a:r>
              <a:rPr lang="en-US" dirty="0"/>
              <a:t> is one approach but be careful not to make too large</a:t>
            </a:r>
          </a:p>
          <a:p>
            <a:pPr lvl="1"/>
            <a:r>
              <a:rPr lang="en-US" dirty="0"/>
              <a:t>GLOBK “</a:t>
            </a:r>
            <a:r>
              <a:rPr lang="en-US" dirty="0" err="1"/>
              <a:t>sig_neu</a:t>
            </a:r>
            <a:r>
              <a:rPr lang="en-US" dirty="0"/>
              <a:t>” command can be used for small duration “bad” events</a:t>
            </a:r>
          </a:p>
        </p:txBody>
      </p:sp>
      <p:sp>
        <p:nvSpPr>
          <p:cNvPr id="3" name="Date Placeholder 2"/>
          <p:cNvSpPr>
            <a:spLocks noGrp="1"/>
          </p:cNvSpPr>
          <p:nvPr>
            <p:ph type="dt" sz="half" idx="10"/>
          </p:nvPr>
        </p:nvSpPr>
        <p:spPr/>
        <p:txBody>
          <a:bodyPr/>
          <a:lstStyle/>
          <a:p>
            <a:r>
              <a:rPr lang="en-GB"/>
              <a:t>2020/08/26</a:t>
            </a:r>
            <a:endParaRPr lang="en-US"/>
          </a:p>
        </p:txBody>
      </p:sp>
      <p:sp>
        <p:nvSpPr>
          <p:cNvPr id="4" name="Footer Placeholder 3"/>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pPr/>
              <a:t>26</a:t>
            </a:fld>
            <a:endParaRPr lang="en-US"/>
          </a:p>
        </p:txBody>
      </p:sp>
    </p:spTree>
    <p:extLst>
      <p:ext uri="{BB962C8B-B14F-4D97-AF65-F5344CB8AC3E}">
        <p14:creationId xmlns:p14="http://schemas.microsoft.com/office/powerpoint/2010/main" val="3162850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to equipment</a:t>
            </a:r>
          </a:p>
        </p:txBody>
      </p:sp>
      <p:sp>
        <p:nvSpPr>
          <p:cNvPr id="3" name="Content Placeholder 2"/>
          <p:cNvSpPr>
            <a:spLocks noGrp="1"/>
          </p:cNvSpPr>
          <p:nvPr>
            <p:ph sz="half" idx="1"/>
          </p:nvPr>
        </p:nvSpPr>
        <p:spPr/>
        <p:txBody>
          <a:bodyPr/>
          <a:lstStyle/>
          <a:p>
            <a:r>
              <a:rPr lang="en-US" dirty="0"/>
              <a:t>Antenna is main concern, although receiver may also affect continuity of calculated position</a:t>
            </a:r>
          </a:p>
          <a:p>
            <a:pPr lvl="1"/>
            <a:r>
              <a:rPr lang="en-US" dirty="0"/>
              <a:t>Even antennas of the same model type may not be manufactured within acceptable geodetic tolerance</a:t>
            </a:r>
          </a:p>
          <a:p>
            <a:r>
              <a:rPr lang="en-US" dirty="0" err="1">
                <a:latin typeface="Courier" pitchFamily="2" charset="0"/>
              </a:rPr>
              <a:t>stinf_to_rename</a:t>
            </a:r>
            <a:r>
              <a:rPr lang="en-US" dirty="0"/>
              <a:t> useful for creating automatic list</a:t>
            </a:r>
          </a:p>
        </p:txBody>
      </p:sp>
      <p:sp>
        <p:nvSpPr>
          <p:cNvPr id="4" name="Date Placeholder 3"/>
          <p:cNvSpPr>
            <a:spLocks noGrp="1"/>
          </p:cNvSpPr>
          <p:nvPr>
            <p:ph type="dt" sz="half" idx="10"/>
          </p:nvPr>
        </p:nvSpPr>
        <p:spPr/>
        <p:txBody>
          <a:bodyPr/>
          <a:lstStyle/>
          <a:p>
            <a:r>
              <a:rPr lang="en-GB"/>
              <a:t>2020/08/26</a:t>
            </a:r>
            <a:endParaRPr lang="en-US"/>
          </a:p>
        </p:txBody>
      </p:sp>
      <p:sp>
        <p:nvSpPr>
          <p:cNvPr id="5" name="Footer Placeholder 4"/>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pPr/>
              <a:t>2</a:t>
            </a:fld>
            <a:endParaRPr lang="en-US"/>
          </a:p>
        </p:txBody>
      </p:sp>
      <p:pic>
        <p:nvPicPr>
          <p:cNvPr id="20" name="SNTR.jpg">
            <a:extLst>
              <a:ext uri="{FF2B5EF4-FFF2-40B4-BE49-F238E27FC236}">
                <a16:creationId xmlns:a16="http://schemas.microsoft.com/office/drawing/2014/main" id="{EBB4B1EF-5027-4A4C-A381-1D2DA83DEA04}"/>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6330066" y="2088573"/>
            <a:ext cx="4561068" cy="3040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6780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F0713.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51001" y="1813277"/>
            <a:ext cx="2700000" cy="2025001"/>
          </a:xfrm>
          <a:prstGeom prst="rect">
            <a:avLst/>
          </a:prstGeom>
          <a:ln w="12700" cmpd="sng">
            <a:solidFill>
              <a:srgbClr val="000000"/>
            </a:solidFill>
          </a:ln>
        </p:spPr>
      </p:pic>
      <p:pic>
        <p:nvPicPr>
          <p:cNvPr id="5" name="Picture 4" descr="DSCF0710.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24163" y="1810897"/>
            <a:ext cx="2700000" cy="2025000"/>
          </a:xfrm>
          <a:prstGeom prst="rect">
            <a:avLst/>
          </a:prstGeom>
          <a:ln w="12700" cmpd="sng">
            <a:solidFill>
              <a:schemeClr val="tx1"/>
            </a:solidFill>
          </a:ln>
        </p:spPr>
      </p:pic>
      <p:sp>
        <p:nvSpPr>
          <p:cNvPr id="6" name="Title 5"/>
          <p:cNvSpPr>
            <a:spLocks noGrp="1"/>
          </p:cNvSpPr>
          <p:nvPr>
            <p:ph type="title"/>
          </p:nvPr>
        </p:nvSpPr>
        <p:spPr/>
        <p:txBody>
          <a:bodyPr/>
          <a:lstStyle/>
          <a:p>
            <a:r>
              <a:rPr lang="en-US" dirty="0"/>
              <a:t>Changes in multipath environment</a:t>
            </a:r>
          </a:p>
        </p:txBody>
      </p:sp>
      <p:sp>
        <p:nvSpPr>
          <p:cNvPr id="7" name="Date Placeholder 6"/>
          <p:cNvSpPr>
            <a:spLocks noGrp="1"/>
          </p:cNvSpPr>
          <p:nvPr>
            <p:ph type="dt" sz="half" idx="10"/>
          </p:nvPr>
        </p:nvSpPr>
        <p:spPr/>
        <p:txBody>
          <a:bodyPr/>
          <a:lstStyle/>
          <a:p>
            <a:r>
              <a:rPr lang="en-GB"/>
              <a:t>2020/08/26</a:t>
            </a:r>
            <a:endParaRPr lang="en-US"/>
          </a:p>
        </p:txBody>
      </p:sp>
      <p:sp>
        <p:nvSpPr>
          <p:cNvPr id="13" name="Footer Placeholder 12"/>
          <p:cNvSpPr>
            <a:spLocks noGrp="1"/>
          </p:cNvSpPr>
          <p:nvPr>
            <p:ph type="ftr" sz="quarter" idx="11"/>
          </p:nvPr>
        </p:nvSpPr>
        <p:spPr/>
        <p:txBody>
          <a:bodyPr/>
          <a:lstStyle/>
          <a:p>
            <a:r>
              <a:rPr lang="en-US"/>
              <a:t>Earthquakes and non-linear motions</a:t>
            </a:r>
          </a:p>
        </p:txBody>
      </p:sp>
      <p:sp>
        <p:nvSpPr>
          <p:cNvPr id="14" name="Slide Number Placeholder 13"/>
          <p:cNvSpPr>
            <a:spLocks noGrp="1"/>
          </p:cNvSpPr>
          <p:nvPr>
            <p:ph type="sldNum" sz="quarter" idx="12"/>
          </p:nvPr>
        </p:nvSpPr>
        <p:spPr/>
        <p:txBody>
          <a:bodyPr/>
          <a:lstStyle/>
          <a:p>
            <a:fld id="{B5AA1FA8-B090-4D48-B0EE-5DA1BF2BA795}" type="slidenum">
              <a:rPr lang="en-US" smtClean="0"/>
              <a:pPr/>
              <a:t>3</a:t>
            </a:fld>
            <a:endParaRPr lang="en-US"/>
          </a:p>
        </p:txBody>
      </p:sp>
      <p:grpSp>
        <p:nvGrpSpPr>
          <p:cNvPr id="15" name="Group 14"/>
          <p:cNvGrpSpPr/>
          <p:nvPr/>
        </p:nvGrpSpPr>
        <p:grpSpPr>
          <a:xfrm>
            <a:off x="4524163" y="3915508"/>
            <a:ext cx="2700000" cy="2036185"/>
            <a:chOff x="3083749" y="3915507"/>
            <a:chExt cx="2700000" cy="2036185"/>
          </a:xfrm>
        </p:grpSpPr>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83749" y="3915507"/>
              <a:ext cx="2700000" cy="2024999"/>
            </a:xfrm>
            <a:prstGeom prst="rect">
              <a:avLst/>
            </a:prstGeom>
            <a:ln>
              <a:solidFill>
                <a:srgbClr val="000000"/>
              </a:solidFill>
            </a:ln>
          </p:spPr>
        </p:pic>
        <p:sp>
          <p:nvSpPr>
            <p:cNvPr id="9" name="TextBox 8"/>
            <p:cNvSpPr txBox="1"/>
            <p:nvPr/>
          </p:nvSpPr>
          <p:spPr>
            <a:xfrm>
              <a:off x="3083749" y="5643915"/>
              <a:ext cx="2011448" cy="307777"/>
            </a:xfrm>
            <a:prstGeom prst="rect">
              <a:avLst/>
            </a:prstGeom>
            <a:noFill/>
          </p:spPr>
          <p:txBody>
            <a:bodyPr wrap="none" rtlCol="0">
              <a:spAutoFit/>
            </a:bodyPr>
            <a:lstStyle/>
            <a:p>
              <a:r>
                <a:rPr lang="en-US" sz="1400" dirty="0">
                  <a:solidFill>
                    <a:schemeClr val="bg1"/>
                  </a:solidFill>
                  <a:effectLst>
                    <a:outerShdw blurRad="50800" dist="38100" dir="2700000" algn="tl" rotWithShape="0">
                      <a:prstClr val="black">
                        <a:alpha val="40000"/>
                      </a:prstClr>
                    </a:outerShdw>
                  </a:effectLst>
                </a:rPr>
                <a:t>Photograph by R. </a:t>
              </a:r>
              <a:r>
                <a:rPr lang="en-US" sz="1400" dirty="0" err="1">
                  <a:solidFill>
                    <a:schemeClr val="bg1"/>
                  </a:solidFill>
                  <a:effectLst>
                    <a:outerShdw blurRad="50800" dist="38100" dir="2700000" algn="tl" rotWithShape="0">
                      <a:prstClr val="black">
                        <a:alpha val="40000"/>
                      </a:prstClr>
                    </a:outerShdw>
                  </a:effectLst>
                </a:rPr>
                <a:t>Haught</a:t>
              </a:r>
              <a:endParaRPr lang="en-US" sz="1400" dirty="0">
                <a:solidFill>
                  <a:schemeClr val="bg1"/>
                </a:solidFill>
                <a:effectLst>
                  <a:outerShdw blurRad="50800" dist="38100" dir="2700000" algn="tl" rotWithShape="0">
                    <a:prstClr val="black">
                      <a:alpha val="40000"/>
                    </a:prstClr>
                  </a:outerShdw>
                </a:effectLst>
              </a:endParaRPr>
            </a:p>
          </p:txBody>
        </p:sp>
      </p:grpSp>
      <p:grpSp>
        <p:nvGrpSpPr>
          <p:cNvPr id="8" name="Group 7"/>
          <p:cNvGrpSpPr/>
          <p:nvPr/>
        </p:nvGrpSpPr>
        <p:grpSpPr>
          <a:xfrm>
            <a:off x="1750496" y="3915507"/>
            <a:ext cx="2698892" cy="2031612"/>
            <a:chOff x="1238542" y="4304974"/>
            <a:chExt cx="2698892" cy="2031612"/>
          </a:xfrm>
        </p:grpSpPr>
        <p:pic>
          <p:nvPicPr>
            <p:cNvPr id="3" name="Picture 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38542" y="4304974"/>
              <a:ext cx="2698892" cy="2024169"/>
            </a:xfrm>
            <a:prstGeom prst="rect">
              <a:avLst/>
            </a:prstGeom>
            <a:ln>
              <a:solidFill>
                <a:schemeClr val="tx1"/>
              </a:solidFill>
            </a:ln>
          </p:spPr>
        </p:pic>
        <p:sp>
          <p:nvSpPr>
            <p:cNvPr id="10" name="TextBox 9"/>
            <p:cNvSpPr txBox="1"/>
            <p:nvPr/>
          </p:nvSpPr>
          <p:spPr>
            <a:xfrm>
              <a:off x="1238542" y="6028809"/>
              <a:ext cx="2011448" cy="307777"/>
            </a:xfrm>
            <a:prstGeom prst="rect">
              <a:avLst/>
            </a:prstGeom>
            <a:noFill/>
          </p:spPr>
          <p:txBody>
            <a:bodyPr wrap="none" rtlCol="0">
              <a:spAutoFit/>
            </a:bodyPr>
            <a:lstStyle/>
            <a:p>
              <a:r>
                <a:rPr lang="en-US" sz="1400" dirty="0">
                  <a:solidFill>
                    <a:schemeClr val="bg1"/>
                  </a:solidFill>
                  <a:effectLst>
                    <a:outerShdw blurRad="50800" dist="38100" dir="2700000" algn="tl" rotWithShape="0">
                      <a:prstClr val="black">
                        <a:alpha val="40000"/>
                      </a:prstClr>
                    </a:outerShdw>
                  </a:effectLst>
                </a:rPr>
                <a:t>Photograph by R. </a:t>
              </a:r>
              <a:r>
                <a:rPr lang="en-US" sz="1400" dirty="0" err="1">
                  <a:solidFill>
                    <a:schemeClr val="bg1"/>
                  </a:solidFill>
                  <a:effectLst>
                    <a:outerShdw blurRad="50800" dist="38100" dir="2700000" algn="tl" rotWithShape="0">
                      <a:prstClr val="black">
                        <a:alpha val="40000"/>
                      </a:prstClr>
                    </a:outerShdw>
                  </a:effectLst>
                </a:rPr>
                <a:t>Haught</a:t>
              </a:r>
              <a:endParaRPr lang="en-US" sz="1400" dirty="0">
                <a:solidFill>
                  <a:schemeClr val="bg1"/>
                </a:solidFill>
                <a:effectLst>
                  <a:outerShdw blurRad="50800" dist="38100" dir="2700000" algn="tl" rotWithShape="0">
                    <a:prstClr val="black">
                      <a:alpha val="40000"/>
                    </a:prstClr>
                  </a:outerShdw>
                </a:effectLst>
              </a:endParaRPr>
            </a:p>
          </p:txBody>
        </p:sp>
      </p:grpSp>
      <p:sp>
        <p:nvSpPr>
          <p:cNvPr id="11" name="TextBox 10"/>
          <p:cNvSpPr txBox="1"/>
          <p:nvPr/>
        </p:nvSpPr>
        <p:spPr>
          <a:xfrm>
            <a:off x="1750497" y="3536588"/>
            <a:ext cx="1933129" cy="307777"/>
          </a:xfrm>
          <a:prstGeom prst="rect">
            <a:avLst/>
          </a:prstGeom>
          <a:noFill/>
        </p:spPr>
        <p:txBody>
          <a:bodyPr wrap="none" rtlCol="0">
            <a:spAutoFit/>
          </a:bodyPr>
          <a:lstStyle/>
          <a:p>
            <a:r>
              <a:rPr lang="en-US" sz="1400" dirty="0">
                <a:solidFill>
                  <a:schemeClr val="bg1"/>
                </a:solidFill>
                <a:effectLst>
                  <a:outerShdw blurRad="50800" dist="38100" dir="2700000" algn="tl" rotWithShape="0">
                    <a:prstClr val="black">
                      <a:alpha val="40000"/>
                    </a:prstClr>
                  </a:outerShdw>
                </a:effectLst>
              </a:rPr>
              <a:t>Photograph by M. Floyd</a:t>
            </a:r>
          </a:p>
        </p:txBody>
      </p:sp>
      <p:sp>
        <p:nvSpPr>
          <p:cNvPr id="12" name="TextBox 11"/>
          <p:cNvSpPr txBox="1"/>
          <p:nvPr/>
        </p:nvSpPr>
        <p:spPr>
          <a:xfrm>
            <a:off x="4524164" y="3528121"/>
            <a:ext cx="1933129" cy="307777"/>
          </a:xfrm>
          <a:prstGeom prst="rect">
            <a:avLst/>
          </a:prstGeom>
          <a:noFill/>
        </p:spPr>
        <p:txBody>
          <a:bodyPr wrap="none" rtlCol="0">
            <a:spAutoFit/>
          </a:bodyPr>
          <a:lstStyle/>
          <a:p>
            <a:r>
              <a:rPr lang="en-US" sz="1400" dirty="0">
                <a:solidFill>
                  <a:schemeClr val="bg1"/>
                </a:solidFill>
                <a:effectLst>
                  <a:outerShdw blurRad="50800" dist="38100" dir="2700000" algn="tl" rotWithShape="0">
                    <a:prstClr val="black">
                      <a:alpha val="40000"/>
                    </a:prstClr>
                  </a:outerShdw>
                </a:effectLst>
              </a:rPr>
              <a:t>Photograph by M. Floyd</a:t>
            </a:r>
          </a:p>
        </p:txBody>
      </p:sp>
      <p:pic>
        <p:nvPicPr>
          <p:cNvPr id="16" name="Picture 15" descr="ts.TG01.mit.final.re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251154" y="1617394"/>
            <a:ext cx="3229746" cy="4396290"/>
          </a:xfrm>
          <a:prstGeom prst="rect">
            <a:avLst/>
          </a:prstGeom>
        </p:spPr>
      </p:pic>
    </p:spTree>
    <p:extLst>
      <p:ext uri="{BB962C8B-B14F-4D97-AF65-F5344CB8AC3E}">
        <p14:creationId xmlns:p14="http://schemas.microsoft.com/office/powerpoint/2010/main" val="311771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Rename scheme</a:t>
            </a:r>
          </a:p>
        </p:txBody>
      </p:sp>
      <p:sp>
        <p:nvSpPr>
          <p:cNvPr id="3" name="Content Placeholder 2"/>
          <p:cNvSpPr>
            <a:spLocks noGrp="1"/>
          </p:cNvSpPr>
          <p:nvPr>
            <p:ph idx="1"/>
          </p:nvPr>
        </p:nvSpPr>
        <p:spPr/>
        <p:txBody>
          <a:bodyPr/>
          <a:lstStyle/>
          <a:p>
            <a:r>
              <a:rPr lang="en-US" dirty="0"/>
              <a:t>Rename scheme uses first character of suffix</a:t>
            </a:r>
          </a:p>
          <a:p>
            <a:pPr lvl="1"/>
            <a:r>
              <a:rPr lang="en-US" dirty="0"/>
              <a:t>XXXX_GPS → XXXX_2PS → XXXX_3PS → … etc.</a:t>
            </a:r>
          </a:p>
          <a:p>
            <a:r>
              <a:rPr lang="en-US" dirty="0"/>
              <a:t>Beyond “9PS”, convert to 10th letter of alphabet (“JPS”) and beyond</a:t>
            </a:r>
          </a:p>
          <a:p>
            <a:pPr lvl="1"/>
            <a:r>
              <a:rPr lang="en-US" dirty="0"/>
              <a:t>… → XXXX_9PS → XXXX_JPS → XXXX_KPS → … etc.</a:t>
            </a:r>
          </a:p>
          <a:p>
            <a:pPr lvl="1"/>
            <a:r>
              <a:rPr lang="en-US" dirty="0"/>
              <a:t>But remember “XPS” is a special case for excluding sites from </a:t>
            </a:r>
            <a:r>
              <a:rPr lang="en-US" dirty="0" err="1">
                <a:latin typeface="Courier" pitchFamily="2" charset="0"/>
              </a:rPr>
              <a:t>globk</a:t>
            </a:r>
            <a:r>
              <a:rPr lang="en-US" dirty="0"/>
              <a:t> runs</a:t>
            </a:r>
          </a:p>
          <a:p>
            <a:r>
              <a:rPr lang="en-US" dirty="0"/>
              <a:t>For manual renames (e.g. due to manual inspection rather than known events), use 8 available letters in alphabet before “J”</a:t>
            </a:r>
          </a:p>
          <a:p>
            <a:pPr lvl="1"/>
            <a:r>
              <a:rPr lang="en-US" dirty="0"/>
              <a:t>XXXX_APS, XXXX_BPS, etc.</a:t>
            </a:r>
          </a:p>
          <a:p>
            <a:pPr lvl="1"/>
            <a:r>
              <a:rPr lang="en-US" dirty="0"/>
              <a:t>But remember “GPS” is a special case (the default)</a:t>
            </a:r>
          </a:p>
        </p:txBody>
      </p:sp>
      <p:sp>
        <p:nvSpPr>
          <p:cNvPr id="4" name="Date Placeholder 3"/>
          <p:cNvSpPr>
            <a:spLocks noGrp="1"/>
          </p:cNvSpPr>
          <p:nvPr>
            <p:ph type="dt" sz="half" idx="10"/>
          </p:nvPr>
        </p:nvSpPr>
        <p:spPr/>
        <p:txBody>
          <a:bodyPr/>
          <a:lstStyle/>
          <a:p>
            <a:r>
              <a:rPr lang="en-GB"/>
              <a:t>2020/08/26</a:t>
            </a:r>
            <a:endParaRPr lang="en-US"/>
          </a:p>
        </p:txBody>
      </p:sp>
      <p:sp>
        <p:nvSpPr>
          <p:cNvPr id="5" name="Footer Placeholder 4"/>
          <p:cNvSpPr>
            <a:spLocks noGrp="1"/>
          </p:cNvSpPr>
          <p:nvPr>
            <p:ph type="ftr" sz="quarter" idx="11"/>
          </p:nvPr>
        </p:nvSpPr>
        <p:spPr/>
        <p:txBody>
          <a:bodyPr/>
          <a:lstStyle/>
          <a:p>
            <a:r>
              <a:rPr lang="en-US"/>
              <a:t>Earthquakes and non-linear motions</a:t>
            </a:r>
          </a:p>
        </p:txBody>
      </p:sp>
      <p:sp>
        <p:nvSpPr>
          <p:cNvPr id="6" name="Slide Number Placeholder 5"/>
          <p:cNvSpPr>
            <a:spLocks noGrp="1"/>
          </p:cNvSpPr>
          <p:nvPr>
            <p:ph type="sldNum" sz="quarter" idx="12"/>
          </p:nvPr>
        </p:nvSpPr>
        <p:spPr/>
        <p:txBody>
          <a:bodyPr/>
          <a:lstStyle/>
          <a:p>
            <a:fld id="{B5AA1FA8-B090-4D48-B0EE-5DA1BF2BA795}" type="slidenum">
              <a:rPr lang="en-US" smtClean="0"/>
              <a:pPr/>
              <a:t>4</a:t>
            </a:fld>
            <a:endParaRPr lang="en-US"/>
          </a:p>
        </p:txBody>
      </p:sp>
    </p:spTree>
    <p:extLst>
      <p:ext uri="{BB962C8B-B14F-4D97-AF65-F5344CB8AC3E}">
        <p14:creationId xmlns:p14="http://schemas.microsoft.com/office/powerpoint/2010/main" val="3593167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Earthquakes</a:t>
            </a:r>
          </a:p>
        </p:txBody>
      </p:sp>
      <p:sp>
        <p:nvSpPr>
          <p:cNvPr id="3" name="Content Placeholder 2"/>
          <p:cNvSpPr>
            <a:spLocks noGrp="1"/>
          </p:cNvSpPr>
          <p:nvPr>
            <p:ph sz="half" idx="1"/>
          </p:nvPr>
        </p:nvSpPr>
        <p:spPr/>
        <p:txBody>
          <a:bodyPr>
            <a:normAutofit fontScale="92500"/>
          </a:bodyPr>
          <a:lstStyle/>
          <a:p>
            <a:r>
              <a:rPr lang="en-US" dirty="0"/>
              <a:t>Earthquakes occur at known times</a:t>
            </a:r>
          </a:p>
          <a:p>
            <a:r>
              <a:rPr lang="en-US" dirty="0"/>
              <a:t>May exhibit more than just a discontinuity</a:t>
            </a:r>
          </a:p>
          <a:p>
            <a:r>
              <a:rPr lang="en-US" dirty="0"/>
              <a:t>Take care when earthquake occurs in the middle of processing day</a:t>
            </a:r>
          </a:p>
          <a:p>
            <a:pPr lvl="1"/>
            <a:r>
              <a:rPr lang="en-US" dirty="0"/>
              <a:t>Some data will fall before and some after ground displacement</a:t>
            </a:r>
          </a:p>
          <a:p>
            <a:pPr lvl="1"/>
            <a:r>
              <a:rPr lang="en-US" dirty="0"/>
              <a:t>Time series point on day of earthquake may appear between pre-earthquake and post-earthquake position</a:t>
            </a:r>
          </a:p>
        </p:txBody>
      </p:sp>
      <p:pic>
        <p:nvPicPr>
          <p:cNvPr id="6" name="Content Placeholder 5" descr="P500_timeseries.png"/>
          <p:cNvPicPr>
            <a:picLocks noGrp="1" noChangeAspect="1"/>
          </p:cNvPicPr>
          <p:nvPr>
            <p:ph sz="half" idx="2"/>
          </p:nvPr>
        </p:nvPicPr>
        <p:blipFill>
          <a:blip r:embed="rId2" cstate="print">
            <a:extLst>
              <a:ext uri="{28A0092B-C50C-407E-A947-70E740481C1C}">
                <a14:useLocalDpi xmlns:a14="http://schemas.microsoft.com/office/drawing/2010/main"/>
              </a:ext>
            </a:extLst>
          </a:blip>
          <a:stretch>
            <a:fillRect/>
          </a:stretch>
        </p:blipFill>
        <p:spPr>
          <a:xfrm>
            <a:off x="6434400" y="772869"/>
            <a:ext cx="4352400" cy="5583481"/>
          </a:xfrm>
        </p:spPr>
      </p:pic>
      <p:sp>
        <p:nvSpPr>
          <p:cNvPr id="4" name="Date Placeholder 3"/>
          <p:cNvSpPr>
            <a:spLocks noGrp="1"/>
          </p:cNvSpPr>
          <p:nvPr>
            <p:ph type="dt" sz="half" idx="10"/>
          </p:nvPr>
        </p:nvSpPr>
        <p:spPr/>
        <p:txBody>
          <a:bodyPr/>
          <a:lstStyle/>
          <a:p>
            <a:r>
              <a:rPr lang="en-GB"/>
              <a:t>2020/08/26</a:t>
            </a:r>
            <a:endParaRPr lang="en-US"/>
          </a:p>
        </p:txBody>
      </p:sp>
      <p:sp>
        <p:nvSpPr>
          <p:cNvPr id="5" name="Footer Placeholder 4"/>
          <p:cNvSpPr>
            <a:spLocks noGrp="1"/>
          </p:cNvSpPr>
          <p:nvPr>
            <p:ph type="ftr" sz="quarter" idx="11"/>
          </p:nvPr>
        </p:nvSpPr>
        <p:spPr/>
        <p:txBody>
          <a:bodyPr/>
          <a:lstStyle/>
          <a:p>
            <a:r>
              <a:rPr lang="en-US"/>
              <a:t>Earthquakes and non-linear motions</a:t>
            </a:r>
          </a:p>
        </p:txBody>
      </p:sp>
      <p:sp>
        <p:nvSpPr>
          <p:cNvPr id="7" name="Slide Number Placeholder 6"/>
          <p:cNvSpPr>
            <a:spLocks noGrp="1"/>
          </p:cNvSpPr>
          <p:nvPr>
            <p:ph type="sldNum" sz="quarter" idx="12"/>
          </p:nvPr>
        </p:nvSpPr>
        <p:spPr/>
        <p:txBody>
          <a:bodyPr/>
          <a:lstStyle/>
          <a:p>
            <a:fld id="{B5AA1FA8-B090-4D48-B0EE-5DA1BF2BA795}" type="slidenum">
              <a:rPr lang="en-US" smtClean="0"/>
              <a:pPr/>
              <a:t>5</a:t>
            </a:fld>
            <a:endParaRPr lang="en-US"/>
          </a:p>
        </p:txBody>
      </p:sp>
    </p:spTree>
    <p:extLst>
      <p:ext uri="{BB962C8B-B14F-4D97-AF65-F5344CB8AC3E}">
        <p14:creationId xmlns:p14="http://schemas.microsoft.com/office/powerpoint/2010/main" val="949323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Radius of influence</a:t>
            </a:r>
          </a:p>
        </p:txBody>
      </p:sp>
      <p:pic>
        <p:nvPicPr>
          <p:cNvPr id="5" name="Content Placeholder 4"/>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t="27245" b="-148"/>
          <a:stretch/>
        </p:blipFill>
        <p:spPr>
          <a:xfrm>
            <a:off x="558947" y="1293541"/>
            <a:ext cx="5510975" cy="5199334"/>
          </a:xfrm>
        </p:spPr>
      </p:pic>
      <p:sp>
        <p:nvSpPr>
          <p:cNvPr id="4" name="Content Placeholder 3"/>
          <p:cNvSpPr>
            <a:spLocks noGrp="1"/>
          </p:cNvSpPr>
          <p:nvPr>
            <p:ph sz="half" idx="2"/>
          </p:nvPr>
        </p:nvSpPr>
        <p:spPr/>
        <p:txBody>
          <a:bodyPr/>
          <a:lstStyle/>
          <a:p>
            <a:r>
              <a:rPr lang="en-US" dirty="0"/>
              <a:t>“</a:t>
            </a:r>
            <a:r>
              <a:rPr lang="en-US" dirty="0" err="1"/>
              <a:t>eq_def</a:t>
            </a:r>
            <a:r>
              <a:rPr lang="en-US" dirty="0"/>
              <a:t>” line in </a:t>
            </a:r>
            <a:r>
              <a:rPr lang="en-US" dirty="0" err="1"/>
              <a:t>eq</a:t>
            </a:r>
            <a:r>
              <a:rPr lang="en-US" dirty="0"/>
              <a:t>-file contains earthquake ID (two characters), location, etc.</a:t>
            </a:r>
          </a:p>
          <a:p>
            <a:pPr lvl="1"/>
            <a:r>
              <a:rPr lang="en-US" dirty="0"/>
              <a:t>ID is used to substitute last two characters of 8-character site name, e.g. XXXX_GPS → XXXX_GSN</a:t>
            </a:r>
          </a:p>
          <a:p>
            <a:r>
              <a:rPr lang="en-US" dirty="0" err="1">
                <a:latin typeface="Courier" pitchFamily="2" charset="0"/>
              </a:rPr>
              <a:t>sh_makeeqdef</a:t>
            </a:r>
            <a:r>
              <a:rPr lang="en-US" dirty="0"/>
              <a:t> will search archives (ANSS </a:t>
            </a:r>
            <a:r>
              <a:rPr lang="en-US" dirty="0" err="1"/>
              <a:t>ComCat</a:t>
            </a:r>
            <a:r>
              <a:rPr lang="en-US" dirty="0"/>
              <a:t> or ISC) to generate “</a:t>
            </a:r>
            <a:r>
              <a:rPr lang="en-US" dirty="0" err="1"/>
              <a:t>eq_def</a:t>
            </a:r>
            <a:r>
              <a:rPr lang="en-US" dirty="0"/>
              <a:t>” records</a:t>
            </a:r>
          </a:p>
        </p:txBody>
      </p:sp>
      <p:sp>
        <p:nvSpPr>
          <p:cNvPr id="3" name="Date Placeholder 2"/>
          <p:cNvSpPr>
            <a:spLocks noGrp="1"/>
          </p:cNvSpPr>
          <p:nvPr>
            <p:ph type="dt" sz="half" idx="10"/>
          </p:nvPr>
        </p:nvSpPr>
        <p:spPr/>
        <p:txBody>
          <a:bodyPr/>
          <a:lstStyle/>
          <a:p>
            <a:r>
              <a:rPr lang="en-GB"/>
              <a:t>2020/08/26</a:t>
            </a:r>
            <a:endParaRPr lang="en-US"/>
          </a:p>
        </p:txBody>
      </p:sp>
      <p:sp>
        <p:nvSpPr>
          <p:cNvPr id="6" name="Footer Placeholder 5"/>
          <p:cNvSpPr>
            <a:spLocks noGrp="1"/>
          </p:cNvSpPr>
          <p:nvPr>
            <p:ph type="ftr" sz="quarter" idx="11"/>
          </p:nvPr>
        </p:nvSpPr>
        <p:spPr/>
        <p:txBody>
          <a:bodyPr/>
          <a:lstStyle/>
          <a:p>
            <a:r>
              <a:rPr lang="en-US"/>
              <a:t>Earthquakes and non-linear motions</a:t>
            </a:r>
          </a:p>
        </p:txBody>
      </p:sp>
      <p:sp>
        <p:nvSpPr>
          <p:cNvPr id="7" name="Slide Number Placeholder 6"/>
          <p:cNvSpPr>
            <a:spLocks noGrp="1"/>
          </p:cNvSpPr>
          <p:nvPr>
            <p:ph type="sldNum" sz="quarter" idx="12"/>
          </p:nvPr>
        </p:nvSpPr>
        <p:spPr/>
        <p:txBody>
          <a:bodyPr/>
          <a:lstStyle/>
          <a:p>
            <a:fld id="{B5AA1FA8-B090-4D48-B0EE-5DA1BF2BA795}" type="slidenum">
              <a:rPr lang="en-US" smtClean="0"/>
              <a:pPr/>
              <a:t>6</a:t>
            </a:fld>
            <a:endParaRPr lang="en-US"/>
          </a:p>
        </p:txBody>
      </p:sp>
    </p:spTree>
    <p:extLst>
      <p:ext uri="{BB962C8B-B14F-4D97-AF65-F5344CB8AC3E}">
        <p14:creationId xmlns:p14="http://schemas.microsoft.com/office/powerpoint/2010/main" val="2883130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Non-linear motions</a:t>
            </a:r>
          </a:p>
        </p:txBody>
      </p:sp>
      <p:sp>
        <p:nvSpPr>
          <p:cNvPr id="5" name="Text Placeholder 4"/>
          <p:cNvSpPr>
            <a:spLocks noGrp="1"/>
          </p:cNvSpPr>
          <p:nvPr>
            <p:ph type="body" idx="1"/>
          </p:nvPr>
        </p:nvSpPr>
        <p:spPr/>
        <p:txBody>
          <a:bodyPr/>
          <a:lstStyle/>
          <a:p>
            <a:r>
              <a:rPr lang="en-US" dirty="0"/>
              <a:t>Logarithmic decay</a:t>
            </a:r>
          </a:p>
        </p:txBody>
      </p:sp>
      <p:sp>
        <p:nvSpPr>
          <p:cNvPr id="3" name="Content Placeholder 2"/>
          <p:cNvSpPr>
            <a:spLocks noGrp="1"/>
          </p:cNvSpPr>
          <p:nvPr>
            <p:ph sz="half" idx="2"/>
          </p:nvPr>
        </p:nvSpPr>
        <p:spPr/>
        <p:txBody>
          <a:bodyPr/>
          <a:lstStyle/>
          <a:p>
            <a:r>
              <a:rPr lang="en-US" dirty="0"/>
              <a:t>Derives from </a:t>
            </a:r>
            <a:r>
              <a:rPr lang="en-US" dirty="0" err="1"/>
              <a:t>afterslip</a:t>
            </a:r>
            <a:r>
              <a:rPr lang="en-US" dirty="0"/>
              <a:t> on fault plane controlled by rate-and-state friction (e.g. </a:t>
            </a:r>
            <a:r>
              <a:rPr lang="en-US" dirty="0" err="1"/>
              <a:t>Marone</a:t>
            </a:r>
            <a:r>
              <a:rPr lang="en-US" dirty="0"/>
              <a:t> et al., 1991)</a:t>
            </a:r>
          </a:p>
          <a:p>
            <a:r>
              <a:rPr lang="en-US" dirty="0"/>
              <a:t>Velocity perturbation reduces with 1/</a:t>
            </a:r>
            <a:r>
              <a:rPr lang="en-US" i="1" dirty="0"/>
              <a:t>t</a:t>
            </a:r>
          </a:p>
        </p:txBody>
      </p:sp>
      <p:sp>
        <p:nvSpPr>
          <p:cNvPr id="6" name="Text Placeholder 5"/>
          <p:cNvSpPr>
            <a:spLocks noGrp="1"/>
          </p:cNvSpPr>
          <p:nvPr>
            <p:ph type="body" sz="quarter" idx="3"/>
          </p:nvPr>
        </p:nvSpPr>
        <p:spPr/>
        <p:txBody>
          <a:bodyPr/>
          <a:lstStyle/>
          <a:p>
            <a:r>
              <a:rPr lang="en-US" dirty="0"/>
              <a:t>Exponential decay</a:t>
            </a:r>
          </a:p>
        </p:txBody>
      </p:sp>
      <p:sp>
        <p:nvSpPr>
          <p:cNvPr id="4" name="Content Placeholder 3"/>
          <p:cNvSpPr>
            <a:spLocks noGrp="1"/>
          </p:cNvSpPr>
          <p:nvPr>
            <p:ph sz="quarter" idx="4"/>
          </p:nvPr>
        </p:nvSpPr>
        <p:spPr/>
        <p:txBody>
          <a:bodyPr/>
          <a:lstStyle/>
          <a:p>
            <a:r>
              <a:rPr lang="en-US" dirty="0"/>
              <a:t>Derives from assumption of viscoelastic relaxation in stressed medium, e.g. after an earthquake</a:t>
            </a:r>
          </a:p>
          <a:p>
            <a:endParaRPr lang="en-US" dirty="0"/>
          </a:p>
        </p:txBody>
      </p:sp>
      <p:sp>
        <p:nvSpPr>
          <p:cNvPr id="7" name="Date Placeholder 6"/>
          <p:cNvSpPr>
            <a:spLocks noGrp="1"/>
          </p:cNvSpPr>
          <p:nvPr>
            <p:ph type="dt" sz="half" idx="10"/>
          </p:nvPr>
        </p:nvSpPr>
        <p:spPr/>
        <p:txBody>
          <a:bodyPr/>
          <a:lstStyle/>
          <a:p>
            <a:r>
              <a:rPr lang="en-GB"/>
              <a:t>2020/08/26</a:t>
            </a:r>
            <a:endParaRPr lang="en-US"/>
          </a:p>
        </p:txBody>
      </p:sp>
      <p:sp>
        <p:nvSpPr>
          <p:cNvPr id="8" name="Footer Placeholder 7"/>
          <p:cNvSpPr>
            <a:spLocks noGrp="1"/>
          </p:cNvSpPr>
          <p:nvPr>
            <p:ph type="ftr" sz="quarter" idx="11"/>
          </p:nvPr>
        </p:nvSpPr>
        <p:spPr/>
        <p:txBody>
          <a:bodyPr/>
          <a:lstStyle/>
          <a:p>
            <a:r>
              <a:rPr lang="en-US"/>
              <a:t>Earthquakes and non-linear motions</a:t>
            </a:r>
          </a:p>
        </p:txBody>
      </p:sp>
      <p:sp>
        <p:nvSpPr>
          <p:cNvPr id="9" name="Slide Number Placeholder 8"/>
          <p:cNvSpPr>
            <a:spLocks noGrp="1"/>
          </p:cNvSpPr>
          <p:nvPr>
            <p:ph type="sldNum" sz="quarter" idx="12"/>
          </p:nvPr>
        </p:nvSpPr>
        <p:spPr/>
        <p:txBody>
          <a:bodyPr/>
          <a:lstStyle/>
          <a:p>
            <a:fld id="{B5AA1FA8-B090-4D48-B0EE-5DA1BF2BA795}" type="slidenum">
              <a:rPr lang="en-US" smtClean="0"/>
              <a:pPr/>
              <a:t>7</a:t>
            </a:fld>
            <a:endParaRPr lang="en-US"/>
          </a:p>
        </p:txBody>
      </p:sp>
    </p:spTree>
    <p:extLst>
      <p:ext uri="{BB962C8B-B14F-4D97-AF65-F5344CB8AC3E}">
        <p14:creationId xmlns:p14="http://schemas.microsoft.com/office/powerpoint/2010/main" val="2330443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exp.png"/>
          <p:cNvPicPr>
            <a:picLocks noGrp="1" noChangeAspect="1"/>
          </p:cNvPicPr>
          <p:nvPr>
            <p:ph sz="quarter" idx="4"/>
          </p:nvPr>
        </p:nvPicPr>
        <p:blipFill rotWithShape="1">
          <a:blip r:embed="rId2" cstate="print">
            <a:extLst>
              <a:ext uri="{28A0092B-C50C-407E-A947-70E740481C1C}">
                <a14:useLocalDpi xmlns:a14="http://schemas.microsoft.com/office/drawing/2010/main"/>
              </a:ext>
            </a:extLst>
          </a:blip>
          <a:stretch/>
        </p:blipFill>
        <p:spPr>
          <a:xfrm>
            <a:off x="5997575" y="2367751"/>
            <a:ext cx="4856400" cy="3704882"/>
          </a:xfrm>
        </p:spPr>
      </p:pic>
      <p:sp>
        <p:nvSpPr>
          <p:cNvPr id="2" name="Title 1"/>
          <p:cNvSpPr>
            <a:spLocks noGrp="1"/>
          </p:cNvSpPr>
          <p:nvPr>
            <p:ph type="title"/>
          </p:nvPr>
        </p:nvSpPr>
        <p:spPr/>
        <p:txBody>
          <a:bodyPr/>
          <a:lstStyle/>
          <a:p>
            <a:r>
              <a:rPr lang="en-US" dirty="0"/>
              <a:t>Non-linear motions</a:t>
            </a:r>
          </a:p>
        </p:txBody>
      </p:sp>
      <p:sp>
        <p:nvSpPr>
          <p:cNvPr id="5" name="Text Placeholder 4"/>
          <p:cNvSpPr>
            <a:spLocks noGrp="1"/>
          </p:cNvSpPr>
          <p:nvPr>
            <p:ph type="body" idx="1"/>
          </p:nvPr>
        </p:nvSpPr>
        <p:spPr/>
        <p:txBody>
          <a:bodyPr/>
          <a:lstStyle/>
          <a:p>
            <a:r>
              <a:rPr lang="en-US" dirty="0"/>
              <a:t>Logarithmic decay</a:t>
            </a:r>
          </a:p>
        </p:txBody>
      </p:sp>
      <p:pic>
        <p:nvPicPr>
          <p:cNvPr id="9" name="Content Placeholder 8" descr="ln.png"/>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b="-1121"/>
          <a:stretch/>
        </p:blipFill>
        <p:spPr>
          <a:xfrm>
            <a:off x="838200" y="2505075"/>
            <a:ext cx="4856018" cy="3594249"/>
          </a:xfrm>
        </p:spPr>
      </p:pic>
      <p:sp>
        <p:nvSpPr>
          <p:cNvPr id="6" name="Text Placeholder 5"/>
          <p:cNvSpPr>
            <a:spLocks noGrp="1"/>
          </p:cNvSpPr>
          <p:nvPr>
            <p:ph type="body" sz="quarter" idx="3"/>
          </p:nvPr>
        </p:nvSpPr>
        <p:spPr/>
        <p:txBody>
          <a:bodyPr/>
          <a:lstStyle/>
          <a:p>
            <a:r>
              <a:rPr lang="en-US" dirty="0"/>
              <a:t>Exponential decay</a:t>
            </a:r>
          </a:p>
        </p:txBody>
      </p:sp>
      <p:sp>
        <p:nvSpPr>
          <p:cNvPr id="3" name="Date Placeholder 2"/>
          <p:cNvSpPr>
            <a:spLocks noGrp="1"/>
          </p:cNvSpPr>
          <p:nvPr>
            <p:ph type="dt" sz="half" idx="10"/>
          </p:nvPr>
        </p:nvSpPr>
        <p:spPr/>
        <p:txBody>
          <a:bodyPr/>
          <a:lstStyle/>
          <a:p>
            <a:r>
              <a:rPr lang="en-GB"/>
              <a:t>2020/08/26</a:t>
            </a:r>
            <a:endParaRPr lang="en-US"/>
          </a:p>
        </p:txBody>
      </p:sp>
      <p:sp>
        <p:nvSpPr>
          <p:cNvPr id="4" name="Footer Placeholder 3"/>
          <p:cNvSpPr>
            <a:spLocks noGrp="1"/>
          </p:cNvSpPr>
          <p:nvPr>
            <p:ph type="ftr" sz="quarter" idx="11"/>
          </p:nvPr>
        </p:nvSpPr>
        <p:spPr/>
        <p:txBody>
          <a:bodyPr/>
          <a:lstStyle/>
          <a:p>
            <a:r>
              <a:rPr lang="en-US"/>
              <a:t>Earthquakes and non-linear motions</a:t>
            </a:r>
          </a:p>
        </p:txBody>
      </p:sp>
      <p:sp>
        <p:nvSpPr>
          <p:cNvPr id="7" name="Slide Number Placeholder 6"/>
          <p:cNvSpPr>
            <a:spLocks noGrp="1"/>
          </p:cNvSpPr>
          <p:nvPr>
            <p:ph type="sldNum" sz="quarter" idx="12"/>
          </p:nvPr>
        </p:nvSpPr>
        <p:spPr/>
        <p:txBody>
          <a:bodyPr/>
          <a:lstStyle/>
          <a:p>
            <a:fld id="{B5AA1FA8-B090-4D48-B0EE-5DA1BF2BA795}" type="slidenum">
              <a:rPr lang="en-US" smtClean="0"/>
              <a:pPr/>
              <a:t>8</a:t>
            </a:fld>
            <a:endParaRPr lang="en-US"/>
          </a:p>
        </p:txBody>
      </p:sp>
      <p:sp>
        <p:nvSpPr>
          <p:cNvPr id="8" name="TextBox 7"/>
          <p:cNvSpPr txBox="1"/>
          <p:nvPr/>
        </p:nvSpPr>
        <p:spPr>
          <a:xfrm>
            <a:off x="2103142" y="5935308"/>
            <a:ext cx="7985716" cy="367976"/>
          </a:xfrm>
          <a:prstGeom prst="rect">
            <a:avLst/>
          </a:prstGeom>
          <a:noFill/>
        </p:spPr>
        <p:txBody>
          <a:bodyPr wrap="square" rtlCol="0">
            <a:spAutoFit/>
          </a:bodyPr>
          <a:lstStyle/>
          <a:p>
            <a:r>
              <a:rPr lang="en-US" dirty="0"/>
              <a:t>Logarithmic looks good </a:t>
            </a:r>
            <a:r>
              <a:rPr lang="en-US"/>
              <a:t>in east</a:t>
            </a:r>
            <a:r>
              <a:rPr lang="en-US" dirty="0"/>
              <a:t>; Exponential looks good </a:t>
            </a:r>
            <a:r>
              <a:rPr lang="en-US"/>
              <a:t>in north</a:t>
            </a:r>
            <a:r>
              <a:rPr lang="en-US" dirty="0"/>
              <a:t>; Height doesn’t care</a:t>
            </a:r>
          </a:p>
        </p:txBody>
      </p:sp>
    </p:spTree>
    <p:extLst>
      <p:ext uri="{BB962C8B-B14F-4D97-AF65-F5344CB8AC3E}">
        <p14:creationId xmlns:p14="http://schemas.microsoft.com/office/powerpoint/2010/main" val="19847989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3509</TotalTime>
  <Words>1443</Words>
  <Application>Microsoft Macintosh PowerPoint</Application>
  <PresentationFormat>Widescreen</PresentationFormat>
  <Paragraphs>214</Paragraphs>
  <Slides>27</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Courier</vt:lpstr>
      <vt:lpstr>Office Theme</vt:lpstr>
      <vt:lpstr>Dealing with earthquakes and other non-linear motions</vt:lpstr>
      <vt:lpstr>Outline</vt:lpstr>
      <vt:lpstr>Changes to equipment</vt:lpstr>
      <vt:lpstr>Changes in multipath environment</vt:lpstr>
      <vt:lpstr>Rename scheme</vt:lpstr>
      <vt:lpstr>Earthquakes</vt:lpstr>
      <vt:lpstr>Radius of influence</vt:lpstr>
      <vt:lpstr>Non-linear motions</vt:lpstr>
      <vt:lpstr>Non-linear motions</vt:lpstr>
      <vt:lpstr>Many earthquakes…</vt:lpstr>
      <vt:lpstr>Undocumented effects</vt:lpstr>
      <vt:lpstr>Other phenomena</vt:lpstr>
      <vt:lpstr>Network of the Americas (NOTA) continuous GPS site P203</vt:lpstr>
      <vt:lpstr>Network of the Americas (NOTA) continuous GPS site P203</vt:lpstr>
      <vt:lpstr>Bombay Beach Creep?</vt:lpstr>
      <vt:lpstr>Episodic events: Yellowstone</vt:lpstr>
      <vt:lpstr>Selected Yellowstone time series</vt:lpstr>
      <vt:lpstr>Episodic tremor and slip (ETS): Cascadia</vt:lpstr>
      <vt:lpstr>Other examples</vt:lpstr>
      <vt:lpstr>Local collapse</vt:lpstr>
      <vt:lpstr>Landslide prone site</vt:lpstr>
      <vt:lpstr>Ground water P271</vt:lpstr>
      <vt:lpstr>Vegetation Growth P158</vt:lpstr>
      <vt:lpstr>Bad antennas</vt:lpstr>
      <vt:lpstr>Snow on antenna</vt:lpstr>
      <vt:lpstr>Skewed position residuals: Atmosphere delays?</vt:lpstr>
      <vt:lpstr>Recommendations</vt:lpstr>
    </vt:vector>
  </TitlesOfParts>
  <Manager/>
  <Company>MIT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Dealing with earthquakes and non-linear motions</dc:title>
  <dc:subject/>
  <dc:creator>M. Floyd</dc:creator>
  <cp:keywords/>
  <dc:description/>
  <cp:lastModifiedBy>Thomas A Herring</cp:lastModifiedBy>
  <cp:revision>87</cp:revision>
  <cp:lastPrinted>2020-08-22T15:49:26Z</cp:lastPrinted>
  <dcterms:created xsi:type="dcterms:W3CDTF">2014-11-13T20:18:27Z</dcterms:created>
  <dcterms:modified xsi:type="dcterms:W3CDTF">2020-08-26T13:38:17Z</dcterms:modified>
  <cp:category/>
</cp:coreProperties>
</file>