
<file path=[Content_Types].xml><?xml version="1.0" encoding="utf-8"?>
<Types xmlns="http://schemas.openxmlformats.org/package/2006/content-types">
  <Default Extension="emf" ContentType="image/x-emf"/>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72" r:id="rId1"/>
  </p:sldMasterIdLst>
  <p:notesMasterIdLst>
    <p:notesMasterId r:id="rId28"/>
  </p:notesMasterIdLst>
  <p:handoutMasterIdLst>
    <p:handoutMasterId r:id="rId29"/>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80" r:id="rId21"/>
    <p:sldId id="281" r:id="rId22"/>
    <p:sldId id="282" r:id="rId23"/>
    <p:sldId id="276" r:id="rId24"/>
    <p:sldId id="277" r:id="rId25"/>
    <p:sldId id="278" r:id="rId26"/>
    <p:sldId id="27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A1AEC6-4077-A64D-9344-B4137F9E7F9D}" v="1" dt="2020-08-23T13:20:37.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6"/>
    <p:restoredTop sz="93878"/>
  </p:normalViewPr>
  <p:slideViewPr>
    <p:cSldViewPr snapToGrid="0" snapToObjects="1">
      <p:cViewPr>
        <p:scale>
          <a:sx n="120" d="100"/>
          <a:sy n="120" d="100"/>
        </p:scale>
        <p:origin x="856" y="144"/>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2020/08/27</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2FAF6BE-D530-1D4C-8E9A-0255F62DBA5D}" type="slidenum">
              <a:rPr lang="en-US" smtClean="0"/>
              <a:t>‹#›</a:t>
            </a:fld>
            <a:endParaRPr lang="en-US"/>
          </a:p>
        </p:txBody>
      </p:sp>
    </p:spTree>
    <p:extLst>
      <p:ext uri="{BB962C8B-B14F-4D97-AF65-F5344CB8AC3E}">
        <p14:creationId xmlns:p14="http://schemas.microsoft.com/office/powerpoint/2010/main" val="18513899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GB"/>
              <a:t>2020/08/27</a:t>
            </a:r>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a:t>Large continuous networks</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382DF2-86C9-AF4F-9368-C15CD99D2A10}" type="slidenum">
              <a:rPr lang="en-US" smtClean="0"/>
              <a:t>‹#›</a:t>
            </a:fld>
            <a:endParaRPr lang="en-US"/>
          </a:p>
        </p:txBody>
      </p:sp>
    </p:spTree>
    <p:extLst>
      <p:ext uri="{BB962C8B-B14F-4D97-AF65-F5344CB8AC3E}">
        <p14:creationId xmlns:p14="http://schemas.microsoft.com/office/powerpoint/2010/main" val="2929420544"/>
      </p:ext>
    </p:extLst>
  </p:cSld>
  <p:clrMap bg1="lt1" tx1="dk1" bg2="lt2" tx2="dk2" accent1="accent1" accent2="accent2" accent3="accent3" accent4="accent4" accent5="accent5" accent6="accent6" hlink="hlink" folHlink="folHlink"/>
  <p:hf hdr="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26382DF2-86C9-AF4F-9368-C15CD99D2A10}" type="slidenum">
              <a:rPr lang="en-US" smtClean="0"/>
              <a:t>1</a:t>
            </a:fld>
            <a:endParaRPr lang="en-US"/>
          </a:p>
        </p:txBody>
      </p:sp>
    </p:spTree>
    <p:extLst>
      <p:ext uri="{BB962C8B-B14F-4D97-AF65-F5344CB8AC3E}">
        <p14:creationId xmlns:p14="http://schemas.microsoft.com/office/powerpoint/2010/main" val="3602006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26382DF2-86C9-AF4F-9368-C15CD99D2A10}" type="slidenum">
              <a:rPr lang="en-US" smtClean="0"/>
              <a:t>2</a:t>
            </a:fld>
            <a:endParaRPr lang="en-US"/>
          </a:p>
        </p:txBody>
      </p:sp>
      <p:sp>
        <p:nvSpPr>
          <p:cNvPr id="5" name="Date Placeholder 4"/>
          <p:cNvSpPr>
            <a:spLocks noGrp="1"/>
          </p:cNvSpPr>
          <p:nvPr>
            <p:ph type="dt" idx="11"/>
          </p:nvPr>
        </p:nvSpPr>
        <p:spPr/>
        <p:txBody>
          <a:bodyPr/>
          <a:lstStyle/>
          <a:p>
            <a:r>
              <a:rPr lang="en-GB"/>
              <a:t>2020/08/27</a:t>
            </a:r>
            <a:endParaRPr lang="en-US"/>
          </a:p>
        </p:txBody>
      </p:sp>
      <p:sp>
        <p:nvSpPr>
          <p:cNvPr id="6" name="Footer Placeholder 5"/>
          <p:cNvSpPr>
            <a:spLocks noGrp="1"/>
          </p:cNvSpPr>
          <p:nvPr>
            <p:ph type="ftr" sz="quarter" idx="12"/>
          </p:nvPr>
        </p:nvSpPr>
        <p:spPr/>
        <p:txBody>
          <a:bodyPr/>
          <a:lstStyle/>
          <a:p>
            <a:r>
              <a:rPr lang="en-US"/>
              <a:t>Large continuous networks</a:t>
            </a:r>
          </a:p>
        </p:txBody>
      </p:sp>
    </p:spTree>
    <p:extLst>
      <p:ext uri="{BB962C8B-B14F-4D97-AF65-F5344CB8AC3E}">
        <p14:creationId xmlns:p14="http://schemas.microsoft.com/office/powerpoint/2010/main" val="159696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new –</a:t>
            </a:r>
            <a:r>
              <a:rPr lang="en-US" dirty="0" err="1"/>
              <a:t>rw</a:t>
            </a:r>
            <a:r>
              <a:rPr lang="en-US" dirty="0"/>
              <a:t> </a:t>
            </a:r>
            <a:r>
              <a:rPr lang="en-US" dirty="0" err="1"/>
              <a:t>opton</a:t>
            </a:r>
            <a:r>
              <a:rPr lang="en-US" dirty="0"/>
              <a:t> is for subnetting GLOBK solutions rather than GAMIT </a:t>
            </a:r>
            <a:r>
              <a:rPr lang="en-US" dirty="0" err="1"/>
              <a:t>solutioms</a:t>
            </a:r>
            <a:r>
              <a:rPr lang="en-US" dirty="0"/>
              <a:t>.</a:t>
            </a:r>
          </a:p>
        </p:txBody>
      </p:sp>
      <p:sp>
        <p:nvSpPr>
          <p:cNvPr id="4" name="Date Placeholder 3"/>
          <p:cNvSpPr>
            <a:spLocks noGrp="1"/>
          </p:cNvSpPr>
          <p:nvPr>
            <p:ph type="dt" idx="1"/>
          </p:nvPr>
        </p:nvSpPr>
        <p:spPr/>
        <p:txBody>
          <a:bodyPr/>
          <a:lstStyle/>
          <a:p>
            <a:r>
              <a:rPr lang="en-GB"/>
              <a:t>2020/08/27</a:t>
            </a:r>
            <a:endParaRPr lang="en-US"/>
          </a:p>
        </p:txBody>
      </p:sp>
      <p:sp>
        <p:nvSpPr>
          <p:cNvPr id="5" name="Footer Placeholder 4"/>
          <p:cNvSpPr>
            <a:spLocks noGrp="1"/>
          </p:cNvSpPr>
          <p:nvPr>
            <p:ph type="ftr" sz="quarter" idx="4"/>
          </p:nvPr>
        </p:nvSpPr>
        <p:spPr/>
        <p:txBody>
          <a:bodyPr/>
          <a:lstStyle/>
          <a:p>
            <a:r>
              <a:rPr lang="en-US"/>
              <a:t>Large continuous networks</a:t>
            </a:r>
          </a:p>
        </p:txBody>
      </p:sp>
      <p:sp>
        <p:nvSpPr>
          <p:cNvPr id="6" name="Slide Number Placeholder 5"/>
          <p:cNvSpPr>
            <a:spLocks noGrp="1"/>
          </p:cNvSpPr>
          <p:nvPr>
            <p:ph type="sldNum" sz="quarter" idx="5"/>
          </p:nvPr>
        </p:nvSpPr>
        <p:spPr/>
        <p:txBody>
          <a:bodyPr/>
          <a:lstStyle/>
          <a:p>
            <a:fld id="{26382DF2-86C9-AF4F-9368-C15CD99D2A10}" type="slidenum">
              <a:rPr lang="en-US" smtClean="0"/>
              <a:t>3</a:t>
            </a:fld>
            <a:endParaRPr lang="en-US"/>
          </a:p>
        </p:txBody>
      </p:sp>
    </p:spTree>
    <p:extLst>
      <p:ext uri="{BB962C8B-B14F-4D97-AF65-F5344CB8AC3E}">
        <p14:creationId xmlns:p14="http://schemas.microsoft.com/office/powerpoint/2010/main" val="283273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New options in </a:t>
            </a:r>
            <a:r>
              <a:rPr lang="en-US" dirty="0" err="1"/>
              <a:t>sh_network_sel</a:t>
            </a:r>
            <a:r>
              <a:rPr lang="en-US" dirty="0"/>
              <a:t> allow a primary and secondary list of sites to be included to guide which sites are added to the networks.</a:t>
            </a:r>
          </a:p>
        </p:txBody>
      </p:sp>
      <p:sp>
        <p:nvSpPr>
          <p:cNvPr id="4" name="Date Placeholder 3"/>
          <p:cNvSpPr>
            <a:spLocks noGrp="1"/>
          </p:cNvSpPr>
          <p:nvPr>
            <p:ph type="dt" idx="1"/>
          </p:nvPr>
        </p:nvSpPr>
        <p:spPr/>
        <p:txBody>
          <a:bodyPr/>
          <a:lstStyle/>
          <a:p>
            <a:r>
              <a:rPr lang="en-GB"/>
              <a:t>2020/08/27</a:t>
            </a:r>
            <a:endParaRPr lang="en-US"/>
          </a:p>
        </p:txBody>
      </p:sp>
      <p:sp>
        <p:nvSpPr>
          <p:cNvPr id="5" name="Footer Placeholder 4"/>
          <p:cNvSpPr>
            <a:spLocks noGrp="1"/>
          </p:cNvSpPr>
          <p:nvPr>
            <p:ph type="ftr" sz="quarter" idx="4"/>
          </p:nvPr>
        </p:nvSpPr>
        <p:spPr/>
        <p:txBody>
          <a:bodyPr/>
          <a:lstStyle/>
          <a:p>
            <a:r>
              <a:rPr lang="en-US"/>
              <a:t>Large continuous networks</a:t>
            </a:r>
          </a:p>
        </p:txBody>
      </p:sp>
      <p:sp>
        <p:nvSpPr>
          <p:cNvPr id="6" name="Slide Number Placeholder 5"/>
          <p:cNvSpPr>
            <a:spLocks noGrp="1"/>
          </p:cNvSpPr>
          <p:nvPr>
            <p:ph type="sldNum" sz="quarter" idx="5"/>
          </p:nvPr>
        </p:nvSpPr>
        <p:spPr/>
        <p:txBody>
          <a:bodyPr/>
          <a:lstStyle/>
          <a:p>
            <a:fld id="{26382DF2-86C9-AF4F-9368-C15CD99D2A10}" type="slidenum">
              <a:rPr lang="en-US" smtClean="0"/>
              <a:t>7</a:t>
            </a:fld>
            <a:endParaRPr lang="en-US"/>
          </a:p>
        </p:txBody>
      </p:sp>
    </p:spTree>
    <p:extLst>
      <p:ext uri="{BB962C8B-B14F-4D97-AF65-F5344CB8AC3E}">
        <p14:creationId xmlns:p14="http://schemas.microsoft.com/office/powerpoint/2010/main" val="12461320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617097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560235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955203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766150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278248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r>
              <a:rPr lang="en-GB"/>
              <a:t>2020/08/27</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60967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r>
              <a:rPr lang="en-GB"/>
              <a:t>2020/08/27</a:t>
            </a:r>
            <a:endParaRPr lang="en-US"/>
          </a:p>
        </p:txBody>
      </p:sp>
      <p:sp>
        <p:nvSpPr>
          <p:cNvPr id="8" name="Footer Placeholder 7"/>
          <p:cNvSpPr>
            <a:spLocks noGrp="1"/>
          </p:cNvSpPr>
          <p:nvPr>
            <p:ph type="ftr" sz="quarter" idx="11"/>
          </p:nvPr>
        </p:nvSpPr>
        <p:spPr/>
        <p:txBody>
          <a:bodyPr/>
          <a:lstStyle/>
          <a:p>
            <a:r>
              <a:rPr lang="en-US"/>
              <a:t>Large continuous networks</a:t>
            </a:r>
          </a:p>
        </p:txBody>
      </p:sp>
      <p:sp>
        <p:nvSpPr>
          <p:cNvPr id="9" name="Slide Number Placeholder 8"/>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491985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r>
              <a:rPr lang="en-GB"/>
              <a:t>2020/08/27</a:t>
            </a:r>
            <a:endParaRPr lang="en-US"/>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173753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GB"/>
              <a:t>2020/08/27</a:t>
            </a:r>
            <a:endParaRPr lang="en-US"/>
          </a:p>
        </p:txBody>
      </p:sp>
      <p:sp>
        <p:nvSpPr>
          <p:cNvPr id="3" name="Footer Placeholder 2"/>
          <p:cNvSpPr>
            <a:spLocks noGrp="1"/>
          </p:cNvSpPr>
          <p:nvPr>
            <p:ph type="ftr" sz="quarter" idx="11"/>
          </p:nvPr>
        </p:nvSpPr>
        <p:spPr/>
        <p:txBody>
          <a:bodyPr/>
          <a:lstStyle/>
          <a:p>
            <a:r>
              <a:rPr lang="en-US"/>
              <a:t>Large continuous networks</a:t>
            </a:r>
          </a:p>
        </p:txBody>
      </p:sp>
      <p:sp>
        <p:nvSpPr>
          <p:cNvPr id="4" name="Slide Number Placeholder 3"/>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4117195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2020/08/27</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170690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r>
              <a:rPr lang="en-GB"/>
              <a:t>2020/08/27</a:t>
            </a:r>
            <a:endParaRPr lang="en-US"/>
          </a:p>
        </p:txBody>
      </p:sp>
      <p:sp>
        <p:nvSpPr>
          <p:cNvPr id="6" name="Footer Placeholder 5"/>
          <p:cNvSpPr>
            <a:spLocks noGrp="1"/>
          </p:cNvSpPr>
          <p:nvPr>
            <p:ph type="ftr" sz="quarter" idx="11"/>
          </p:nvPr>
        </p:nvSpPr>
        <p:spPr/>
        <p:txBody>
          <a:bodyPr/>
          <a:lstStyle/>
          <a:p>
            <a:r>
              <a:rPr lang="en-US"/>
              <a:t>Large continuous networks</a:t>
            </a:r>
          </a:p>
        </p:txBody>
      </p:sp>
      <p:sp>
        <p:nvSpPr>
          <p:cNvPr id="7" name="Slide Number Placeholder 6"/>
          <p:cNvSpPr>
            <a:spLocks noGrp="1"/>
          </p:cNvSpPr>
          <p:nvPr>
            <p:ph type="sldNum" sz="quarter" idx="12"/>
          </p:nvPr>
        </p:nvSpPr>
        <p:spPr/>
        <p:txBody>
          <a:bodyPr/>
          <a:lstStyle/>
          <a:p>
            <a:fld id="{B5AA1FA8-B090-4D48-B0EE-5DA1BF2BA795}" type="slidenum">
              <a:rPr lang="en-US" smtClean="0"/>
              <a:t>‹#›</a:t>
            </a:fld>
            <a:endParaRPr lang="en-US"/>
          </a:p>
        </p:txBody>
      </p:sp>
    </p:spTree>
    <p:extLst>
      <p:ext uri="{BB962C8B-B14F-4D97-AF65-F5344CB8AC3E}">
        <p14:creationId xmlns:p14="http://schemas.microsoft.com/office/powerpoint/2010/main" val="3118270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GB"/>
              <a:t>2020/08/27</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Large continuous networks</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AA1FA8-B090-4D48-B0EE-5DA1BF2BA795}" type="slidenum">
              <a:rPr lang="en-US" smtClean="0"/>
              <a:t>‹#›</a:t>
            </a:fld>
            <a:endParaRPr lang="en-US"/>
          </a:p>
        </p:txBody>
      </p:sp>
    </p:spTree>
    <p:extLst>
      <p:ext uri="{BB962C8B-B14F-4D97-AF65-F5344CB8AC3E}">
        <p14:creationId xmlns:p14="http://schemas.microsoft.com/office/powerpoint/2010/main" val="24911493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dirty="0"/>
              <a:t>Large continuous network processing and analysis</a:t>
            </a:r>
            <a:endParaRPr lang="en-US" dirty="0">
              <a:latin typeface="Courier"/>
              <a:cs typeface="Courier"/>
            </a:endParaRPr>
          </a:p>
        </p:txBody>
      </p:sp>
      <p:pic>
        <p:nvPicPr>
          <p:cNvPr id="15" name="Picture 14" descr="MIT-logo-with-spelling-web-red-gray-design1-large.png">
            <a:extLst>
              <a:ext uri="{FF2B5EF4-FFF2-40B4-BE49-F238E27FC236}">
                <a16:creationId xmlns:a16="http://schemas.microsoft.com/office/drawing/2014/main" id="{639268B3-96AD-AD44-8AEA-2A4675CAE3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 y="850751"/>
            <a:ext cx="2177300" cy="493200"/>
          </a:xfrm>
          <a:prstGeom prst="rect">
            <a:avLst/>
          </a:prstGeom>
        </p:spPr>
      </p:pic>
      <p:pic>
        <p:nvPicPr>
          <p:cNvPr id="16" name="Picture 15" descr="unavco-logo-red-black-shadow.png">
            <a:extLst>
              <a:ext uri="{FF2B5EF4-FFF2-40B4-BE49-F238E27FC236}">
                <a16:creationId xmlns:a16="http://schemas.microsoft.com/office/drawing/2014/main" id="{3E3C0815-2C38-D347-94D4-411E272B54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62718" y="243609"/>
            <a:ext cx="2975282" cy="743821"/>
          </a:xfrm>
          <a:prstGeom prst="rect">
            <a:avLst/>
          </a:prstGeom>
        </p:spPr>
      </p:pic>
      <p:pic>
        <p:nvPicPr>
          <p:cNvPr id="17" name="Picture 16">
            <a:extLst>
              <a:ext uri="{FF2B5EF4-FFF2-40B4-BE49-F238E27FC236}">
                <a16:creationId xmlns:a16="http://schemas.microsoft.com/office/drawing/2014/main" id="{84122D77-AD6F-2B41-A590-4EC5196BCF8D}"/>
              </a:ext>
            </a:extLst>
          </p:cNvPr>
          <p:cNvPicPr>
            <a:picLocks noChangeAspect="1"/>
          </p:cNvPicPr>
          <p:nvPr/>
        </p:nvPicPr>
        <p:blipFill>
          <a:blip r:embed="rId4"/>
          <a:stretch>
            <a:fillRect/>
          </a:stretch>
        </p:blipFill>
        <p:spPr>
          <a:xfrm>
            <a:off x="254000" y="243609"/>
            <a:ext cx="2222500" cy="469900"/>
          </a:xfrm>
          <a:prstGeom prst="rect">
            <a:avLst/>
          </a:prstGeom>
        </p:spPr>
      </p:pic>
      <p:sp>
        <p:nvSpPr>
          <p:cNvPr id="18" name="Subtitle 15">
            <a:extLst>
              <a:ext uri="{FF2B5EF4-FFF2-40B4-BE49-F238E27FC236}">
                <a16:creationId xmlns:a16="http://schemas.microsoft.com/office/drawing/2014/main" id="{E6197D0B-0958-554F-BD48-27795B4B124D}"/>
              </a:ext>
            </a:extLst>
          </p:cNvPr>
          <p:cNvSpPr txBox="1">
            <a:spLocks noGrp="1"/>
          </p:cNvSpPr>
          <p:nvPr>
            <p:ph type="subTitle" idx="1"/>
          </p:nvPr>
        </p:nvSpPr>
        <p:spPr>
          <a:xfrm>
            <a:off x="1524000" y="3591647"/>
            <a:ext cx="9144000" cy="1655762"/>
          </a:xfrm>
        </p:spPr>
        <p:txBody>
          <a:bodyPr>
            <a:noAutofit/>
          </a:bodyPr>
          <a:lstStyle>
            <a:lvl1pPr marL="0" indent="0" algn="ctr" defTabSz="685800" rtl="0" eaLnBrk="1" latinLnBrk="0" hangingPunct="1">
              <a:lnSpc>
                <a:spcPct val="90000"/>
              </a:lnSpc>
              <a:spcBef>
                <a:spcPts val="750"/>
              </a:spcBef>
              <a:buFont typeface="Arial"/>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a:buNone/>
              <a:defRPr sz="1200" kern="1200">
                <a:solidFill>
                  <a:schemeClr val="tx1"/>
                </a:solidFill>
                <a:latin typeface="+mn-lt"/>
                <a:ea typeface="+mn-ea"/>
                <a:cs typeface="+mn-cs"/>
              </a:defRPr>
            </a:lvl9pPr>
          </a:lstStyle>
          <a:p>
            <a:r>
              <a:rPr lang="en-US" sz="3200" dirty="0">
                <a:solidFill>
                  <a:schemeClr val="accent3"/>
                </a:solidFill>
              </a:rPr>
              <a:t>T. A. Herring     M. A. Floyd</a:t>
            </a:r>
            <a:br>
              <a:rPr lang="en-US" dirty="0">
                <a:solidFill>
                  <a:schemeClr val="accent3"/>
                </a:solidFill>
              </a:rPr>
            </a:br>
            <a:r>
              <a:rPr lang="en-US" i="1" dirty="0">
                <a:solidFill>
                  <a:schemeClr val="accent3"/>
                </a:solidFill>
              </a:rPr>
              <a:t>Massachusetts Institute of Technology, Cambridge, MA, USA</a:t>
            </a:r>
          </a:p>
          <a:p>
            <a:r>
              <a:rPr lang="en-US" sz="2400" dirty="0">
                <a:solidFill>
                  <a:schemeClr val="accent3"/>
                </a:solidFill>
              </a:rPr>
              <a:t>GNSS Data Processing and Analysis with GAMIT/GLOBK and </a:t>
            </a:r>
            <a:r>
              <a:rPr lang="en-US" sz="2400" dirty="0">
                <a:solidFill>
                  <a:schemeClr val="accent3"/>
                </a:solidFill>
                <a:latin typeface="Courier" pitchFamily="2" charset="0"/>
              </a:rPr>
              <a:t>track</a:t>
            </a:r>
            <a:br>
              <a:rPr lang="en-US" dirty="0">
                <a:solidFill>
                  <a:schemeClr val="accent3"/>
                </a:solidFill>
              </a:rPr>
            </a:br>
            <a:r>
              <a:rPr lang="en-US" dirty="0">
                <a:solidFill>
                  <a:schemeClr val="accent3"/>
                </a:solidFill>
              </a:rPr>
              <a:t>UNAVCO Headquarters, Boulder, Colorado, USA</a:t>
            </a:r>
            <a:br>
              <a:rPr lang="en-US" dirty="0">
                <a:solidFill>
                  <a:schemeClr val="accent3"/>
                </a:solidFill>
              </a:rPr>
            </a:br>
            <a:r>
              <a:rPr lang="en-US" dirty="0">
                <a:solidFill>
                  <a:schemeClr val="accent3"/>
                </a:solidFill>
              </a:rPr>
              <a:t>24–28 August 2020</a:t>
            </a:r>
          </a:p>
          <a:p>
            <a:r>
              <a:rPr lang="en-US" sz="2400" dirty="0">
                <a:solidFill>
                  <a:schemeClr val="accent3"/>
                </a:solidFill>
              </a:rPr>
              <a:t>http://</a:t>
            </a:r>
            <a:r>
              <a:rPr lang="en-US" sz="2400" dirty="0" err="1">
                <a:solidFill>
                  <a:schemeClr val="accent3"/>
                </a:solidFill>
              </a:rPr>
              <a:t>geoweb.mit.edu</a:t>
            </a:r>
            <a:r>
              <a:rPr lang="en-US" sz="2400" dirty="0">
                <a:solidFill>
                  <a:schemeClr val="accent3"/>
                </a:solidFill>
              </a:rPr>
              <a:t>/~</a:t>
            </a:r>
            <a:r>
              <a:rPr lang="en-US" sz="2400" dirty="0" err="1">
                <a:solidFill>
                  <a:schemeClr val="accent3"/>
                </a:solidFill>
              </a:rPr>
              <a:t>floyd</a:t>
            </a:r>
            <a:r>
              <a:rPr lang="en-US" sz="2400" dirty="0">
                <a:solidFill>
                  <a:schemeClr val="accent3"/>
                </a:solidFill>
              </a:rPr>
              <a:t>/courses/gg/202008_UNAVCO/</a:t>
            </a:r>
          </a:p>
          <a:p>
            <a:r>
              <a:rPr lang="en-US" dirty="0">
                <a:solidFill>
                  <a:schemeClr val="accent3"/>
                </a:solidFill>
              </a:rPr>
              <a:t>Material from R. W. King, T. A. Herring, M. A. Floyd (MIT) and S. C. McClusky (now at ANU)</a:t>
            </a:r>
          </a:p>
        </p:txBody>
      </p:sp>
    </p:spTree>
    <p:extLst>
      <p:ext uri="{BB962C8B-B14F-4D97-AF65-F5344CB8AC3E}">
        <p14:creationId xmlns:p14="http://schemas.microsoft.com/office/powerpoint/2010/main" val="1788401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Prototyping concept</a:t>
            </a:r>
          </a:p>
        </p:txBody>
      </p:sp>
      <p:sp>
        <p:nvSpPr>
          <p:cNvPr id="3" name="Content Placeholder 2"/>
          <p:cNvSpPr>
            <a:spLocks noGrp="1"/>
          </p:cNvSpPr>
          <p:nvPr>
            <p:ph idx="1"/>
          </p:nvPr>
        </p:nvSpPr>
        <p:spPr/>
        <p:txBody>
          <a:bodyPr>
            <a:normAutofit fontScale="92500" lnSpcReduction="10000"/>
          </a:bodyPr>
          <a:lstStyle/>
          <a:p>
            <a:r>
              <a:rPr lang="en-US" dirty="0"/>
              <a:t>The general idea of the solution prototyping is to generate an earthquake file and a list of stabilization sites that can be used in both velocity and time series analysis in </a:t>
            </a:r>
            <a:r>
              <a:rPr lang="en-US" dirty="0" err="1">
                <a:latin typeface="Courier" pitchFamily="2" charset="0"/>
              </a:rPr>
              <a:t>globk</a:t>
            </a:r>
            <a:r>
              <a:rPr lang="en-US" dirty="0"/>
              <a:t> and </a:t>
            </a:r>
            <a:r>
              <a:rPr lang="en-US" dirty="0" err="1">
                <a:latin typeface="Courier" pitchFamily="2" charset="0"/>
              </a:rPr>
              <a:t>glred</a:t>
            </a:r>
            <a:r>
              <a:rPr lang="en-US" dirty="0"/>
              <a:t> runs.  </a:t>
            </a:r>
            <a:r>
              <a:rPr lang="en-US" dirty="0" err="1">
                <a:latin typeface="Courier" pitchFamily="2" charset="0"/>
              </a:rPr>
              <a:t>tsfit</a:t>
            </a:r>
            <a:r>
              <a:rPr lang="en-US" dirty="0"/>
              <a:t> can also be used to generate a priori coordinate files for use in </a:t>
            </a:r>
            <a:r>
              <a:rPr lang="en-US" dirty="0" err="1">
                <a:latin typeface="Courier" pitchFamily="2" charset="0"/>
              </a:rPr>
              <a:t>tscon</a:t>
            </a:r>
            <a:r>
              <a:rPr lang="en-US" dirty="0"/>
              <a:t> and </a:t>
            </a:r>
            <a:r>
              <a:rPr lang="en-US" dirty="0" err="1">
                <a:latin typeface="Courier" pitchFamily="2" charset="0"/>
              </a:rPr>
              <a:t>globk</a:t>
            </a:r>
            <a:r>
              <a:rPr lang="en-US" dirty="0"/>
              <a:t>/</a:t>
            </a:r>
            <a:r>
              <a:rPr lang="en-US" dirty="0" err="1">
                <a:latin typeface="Courier" pitchFamily="2" charset="0"/>
              </a:rPr>
              <a:t>glred</a:t>
            </a:r>
            <a:r>
              <a:rPr lang="en-US" dirty="0"/>
              <a:t>.  </a:t>
            </a:r>
          </a:p>
          <a:p>
            <a:r>
              <a:rPr lang="en-US" dirty="0" err="1">
                <a:latin typeface="Courier" pitchFamily="2" charset="0"/>
              </a:rPr>
              <a:t>glist</a:t>
            </a:r>
            <a:r>
              <a:rPr lang="en-US" dirty="0"/>
              <a:t> can be used with “</a:t>
            </a:r>
            <a:r>
              <a:rPr lang="en-US" dirty="0" err="1"/>
              <a:t>eq_file</a:t>
            </a:r>
            <a:r>
              <a:rPr lang="en-US" dirty="0"/>
              <a:t>” and “</a:t>
            </a:r>
            <a:r>
              <a:rPr lang="en-US" dirty="0" err="1"/>
              <a:t>use_site</a:t>
            </a:r>
            <a:r>
              <a:rPr lang="en-US" dirty="0"/>
              <a:t>” type commands to get full list of sites that will be in the solution. Model summary is also now included.</a:t>
            </a:r>
          </a:p>
          <a:p>
            <a:r>
              <a:rPr lang="en-US" dirty="0"/>
              <a:t>Both </a:t>
            </a:r>
            <a:r>
              <a:rPr lang="en-US" dirty="0" err="1">
                <a:latin typeface="Courier" pitchFamily="2" charset="0"/>
              </a:rPr>
              <a:t>tscon</a:t>
            </a:r>
            <a:r>
              <a:rPr lang="en-US" dirty="0"/>
              <a:t> and </a:t>
            </a:r>
            <a:r>
              <a:rPr lang="en-US" dirty="0" err="1">
                <a:latin typeface="Courier" pitchFamily="2" charset="0"/>
              </a:rPr>
              <a:t>tsfit</a:t>
            </a:r>
            <a:r>
              <a:rPr lang="en-US" dirty="0"/>
              <a:t> can read standard GLOBK earthquake and a priori coordinate files (including “EXTENDED” entries).  The programs do not manipulate covariance matrices and so it assumed that an initial time series solution exists with stabilized coordinates (i.e., the output of a </a:t>
            </a:r>
            <a:r>
              <a:rPr lang="en-US" dirty="0" err="1">
                <a:latin typeface="Courier" pitchFamily="2" charset="0"/>
              </a:rPr>
              <a:t>glred</a:t>
            </a:r>
            <a:r>
              <a:rPr lang="en-US" dirty="0"/>
              <a:t> run with stabilization). </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9</a:t>
            </a:fld>
            <a:endParaRPr lang="en-US"/>
          </a:p>
        </p:txBody>
      </p:sp>
    </p:spTree>
    <p:extLst>
      <p:ext uri="{BB962C8B-B14F-4D97-AF65-F5344CB8AC3E}">
        <p14:creationId xmlns:p14="http://schemas.microsoft.com/office/powerpoint/2010/main" val="1604260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processing</a:t>
            </a:r>
          </a:p>
        </p:txBody>
      </p:sp>
      <p:sp>
        <p:nvSpPr>
          <p:cNvPr id="3" name="Content Placeholder 2"/>
          <p:cNvSpPr>
            <a:spLocks noGrp="1"/>
          </p:cNvSpPr>
          <p:nvPr>
            <p:ph idx="1"/>
          </p:nvPr>
        </p:nvSpPr>
        <p:spPr/>
        <p:txBody>
          <a:bodyPr>
            <a:normAutofit fontScale="85000" lnSpcReduction="20000"/>
          </a:bodyPr>
          <a:lstStyle/>
          <a:p>
            <a:r>
              <a:rPr lang="en-US" dirty="0"/>
              <a:t>First run </a:t>
            </a:r>
            <a:r>
              <a:rPr lang="en-US" dirty="0" err="1">
                <a:latin typeface="Courier" pitchFamily="2" charset="0"/>
              </a:rPr>
              <a:t>glred</a:t>
            </a:r>
            <a:r>
              <a:rPr lang="en-US" dirty="0"/>
              <a:t> to generate time series. This solution might for example use ITRF2014 sites for stabilization, or for more regionally focused networks, </a:t>
            </a:r>
            <a:r>
              <a:rPr lang="en-US" dirty="0" err="1">
                <a:latin typeface="Courier" pitchFamily="2" charset="0"/>
              </a:rPr>
              <a:t>globk</a:t>
            </a:r>
            <a:r>
              <a:rPr lang="en-US" dirty="0"/>
              <a:t> might be used for a velocity solution and the good sites from this analysis used as the stabilization sites in the </a:t>
            </a:r>
            <a:r>
              <a:rPr lang="en-US" dirty="0" err="1">
                <a:latin typeface="Courier" pitchFamily="2" charset="0"/>
              </a:rPr>
              <a:t>glred</a:t>
            </a:r>
            <a:r>
              <a:rPr lang="en-US" dirty="0"/>
              <a:t> run.  </a:t>
            </a:r>
          </a:p>
          <a:p>
            <a:pPr lvl="1"/>
            <a:r>
              <a:rPr lang="en-US" dirty="0"/>
              <a:t>There is a “catch-22” here in that knowing which sites are well behaved requires generating time series first and so these approaches tend to be iterative with the list of good sites being determined from their behavior in different analyses.</a:t>
            </a:r>
          </a:p>
          <a:p>
            <a:r>
              <a:rPr lang="en-US" dirty="0"/>
              <a:t>Once the initial time series are generated, </a:t>
            </a:r>
            <a:r>
              <a:rPr lang="en-US" dirty="0" err="1">
                <a:latin typeface="Courier" pitchFamily="2" charset="0"/>
              </a:rPr>
              <a:t>tscon</a:t>
            </a:r>
            <a:r>
              <a:rPr lang="en-US" dirty="0"/>
              <a:t> can be used to generate new time series with different stabilization sites and with different a priori coordinate models than those used in the original run.  </a:t>
            </a:r>
          </a:p>
          <a:p>
            <a:r>
              <a:rPr lang="en-US" dirty="0"/>
              <a:t>Analyses of these time series can be carried out using </a:t>
            </a:r>
            <a:r>
              <a:rPr lang="en-US" dirty="0" err="1">
                <a:latin typeface="Courier" pitchFamily="2" charset="0"/>
              </a:rPr>
              <a:t>tsfit</a:t>
            </a:r>
            <a:r>
              <a:rPr lang="en-US" dirty="0"/>
              <a:t> to estimate new a 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10</a:t>
            </a:fld>
            <a:endParaRPr lang="en-US"/>
          </a:p>
        </p:txBody>
      </p:sp>
    </p:spTree>
    <p:extLst>
      <p:ext uri="{BB962C8B-B14F-4D97-AF65-F5344CB8AC3E}">
        <p14:creationId xmlns:p14="http://schemas.microsoft.com/office/powerpoint/2010/main" val="169052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processing (cont.)</a:t>
            </a:r>
          </a:p>
        </p:txBody>
      </p:sp>
      <p:sp>
        <p:nvSpPr>
          <p:cNvPr id="3" name="Content Placeholder 2"/>
          <p:cNvSpPr>
            <a:spLocks noGrp="1"/>
          </p:cNvSpPr>
          <p:nvPr>
            <p:ph idx="1"/>
          </p:nvPr>
        </p:nvSpPr>
        <p:spPr/>
        <p:txBody>
          <a:bodyPr>
            <a:normAutofit fontScale="92500" lnSpcReduction="10000"/>
          </a:bodyPr>
          <a:lstStyle/>
          <a:p>
            <a:r>
              <a:rPr lang="en-US" dirty="0"/>
              <a:t>The statistics of the fits to the time series are generated by </a:t>
            </a:r>
            <a:r>
              <a:rPr lang="en-US" dirty="0" err="1">
                <a:latin typeface="Courier" pitchFamily="2" charset="0"/>
              </a:rPr>
              <a:t>tsfit</a:t>
            </a:r>
            <a:r>
              <a:rPr lang="en-US" dirty="0"/>
              <a:t> and these can be used to judge the quality of the analyses. The summary file output by </a:t>
            </a:r>
            <a:r>
              <a:rPr lang="en-US" dirty="0" err="1">
                <a:latin typeface="Courier" pitchFamily="2" charset="0"/>
              </a:rPr>
              <a:t>tsfit</a:t>
            </a:r>
            <a:r>
              <a:rPr lang="en-US" dirty="0"/>
              <a:t> can be used in the version of </a:t>
            </a:r>
            <a:r>
              <a:rPr lang="en-US" dirty="0" err="1">
                <a:latin typeface="Courier" pitchFamily="2" charset="0"/>
              </a:rPr>
              <a:t>sh_gen_stats</a:t>
            </a:r>
            <a:r>
              <a:rPr lang="en-US" dirty="0"/>
              <a:t> with the “–</a:t>
            </a:r>
            <a:r>
              <a:rPr lang="en-US" dirty="0" err="1"/>
              <a:t>ts</a:t>
            </a:r>
            <a:r>
              <a:rPr lang="en-US" dirty="0"/>
              <a:t>” option.  </a:t>
            </a:r>
          </a:p>
          <a:p>
            <a:r>
              <a:rPr lang="en-US" dirty="0"/>
              <a:t>Removal of outlier data using an </a:t>
            </a:r>
            <a:r>
              <a:rPr lang="en-US" i="1" dirty="0"/>
              <a:t>n</a:t>
            </a:r>
            <a:r>
              <a:rPr lang="en-US" dirty="0"/>
              <a:t>-sigma condition can also be preformed by </a:t>
            </a:r>
            <a:r>
              <a:rPr lang="en-US" dirty="0" err="1">
                <a:latin typeface="Courier" pitchFamily="2" charset="0"/>
              </a:rPr>
              <a:t>tsfit</a:t>
            </a:r>
            <a:r>
              <a:rPr lang="en-US" dirty="0"/>
              <a:t> with the output in standard </a:t>
            </a:r>
            <a:r>
              <a:rPr lang="en-US" dirty="0" err="1"/>
              <a:t>eq</a:t>
            </a:r>
            <a:r>
              <a:rPr lang="en-US" dirty="0"/>
              <a:t>-file format. </a:t>
            </a:r>
          </a:p>
          <a:p>
            <a:r>
              <a:rPr lang="en-US" dirty="0"/>
              <a:t>The new coordinate a priori files from </a:t>
            </a:r>
            <a:r>
              <a:rPr lang="en-US" dirty="0" err="1">
                <a:latin typeface="Courier" pitchFamily="2" charset="0"/>
              </a:rPr>
              <a:t>tsfit</a:t>
            </a:r>
            <a:r>
              <a:rPr lang="en-US" dirty="0"/>
              <a:t> can be used in a new reference frame realization using </a:t>
            </a:r>
            <a:r>
              <a:rPr lang="en-US" dirty="0" err="1">
                <a:latin typeface="Courier" pitchFamily="2" charset="0"/>
              </a:rPr>
              <a:t>tscon</a:t>
            </a:r>
            <a:r>
              <a:rPr lang="en-US" dirty="0"/>
              <a:t>. The newly generated time series can be used to refine the analysis more using </a:t>
            </a:r>
            <a:r>
              <a:rPr lang="en-US" dirty="0" err="1">
                <a:latin typeface="Courier" pitchFamily="2" charset="0"/>
              </a:rPr>
              <a:t>tsfit</a:t>
            </a:r>
            <a:r>
              <a:rPr lang="en-US" dirty="0"/>
              <a:t>. Iterating the reference frame in this manner could lead to some systematic behaviors and it is ideally best to generate the reference frame with a </a:t>
            </a:r>
            <a:r>
              <a:rPr lang="en-US" dirty="0" err="1">
                <a:latin typeface="Courier" pitchFamily="2" charset="0"/>
              </a:rPr>
              <a:t>globk</a:t>
            </a:r>
            <a:r>
              <a:rPr lang="en-US" dirty="0"/>
              <a:t> solution.</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11</a:t>
            </a:fld>
            <a:endParaRPr lang="en-US"/>
          </a:p>
        </p:txBody>
      </p:sp>
    </p:spTree>
    <p:extLst>
      <p:ext uri="{BB962C8B-B14F-4D97-AF65-F5344CB8AC3E}">
        <p14:creationId xmlns:p14="http://schemas.microsoft.com/office/powerpoint/2010/main" val="53742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Prototyping output</a:t>
            </a:r>
          </a:p>
        </p:txBody>
      </p:sp>
      <p:sp>
        <p:nvSpPr>
          <p:cNvPr id="3" name="Content Placeholder 2"/>
          <p:cNvSpPr>
            <a:spLocks noGrp="1"/>
          </p:cNvSpPr>
          <p:nvPr>
            <p:ph idx="1"/>
          </p:nvPr>
        </p:nvSpPr>
        <p:spPr/>
        <p:txBody>
          <a:bodyPr>
            <a:normAutofit lnSpcReduction="10000"/>
          </a:bodyPr>
          <a:lstStyle/>
          <a:p>
            <a:r>
              <a:rPr lang="en-US" dirty="0"/>
              <a:t>At the completion of the </a:t>
            </a:r>
            <a:r>
              <a:rPr lang="en-US" dirty="0" err="1">
                <a:latin typeface="Courier" pitchFamily="2" charset="0"/>
              </a:rPr>
              <a:t>tscon</a:t>
            </a:r>
            <a:r>
              <a:rPr lang="en-US" dirty="0"/>
              <a:t>/</a:t>
            </a:r>
            <a:r>
              <a:rPr lang="en-US" dirty="0" err="1">
                <a:latin typeface="Courier" pitchFamily="2" charset="0"/>
              </a:rPr>
              <a:t>tsfit</a:t>
            </a:r>
            <a:r>
              <a:rPr lang="en-US" dirty="0"/>
              <a:t> process, there should be available an earthquake file that contains earthquakes, renames for offsets and for time series editing (renames to “_XPS” names), and an a priori coordinate file with optional “EXTENDED” entries that should provide a good match to the behavior of the time series.  </a:t>
            </a:r>
          </a:p>
          <a:p>
            <a:r>
              <a:rPr lang="en-US" dirty="0"/>
              <a:t>A refined list of reference frame sites and process noise models may also have been generated (</a:t>
            </a:r>
            <a:r>
              <a:rPr lang="en-US" dirty="0" err="1">
                <a:latin typeface="Courier" pitchFamily="2" charset="0"/>
              </a:rPr>
              <a:t>sh_gen_stats</a:t>
            </a:r>
            <a:r>
              <a:rPr lang="en-US" dirty="0"/>
              <a:t>).</a:t>
            </a:r>
          </a:p>
          <a:p>
            <a:r>
              <a:rPr lang="en-US" dirty="0"/>
              <a:t>The earthquake and a priori file and other information can be used in an updated </a:t>
            </a:r>
            <a:r>
              <a:rPr lang="en-US" dirty="0" err="1">
                <a:latin typeface="Courier" pitchFamily="2" charset="0"/>
              </a:rPr>
              <a:t>globk</a:t>
            </a:r>
            <a:r>
              <a:rPr lang="en-US" dirty="0"/>
              <a:t> velocity solution or in </a:t>
            </a:r>
            <a:r>
              <a:rPr lang="en-US" dirty="0" err="1">
                <a:latin typeface="Courier" pitchFamily="2" charset="0"/>
              </a:rPr>
              <a:t>glred</a:t>
            </a:r>
            <a:r>
              <a:rPr lang="en-US" dirty="0"/>
              <a:t> repeatability time series run. These final </a:t>
            </a:r>
            <a:r>
              <a:rPr lang="en-US" dirty="0" err="1">
                <a:latin typeface="Courier" pitchFamily="2" charset="0"/>
              </a:rPr>
              <a:t>globk</a:t>
            </a:r>
            <a:r>
              <a:rPr lang="en-US" dirty="0"/>
              <a:t> and </a:t>
            </a:r>
            <a:r>
              <a:rPr lang="en-US" dirty="0" err="1">
                <a:latin typeface="Courier" pitchFamily="2" charset="0"/>
              </a:rPr>
              <a:t>glred</a:t>
            </a:r>
            <a:r>
              <a:rPr lang="en-US" dirty="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12</a:t>
            </a:fld>
            <a:endParaRPr lang="en-US"/>
          </a:p>
        </p:txBody>
      </p:sp>
    </p:spTree>
    <p:extLst>
      <p:ext uri="{BB962C8B-B14F-4D97-AF65-F5344CB8AC3E}">
        <p14:creationId xmlns:p14="http://schemas.microsoft.com/office/powerpoint/2010/main" val="13402687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tsfit</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a:bodyPr>
          <a:lstStyle/>
          <a:p>
            <a:r>
              <a:rPr lang="en-US" dirty="0" err="1">
                <a:latin typeface="Courier" pitchFamily="2" charset="0"/>
              </a:rPr>
              <a:t>tsfit</a:t>
            </a:r>
            <a:r>
              <a:rPr lang="en-US" dirty="0"/>
              <a:t> is a program to fit PBO-formatted times series using a GLOBK  earthquake file input and other optional parameters (such as periodic signals). PBO format time series are generated program </a:t>
            </a:r>
            <a:r>
              <a:rPr lang="en-US" dirty="0" err="1">
                <a:latin typeface="Courier" pitchFamily="2" charset="0"/>
              </a:rPr>
              <a:t>tssum</a:t>
            </a:r>
            <a:r>
              <a:rPr lang="en-US" dirty="0"/>
              <a:t> to extract the time series. </a:t>
            </a:r>
            <a:r>
              <a:rPr lang="en-US" dirty="0" err="1">
                <a:latin typeface="Courier" pitchFamily="2" charset="0"/>
              </a:rPr>
              <a:t>tssum</a:t>
            </a:r>
            <a:r>
              <a:rPr lang="en-US" dirty="0"/>
              <a:t> allows incremental updates of time series rather the full re-generation used by </a:t>
            </a:r>
            <a:r>
              <a:rPr lang="en-US" dirty="0" err="1">
                <a:latin typeface="Courier" pitchFamily="2" charset="0"/>
              </a:rPr>
              <a:t>ensum</a:t>
            </a:r>
            <a:r>
              <a:rPr lang="en-US" dirty="0"/>
              <a:t> and </a:t>
            </a:r>
            <a:r>
              <a:rPr lang="en-US" dirty="0" err="1">
                <a:latin typeface="Courier" pitchFamily="2" charset="0"/>
              </a:rPr>
              <a:t>multibase</a:t>
            </a:r>
            <a:r>
              <a:rPr lang="en-US" dirty="0"/>
              <a:t> (no longer recommended).</a:t>
            </a:r>
          </a:p>
          <a:p>
            <a:r>
              <a:rPr lang="en-US" dirty="0"/>
              <a:t>For the prototyping role, the most important commands are “</a:t>
            </a:r>
            <a:r>
              <a:rPr lang="en-US" dirty="0" err="1"/>
              <a:t>eq_file</a:t>
            </a:r>
            <a:r>
              <a:rPr lang="en-US" dirty="0"/>
              <a:t>” (input), and “</a:t>
            </a:r>
            <a:r>
              <a:rPr lang="en-US" dirty="0" err="1"/>
              <a:t>out_aprf</a:t>
            </a:r>
            <a:r>
              <a:rPr lang="en-US" dirty="0"/>
              <a:t>” and “</a:t>
            </a:r>
            <a:r>
              <a:rPr lang="en-US" dirty="0" err="1"/>
              <a:t>rep_edits</a:t>
            </a:r>
            <a:r>
              <a:rPr lang="en-US" dirty="0"/>
              <a:t>” (outputs).</a:t>
            </a:r>
          </a:p>
          <a:p>
            <a:r>
              <a:rPr lang="en-US" dirty="0"/>
              <a:t>The command line for </a:t>
            </a:r>
            <a:r>
              <a:rPr lang="en-US" dirty="0" err="1">
                <a:latin typeface="Courier" pitchFamily="2" charset="0"/>
              </a:rPr>
              <a:t>tsfit</a:t>
            </a:r>
            <a:r>
              <a:rPr lang="en-US" dirty="0"/>
              <a:t> is:</a:t>
            </a:r>
            <a:br>
              <a:rPr lang="en-US" dirty="0"/>
            </a:br>
            <a:r>
              <a:rPr lang="en-US" sz="1800" dirty="0" err="1">
                <a:latin typeface="Courier" pitchFamily="2" charset="0"/>
              </a:rPr>
              <a:t>tsfit</a:t>
            </a:r>
            <a:r>
              <a:rPr lang="en-US" sz="1800" dirty="0">
                <a:latin typeface="Courier" pitchFamily="2" charset="0"/>
              </a:rPr>
              <a:t> &lt;command file&gt; &lt;summary file&gt; &lt;list of files/file containing list&gt;</a:t>
            </a:r>
            <a:endParaRPr lang="en-US" dirty="0">
              <a:latin typeface="Courier" pitchFamily="2" charset="0"/>
            </a:endParaRPr>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13</a:t>
            </a:fld>
            <a:endParaRPr lang="en-US"/>
          </a:p>
        </p:txBody>
      </p:sp>
    </p:spTree>
    <p:extLst>
      <p:ext uri="{BB962C8B-B14F-4D97-AF65-F5344CB8AC3E}">
        <p14:creationId xmlns:p14="http://schemas.microsoft.com/office/powerpoint/2010/main" val="3746011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tsfit</a:t>
            </a:r>
            <a:r>
              <a:rPr lang="en-US" dirty="0"/>
              <a:t> commands</a:t>
            </a:r>
          </a:p>
        </p:txBody>
      </p:sp>
      <p:sp>
        <p:nvSpPr>
          <p:cNvPr id="3" name="Content Placeholder 2"/>
          <p:cNvSpPr>
            <a:spLocks noGrp="1"/>
          </p:cNvSpPr>
          <p:nvPr>
            <p:ph idx="1"/>
          </p:nvPr>
        </p:nvSpPr>
        <p:spPr/>
        <p:txBody>
          <a:bodyPr>
            <a:normAutofit fontScale="92500" lnSpcReduction="20000"/>
          </a:bodyPr>
          <a:lstStyle/>
          <a:p>
            <a:r>
              <a:rPr lang="en-US" dirty="0"/>
              <a:t>EQ_FILE &lt;File Name&gt;</a:t>
            </a:r>
          </a:p>
          <a:p>
            <a:pPr lvl="1"/>
            <a:r>
              <a:rPr lang="en-US" dirty="0"/>
              <a:t>Name of standard GLOBK earthquake file.  Command may used multiple times as in the latest version of GLOBK.</a:t>
            </a:r>
          </a:p>
          <a:p>
            <a:r>
              <a:rPr lang="en-US" dirty="0"/>
              <a:t>OUT_APRF &lt;file name&gt; </a:t>
            </a:r>
          </a:p>
          <a:p>
            <a:pPr lvl="1"/>
            <a:r>
              <a:rPr lang="en-US" dirty="0"/>
              <a:t>Specifies name of a GLOBK a priori coordinate file to be generated from the fits. This file contains “EXTENDED” entries if needed and can be used directly in </a:t>
            </a:r>
            <a:r>
              <a:rPr lang="en-US" dirty="0" err="1">
                <a:latin typeface="Courier" pitchFamily="2" charset="0"/>
              </a:rPr>
              <a:t>globk</a:t>
            </a:r>
            <a:r>
              <a:rPr lang="en-US" dirty="0"/>
              <a:t> or </a:t>
            </a:r>
            <a:r>
              <a:rPr lang="en-US" dirty="0" err="1">
                <a:latin typeface="Courier" pitchFamily="2" charset="0"/>
              </a:rPr>
              <a:t>tscon</a:t>
            </a:r>
            <a:r>
              <a:rPr lang="en-US" dirty="0"/>
              <a:t>.</a:t>
            </a:r>
          </a:p>
          <a:p>
            <a:r>
              <a:rPr lang="en-US" dirty="0"/>
              <a:t>REP_EDITS &lt;rename file&gt;</a:t>
            </a:r>
          </a:p>
          <a:p>
            <a:pPr lvl="1"/>
            <a:r>
              <a:rPr lang="en-US" dirty="0"/>
              <a:t>Set to report edits to file &lt;rename file&gt;. Edit lines start with R. The rename file if given will contain GLOBK rename to “_XPS” lines. </a:t>
            </a:r>
          </a:p>
          <a:p>
            <a:r>
              <a:rPr lang="en-US" dirty="0"/>
              <a:t>REAL_SIGMA</a:t>
            </a:r>
          </a:p>
          <a:p>
            <a:pPr lvl="1"/>
            <a:r>
              <a:rPr lang="en-US" dirty="0"/>
              <a:t>Apply the </a:t>
            </a:r>
            <a:r>
              <a:rPr lang="en-US" dirty="0" err="1">
                <a:latin typeface="Courier" pitchFamily="2" charset="0"/>
              </a:rPr>
              <a:t>tsfit</a:t>
            </a:r>
            <a:r>
              <a:rPr lang="en-US" dirty="0"/>
              <a:t>/</a:t>
            </a:r>
            <a:r>
              <a:rPr lang="en-US" dirty="0" err="1">
                <a:latin typeface="Courier" pitchFamily="2" charset="0"/>
              </a:rPr>
              <a:t>ensum</a:t>
            </a:r>
            <a:r>
              <a:rPr lang="en-US" dirty="0"/>
              <a:t>/</a:t>
            </a:r>
            <a:r>
              <a:rPr lang="en-US" dirty="0" err="1"/>
              <a:t>tsview</a:t>
            </a:r>
            <a:r>
              <a:rPr lang="en-US" dirty="0"/>
              <a:t> realistic sigma algorithm to generate </a:t>
            </a:r>
            <a:r>
              <a:rPr lang="en-US" dirty="0" err="1"/>
              <a:t>sigmas</a:t>
            </a:r>
            <a:r>
              <a:rPr lang="en-US" dirty="0"/>
              <a:t> that account for temporal correlations in the data. This option is needed to use </a:t>
            </a:r>
            <a:r>
              <a:rPr lang="en-US" dirty="0" err="1">
                <a:latin typeface="Courier" pitchFamily="2" charset="0"/>
              </a:rPr>
              <a:t>sh_gen_stats</a:t>
            </a:r>
            <a:r>
              <a:rPr lang="en-US" dirty="0"/>
              <a:t>. Now called the </a:t>
            </a:r>
            <a:r>
              <a:rPr lang="en-US" dirty="0" err="1"/>
              <a:t>FOGMEx</a:t>
            </a:r>
            <a:r>
              <a:rPr lang="en-US" dirty="0"/>
              <a:t> algorithm (Floyd and Herring, 2020).</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14</a:t>
            </a:fld>
            <a:endParaRPr lang="en-US"/>
          </a:p>
        </p:txBody>
      </p:sp>
    </p:spTree>
    <p:extLst>
      <p:ext uri="{BB962C8B-B14F-4D97-AF65-F5344CB8AC3E}">
        <p14:creationId xmlns:p14="http://schemas.microsoft.com/office/powerpoint/2010/main" val="4021079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t>
            </a:r>
            <a:r>
              <a:rPr lang="en-US" dirty="0" err="1">
                <a:latin typeface="Courier New" panose="02070309020205020404" pitchFamily="49" charset="0"/>
                <a:cs typeface="Courier New" panose="02070309020205020404" pitchFamily="49" charset="0"/>
              </a:rPr>
              <a:t>tsfit</a:t>
            </a:r>
            <a:r>
              <a:rPr lang="en-US" dirty="0"/>
              <a:t> commands</a:t>
            </a:r>
          </a:p>
        </p:txBody>
      </p:sp>
      <p:sp>
        <p:nvSpPr>
          <p:cNvPr id="3" name="Content Placeholder 2"/>
          <p:cNvSpPr>
            <a:spLocks noGrp="1"/>
          </p:cNvSpPr>
          <p:nvPr>
            <p:ph idx="1"/>
          </p:nvPr>
        </p:nvSpPr>
        <p:spPr/>
        <p:txBody>
          <a:bodyPr>
            <a:normAutofit fontScale="92500" lnSpcReduction="20000"/>
          </a:bodyPr>
          <a:lstStyle/>
          <a:p>
            <a:r>
              <a:rPr lang="en-US" dirty="0"/>
              <a:t>PERIODIC &lt;Period (days)&gt; </a:t>
            </a:r>
          </a:p>
          <a:p>
            <a:pPr lvl="1"/>
            <a:r>
              <a:rPr lang="en-US" dirty="0"/>
              <a:t>Estimates cosine and sine terms with period. This command may be issued multiple times to estimate signals with different periods.</a:t>
            </a:r>
          </a:p>
          <a:p>
            <a:r>
              <a:rPr lang="en-US" dirty="0"/>
              <a:t>DETROOT &lt;</a:t>
            </a:r>
            <a:r>
              <a:rPr lang="en-US" dirty="0" err="1"/>
              <a:t>det_root</a:t>
            </a:r>
            <a:r>
              <a:rPr lang="en-US" dirty="0"/>
              <a:t>&gt;</a:t>
            </a:r>
          </a:p>
          <a:p>
            <a:pPr lvl="1"/>
            <a:r>
              <a:rPr lang="en-US" dirty="0"/>
              <a:t>String to be used at the start of the site dependent parameter estimate files.  Each site generates its own file. Default is “</a:t>
            </a:r>
            <a:r>
              <a:rPr lang="en-US" dirty="0" err="1"/>
              <a:t>ts</a:t>
            </a:r>
            <a:r>
              <a:rPr lang="en-US" dirty="0"/>
              <a:t>_”. NONE generates no files</a:t>
            </a:r>
          </a:p>
          <a:p>
            <a:r>
              <a:rPr lang="en-US" dirty="0"/>
              <a:t>VELFILE &lt;vel file name&gt;</a:t>
            </a:r>
          </a:p>
          <a:p>
            <a:pPr lvl="1"/>
            <a:r>
              <a:rPr lang="en-US" dirty="0"/>
              <a:t>Name of the output file containing velocity estimates in the standard GLOBK velocity file format.</a:t>
            </a:r>
          </a:p>
          <a:p>
            <a:r>
              <a:rPr lang="en-US" dirty="0"/>
              <a:t>NSIGMA &lt;</a:t>
            </a:r>
            <a:r>
              <a:rPr lang="en-US" dirty="0" err="1"/>
              <a:t>nsigma</a:t>
            </a:r>
            <a:r>
              <a:rPr lang="en-US" dirty="0"/>
              <a:t> limit&gt;</a:t>
            </a:r>
          </a:p>
          <a:p>
            <a:pPr lvl="1"/>
            <a:r>
              <a:rPr lang="en-US" dirty="0"/>
              <a:t>Edit time series based on a </a:t>
            </a:r>
            <a:r>
              <a:rPr lang="en-US" i="1" dirty="0"/>
              <a:t>n</a:t>
            </a:r>
            <a:r>
              <a:rPr lang="en-US" dirty="0"/>
              <a:t>-sigma condition.</a:t>
            </a:r>
          </a:p>
          <a:p>
            <a:r>
              <a:rPr lang="en-US" dirty="0"/>
              <a:t>File names in </a:t>
            </a:r>
            <a:r>
              <a:rPr lang="en-US" dirty="0" err="1">
                <a:latin typeface="Courier" pitchFamily="2" charset="0"/>
              </a:rPr>
              <a:t>tsfit</a:t>
            </a:r>
            <a:r>
              <a:rPr lang="en-US" dirty="0"/>
              <a:t> can use the @ wild card to replace strings based on the summary file name (same as </a:t>
            </a:r>
            <a:r>
              <a:rPr lang="en-US" dirty="0" err="1">
                <a:latin typeface="Courier" pitchFamily="2" charset="0"/>
              </a:rPr>
              <a:t>globk</a:t>
            </a:r>
            <a:r>
              <a:rPr lang="en-US" dirty="0"/>
              <a:t>)</a:t>
            </a:r>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15</a:t>
            </a:fld>
            <a:endParaRPr lang="en-US"/>
          </a:p>
        </p:txBody>
      </p:sp>
    </p:spTree>
    <p:extLst>
      <p:ext uri="{BB962C8B-B14F-4D97-AF65-F5344CB8AC3E}">
        <p14:creationId xmlns:p14="http://schemas.microsoft.com/office/powerpoint/2010/main" val="3217226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a:t>
            </a:r>
            <a:r>
              <a:rPr lang="en-US" dirty="0" err="1">
                <a:latin typeface="Courier New" panose="02070309020205020404" pitchFamily="49" charset="0"/>
                <a:cs typeface="Courier New" panose="02070309020205020404" pitchFamily="49" charset="0"/>
              </a:rPr>
              <a:t>tsfit</a:t>
            </a:r>
            <a:r>
              <a:rPr lang="en-US" dirty="0"/>
              <a:t> commands</a:t>
            </a:r>
          </a:p>
        </p:txBody>
      </p:sp>
      <p:sp>
        <p:nvSpPr>
          <p:cNvPr id="3" name="Content Placeholder 2"/>
          <p:cNvSpPr>
            <a:spLocks noGrp="1"/>
          </p:cNvSpPr>
          <p:nvPr>
            <p:ph idx="1"/>
          </p:nvPr>
        </p:nvSpPr>
        <p:spPr/>
        <p:txBody>
          <a:bodyPr>
            <a:normAutofit fontScale="92500" lnSpcReduction="20000"/>
          </a:bodyPr>
          <a:lstStyle/>
          <a:p>
            <a:r>
              <a:rPr lang="en-US" dirty="0"/>
              <a:t>MAX_SIGMA &lt;Sig N&gt; &lt;Sig E&gt; &lt;Sig U&gt; meters</a:t>
            </a:r>
          </a:p>
          <a:p>
            <a:pPr lvl="1"/>
            <a:r>
              <a:rPr lang="en-US" dirty="0"/>
              <a:t>Allows limit to be set on sigma of data included in the solutions.  </a:t>
            </a:r>
          </a:p>
          <a:p>
            <a:pPr lvl="1"/>
            <a:r>
              <a:rPr lang="en-US" dirty="0"/>
              <a:t>Default values are 0.1 meters in all three coordinates.</a:t>
            </a:r>
          </a:p>
          <a:p>
            <a:r>
              <a:rPr lang="en-US" dirty="0"/>
              <a:t>TIME_RANGE &lt;Start Date&gt; &lt;End Date&gt;</a:t>
            </a:r>
          </a:p>
          <a:p>
            <a:pPr lvl="1"/>
            <a:r>
              <a:rPr lang="en-US" dirty="0"/>
              <a:t>Allows time range of data to be processed to be specified.  Dates are Year Mon Day Hr Min.  End date is optional.</a:t>
            </a:r>
          </a:p>
          <a:p>
            <a:r>
              <a:rPr lang="en-US" dirty="0"/>
              <a:t>OUT_EQROOT &lt;root for Earthquake files&gt; &lt;out days&gt;</a:t>
            </a:r>
          </a:p>
          <a:p>
            <a:pPr lvl="1"/>
            <a:r>
              <a:rPr lang="en-US" dirty="0"/>
              <a:t>Specifies the root part of the name for earthquake estimates outputs. The outputs are in GLOBK .</a:t>
            </a:r>
            <a:r>
              <a:rPr lang="en-US" dirty="0" err="1"/>
              <a:t>vel</a:t>
            </a:r>
            <a:r>
              <a:rPr lang="en-US" dirty="0"/>
              <a:t>-file format and so can be used with </a:t>
            </a:r>
            <a:r>
              <a:rPr lang="en-US" dirty="0" err="1">
                <a:latin typeface="Courier" pitchFamily="2" charset="0"/>
              </a:rPr>
              <a:t>sh_plotvel</a:t>
            </a:r>
            <a:r>
              <a:rPr lang="en-US" dirty="0"/>
              <a:t> and </a:t>
            </a:r>
            <a:r>
              <a:rPr lang="en-US" dirty="0" err="1"/>
              <a:t>velview</a:t>
            </a:r>
            <a:r>
              <a:rPr lang="en-US" dirty="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a:t>eq_def</a:t>
            </a:r>
            <a:r>
              <a:rPr lang="en-US" dirty="0"/>
              <a:t>” code) then they are summed and correlations accounted for in computing the </a:t>
            </a:r>
            <a:r>
              <a:rPr lang="en-US" dirty="0" err="1"/>
              <a:t>sigmas</a:t>
            </a:r>
            <a:r>
              <a:rPr lang="en-US" dirty="0"/>
              <a:t> of the total motion. Output file format is .</a:t>
            </a:r>
            <a:r>
              <a:rPr lang="en-US" dirty="0" err="1"/>
              <a:t>vel</a:t>
            </a:r>
            <a:r>
              <a:rPr lang="en-US" dirty="0"/>
              <a:t>-file format.</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16</a:t>
            </a:fld>
            <a:endParaRPr lang="en-US"/>
          </a:p>
        </p:txBody>
      </p:sp>
    </p:spTree>
    <p:extLst>
      <p:ext uri="{BB962C8B-B14F-4D97-AF65-F5344CB8AC3E}">
        <p14:creationId xmlns:p14="http://schemas.microsoft.com/office/powerpoint/2010/main" val="13790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tscon</a:t>
            </a:r>
            <a:endParaRPr lang="en-US"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10000"/>
          </a:bodyPr>
          <a:lstStyle/>
          <a:p>
            <a:r>
              <a:rPr lang="en-US" dirty="0"/>
              <a:t>The program </a:t>
            </a:r>
            <a:r>
              <a:rPr lang="en-US" dirty="0" err="1">
                <a:latin typeface="Courier" pitchFamily="2" charset="0"/>
              </a:rPr>
              <a:t>tscon</a:t>
            </a:r>
            <a:r>
              <a:rPr lang="en-US" dirty="0"/>
              <a:t> converts time series from Reason/JPL/SIO XYZ files, SCEC CSV, and UNR formats to PBO time series format and optionally re-realizes the reference frame used to generate the time series for the format above and standard PBO time series files generated with </a:t>
            </a:r>
            <a:r>
              <a:rPr lang="en-US" dirty="0" err="1">
                <a:latin typeface="Courier" pitchFamily="2" charset="0"/>
              </a:rPr>
              <a:t>tssum</a:t>
            </a:r>
            <a:r>
              <a:rPr lang="en-US" dirty="0"/>
              <a:t>.  (Program use file extension to determine type)</a:t>
            </a:r>
          </a:p>
          <a:p>
            <a:r>
              <a:rPr lang="en-US" dirty="0"/>
              <a:t>The program assumes that the position time series are reported at a regular 1-day interval. This is the normal timing used in GAMIT for 24-hr sessions of data. </a:t>
            </a:r>
          </a:p>
          <a:p>
            <a:r>
              <a:rPr lang="en-US" dirty="0"/>
              <a:t>If no &lt;</a:t>
            </a:r>
            <a:r>
              <a:rPr lang="en-US" dirty="0" err="1"/>
              <a:t>cmd</a:t>
            </a:r>
            <a:r>
              <a:rPr lang="en-US" dirty="0"/>
              <a:t> file&gt; is used i.e., ‘ ‘ used as argument, program simply converts the file format.</a:t>
            </a:r>
          </a:p>
          <a:p>
            <a:r>
              <a:rPr lang="en-US" dirty="0"/>
              <a:t>The command line for </a:t>
            </a:r>
            <a:r>
              <a:rPr lang="en-US" dirty="0" err="1">
                <a:latin typeface="Courier" pitchFamily="2" charset="0"/>
              </a:rPr>
              <a:t>tscon</a:t>
            </a:r>
            <a:r>
              <a:rPr lang="en-US" dirty="0"/>
              <a:t> is:</a:t>
            </a:r>
            <a:br>
              <a:rPr lang="en-US" dirty="0"/>
            </a:br>
            <a:r>
              <a:rPr lang="en-US" sz="2200" dirty="0" err="1">
                <a:latin typeface="Courier" pitchFamily="2" charset="0"/>
              </a:rPr>
              <a:t>tscon</a:t>
            </a:r>
            <a:r>
              <a:rPr lang="en-US" sz="2200" dirty="0">
                <a:latin typeface="Courier" pitchFamily="2" charset="0"/>
              </a:rPr>
              <a:t> &lt;</a:t>
            </a:r>
            <a:r>
              <a:rPr lang="en-US" sz="2200" dirty="0" err="1">
                <a:latin typeface="Courier" pitchFamily="2" charset="0"/>
              </a:rPr>
              <a:t>dir</a:t>
            </a:r>
            <a:r>
              <a:rPr lang="en-US" sz="2200" dirty="0">
                <a:latin typeface="Courier" pitchFamily="2" charset="0"/>
              </a:rPr>
              <a:t>&gt; &lt;</a:t>
            </a:r>
            <a:r>
              <a:rPr lang="en-US" sz="2200" dirty="0" err="1">
                <a:latin typeface="Courier" pitchFamily="2" charset="0"/>
              </a:rPr>
              <a:t>prod_id</a:t>
            </a:r>
            <a:r>
              <a:rPr lang="en-US" sz="2200" dirty="0">
                <a:latin typeface="Courier" pitchFamily="2" charset="0"/>
              </a:rPr>
              <a:t>&gt; &lt;</a:t>
            </a:r>
            <a:r>
              <a:rPr lang="en-US" sz="2200" dirty="0" err="1">
                <a:latin typeface="Courier" pitchFamily="2" charset="0"/>
              </a:rPr>
              <a:t>cmd</a:t>
            </a:r>
            <a:r>
              <a:rPr lang="en-US" sz="2200" dirty="0">
                <a:latin typeface="Courier" pitchFamily="2" charset="0"/>
              </a:rPr>
              <a:t> file&gt; &lt;XYZ/PBO files/file with list&gt;</a:t>
            </a:r>
            <a:endParaRPr lang="en-US" dirty="0">
              <a:latin typeface="Courier" pitchFamily="2" charset="0"/>
            </a:endParaRPr>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17</a:t>
            </a:fld>
            <a:endParaRPr lang="en-US"/>
          </a:p>
        </p:txBody>
      </p:sp>
    </p:spTree>
    <p:extLst>
      <p:ext uri="{BB962C8B-B14F-4D97-AF65-F5344CB8AC3E}">
        <p14:creationId xmlns:p14="http://schemas.microsoft.com/office/powerpoint/2010/main" val="2588170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tscon</a:t>
            </a:r>
            <a:r>
              <a:rPr lang="en-US" dirty="0"/>
              <a:t> commands</a:t>
            </a:r>
          </a:p>
        </p:txBody>
      </p:sp>
      <p:sp>
        <p:nvSpPr>
          <p:cNvPr id="3" name="Content Placeholder 2"/>
          <p:cNvSpPr>
            <a:spLocks noGrp="1"/>
          </p:cNvSpPr>
          <p:nvPr>
            <p:ph idx="1"/>
          </p:nvPr>
        </p:nvSpPr>
        <p:spPr/>
        <p:txBody>
          <a:bodyPr>
            <a:normAutofit fontScale="92500" lnSpcReduction="10000"/>
          </a:bodyPr>
          <a:lstStyle/>
          <a:p>
            <a:r>
              <a:rPr lang="en-US" dirty="0"/>
              <a:t>Summary of commands are:</a:t>
            </a:r>
          </a:p>
          <a:p>
            <a:pPr lvl="1"/>
            <a:r>
              <a:rPr lang="en-US" dirty="0" err="1"/>
              <a:t>eq_file</a:t>
            </a:r>
            <a:r>
              <a:rPr lang="en-US" dirty="0"/>
              <a:t> &lt;file name&gt;  (maybe issued multiple times)</a:t>
            </a:r>
          </a:p>
          <a:p>
            <a:pPr lvl="1"/>
            <a:r>
              <a:rPr lang="en-US" dirty="0" err="1"/>
              <a:t>apr_file</a:t>
            </a:r>
            <a:r>
              <a:rPr lang="en-US" dirty="0"/>
              <a:t> &lt;apriori coordinate file&gt; (may be issued multiple times)</a:t>
            </a:r>
          </a:p>
          <a:p>
            <a:pPr lvl="1"/>
            <a:r>
              <a:rPr lang="en-US" dirty="0" err="1"/>
              <a:t>stab_site</a:t>
            </a:r>
            <a:r>
              <a:rPr lang="en-US" dirty="0"/>
              <a:t> &lt;list of </a:t>
            </a:r>
            <a:r>
              <a:rPr lang="en-US" dirty="0" err="1"/>
              <a:t>stablization</a:t>
            </a:r>
            <a:r>
              <a:rPr lang="en-US" dirty="0"/>
              <a:t> sites&gt; (multiple times)</a:t>
            </a:r>
          </a:p>
          <a:p>
            <a:pPr lvl="1"/>
            <a:r>
              <a:rPr lang="en-US" dirty="0" err="1"/>
              <a:t>pos_org</a:t>
            </a:r>
            <a:r>
              <a:rPr lang="en-US" dirty="0"/>
              <a:t> &lt;</a:t>
            </a:r>
            <a:r>
              <a:rPr lang="en-US" dirty="0" err="1"/>
              <a:t>xtran</a:t>
            </a:r>
            <a:r>
              <a:rPr lang="en-US" dirty="0"/>
              <a:t>&gt; &lt;</a:t>
            </a:r>
            <a:r>
              <a:rPr lang="en-US" dirty="0" err="1"/>
              <a:t>ytran</a:t>
            </a:r>
            <a:r>
              <a:rPr lang="en-US" dirty="0"/>
              <a:t>&gt; &lt;</a:t>
            </a:r>
            <a:r>
              <a:rPr lang="en-US" dirty="0" err="1"/>
              <a:t>ztran</a:t>
            </a:r>
            <a:r>
              <a:rPr lang="en-US" dirty="0"/>
              <a:t>&gt; &lt;</a:t>
            </a:r>
            <a:r>
              <a:rPr lang="en-US" dirty="0" err="1"/>
              <a:t>xrot</a:t>
            </a:r>
            <a:r>
              <a:rPr lang="en-US" dirty="0"/>
              <a:t>&gt; &lt;</a:t>
            </a:r>
            <a:r>
              <a:rPr lang="en-US" dirty="0" err="1"/>
              <a:t>yrot</a:t>
            </a:r>
            <a:r>
              <a:rPr lang="en-US" dirty="0"/>
              <a:t>&gt; &lt;</a:t>
            </a:r>
            <a:r>
              <a:rPr lang="en-US" dirty="0" err="1"/>
              <a:t>zrot</a:t>
            </a:r>
            <a:r>
              <a:rPr lang="en-US" dirty="0"/>
              <a:t>&gt; &lt;scale&gt;</a:t>
            </a:r>
          </a:p>
          <a:p>
            <a:pPr lvl="1"/>
            <a:r>
              <a:rPr lang="en-US" dirty="0" err="1"/>
              <a:t>stab_ite</a:t>
            </a:r>
            <a:r>
              <a:rPr lang="en-US" dirty="0"/>
              <a:t> [# iterations] [Site Relative weight] [</a:t>
            </a:r>
            <a:r>
              <a:rPr lang="en-US" dirty="0" err="1"/>
              <a:t>n</a:t>
            </a:r>
            <a:r>
              <a:rPr lang="en-US" dirty="0"/>
              <a:t>-sigma]</a:t>
            </a:r>
          </a:p>
          <a:p>
            <a:pPr lvl="1"/>
            <a:r>
              <a:rPr lang="en-US" dirty="0" err="1"/>
              <a:t>stab_min</a:t>
            </a:r>
            <a:r>
              <a:rPr lang="en-US" dirty="0"/>
              <a:t> [</a:t>
            </a:r>
            <a:r>
              <a:rPr lang="en-US" dirty="0" err="1"/>
              <a:t>dHsig</a:t>
            </a:r>
            <a:r>
              <a:rPr lang="en-US" dirty="0"/>
              <a:t> min pos] [</a:t>
            </a:r>
            <a:r>
              <a:rPr lang="en-US" dirty="0" err="1"/>
              <a:t>dNEsig</a:t>
            </a:r>
            <a:r>
              <a:rPr lang="en-US" dirty="0"/>
              <a:t> min pos]</a:t>
            </a:r>
          </a:p>
          <a:p>
            <a:pPr lvl="1"/>
            <a:r>
              <a:rPr lang="en-US" dirty="0" err="1"/>
              <a:t>cnd_hgtv</a:t>
            </a:r>
            <a:r>
              <a:rPr lang="en-US" dirty="0"/>
              <a:t> [Height variance] [Sigma ratio]</a:t>
            </a:r>
          </a:p>
          <a:p>
            <a:pPr lvl="1"/>
            <a:r>
              <a:rPr lang="en-US" dirty="0" err="1"/>
              <a:t>time_range</a:t>
            </a:r>
            <a:r>
              <a:rPr lang="en-US" dirty="0"/>
              <a:t> [Start YY,MM,DD,HR,MIN] [End YY,MM,DD,HR,MIN]</a:t>
            </a:r>
          </a:p>
          <a:p>
            <a:r>
              <a:rPr lang="en-US" dirty="0"/>
              <a:t>These commands mimic the </a:t>
            </a:r>
            <a:r>
              <a:rPr lang="en-US" dirty="0" err="1">
                <a:latin typeface="Courier" pitchFamily="2" charset="0"/>
              </a:rPr>
              <a:t>glorg</a:t>
            </a:r>
            <a:r>
              <a:rPr lang="en-US" dirty="0"/>
              <a:t> equivalent commands and operate is very similar way.  There are some small differences because </a:t>
            </a:r>
            <a:r>
              <a:rPr lang="en-US" dirty="0" err="1">
                <a:latin typeface="Courier" pitchFamily="2" charset="0"/>
              </a:rPr>
              <a:t>tscon</a:t>
            </a:r>
            <a:r>
              <a:rPr lang="en-US" dirty="0"/>
              <a:t> starts with frame realized time series.</a:t>
            </a:r>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18</a:t>
            </a:fld>
            <a:endParaRPr lang="en-US"/>
          </a:p>
        </p:txBody>
      </p:sp>
    </p:spTree>
    <p:extLst>
      <p:ext uri="{BB962C8B-B14F-4D97-AF65-F5344CB8AC3E}">
        <p14:creationId xmlns:p14="http://schemas.microsoft.com/office/powerpoint/2010/main" val="35108180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a:t>
            </a:r>
          </a:p>
        </p:txBody>
      </p:sp>
      <p:sp>
        <p:nvSpPr>
          <p:cNvPr id="6" name="Content Placeholder 5"/>
          <p:cNvSpPr>
            <a:spLocks noGrp="1"/>
          </p:cNvSpPr>
          <p:nvPr>
            <p:ph idx="1"/>
          </p:nvPr>
        </p:nvSpPr>
        <p:spPr/>
        <p:txBody>
          <a:bodyPr/>
          <a:lstStyle/>
          <a:p>
            <a:r>
              <a:rPr lang="en-US" dirty="0"/>
              <a:t>Generating large GAMIT solutions (&gt; 50 sites)</a:t>
            </a:r>
          </a:p>
          <a:p>
            <a:pPr lvl="1"/>
            <a:r>
              <a:rPr lang="en-US" dirty="0"/>
              <a:t>Regional networks: All sites to be processed</a:t>
            </a:r>
          </a:p>
          <a:p>
            <a:pPr lvl="1"/>
            <a:r>
              <a:rPr lang="en-US" dirty="0"/>
              <a:t>Global networks: Make global networks of certain size given list of available sites</a:t>
            </a:r>
          </a:p>
          <a:p>
            <a:r>
              <a:rPr lang="en-US" dirty="0"/>
              <a:t>Strategies for large network processing in GLOBK</a:t>
            </a:r>
          </a:p>
          <a:p>
            <a:pPr lvl="1"/>
            <a:r>
              <a:rPr lang="en-US" dirty="0"/>
              <a:t>Prototyping tools:</a:t>
            </a:r>
          </a:p>
          <a:p>
            <a:pPr lvl="1"/>
            <a:r>
              <a:rPr lang="en-US" dirty="0"/>
              <a:t>Run </a:t>
            </a:r>
            <a:r>
              <a:rPr lang="en-US" dirty="0" err="1">
                <a:latin typeface="Courier" pitchFamily="2" charset="0"/>
              </a:rPr>
              <a:t>globk</a:t>
            </a:r>
            <a:r>
              <a:rPr lang="en-US" dirty="0"/>
              <a:t> command setup on time series files using </a:t>
            </a:r>
            <a:r>
              <a:rPr lang="en-US" dirty="0" err="1">
                <a:latin typeface="Courier" pitchFamily="2" charset="0"/>
              </a:rPr>
              <a:t>tscon</a:t>
            </a:r>
            <a:r>
              <a:rPr lang="en-US" dirty="0"/>
              <a:t> and </a:t>
            </a:r>
            <a:r>
              <a:rPr lang="en-US" dirty="0" err="1">
                <a:latin typeface="Courier" pitchFamily="2" charset="0"/>
              </a:rPr>
              <a:t>glist</a:t>
            </a:r>
            <a:endParaRPr lang="en-US" dirty="0">
              <a:latin typeface="Courier" pitchFamily="2" charset="0"/>
            </a:endParaRPr>
          </a:p>
          <a:p>
            <a:pPr lvl="1"/>
            <a:r>
              <a:rPr lang="en-US" dirty="0" err="1">
                <a:latin typeface="Courier" pitchFamily="2" charset="0"/>
              </a:rPr>
              <a:t>tsfit</a:t>
            </a:r>
            <a:r>
              <a:rPr lang="en-US" dirty="0"/>
              <a:t> is used to fit and assess time series</a:t>
            </a:r>
          </a:p>
        </p:txBody>
      </p:sp>
      <p:sp>
        <p:nvSpPr>
          <p:cNvPr id="3" name="Date Placeholder 2"/>
          <p:cNvSpPr>
            <a:spLocks noGrp="1"/>
          </p:cNvSpPr>
          <p:nvPr>
            <p:ph type="dt" sz="half" idx="10"/>
          </p:nvPr>
        </p:nvSpPr>
        <p:spPr/>
        <p:txBody>
          <a:bodyPr/>
          <a:lstStyle/>
          <a:p>
            <a:r>
              <a:rPr lang="en-GB"/>
              <a:t>2020/08/27</a:t>
            </a:r>
            <a:endParaRPr lang="en-US"/>
          </a:p>
        </p:txBody>
      </p:sp>
      <p:sp>
        <p:nvSpPr>
          <p:cNvPr id="4" name="Footer Placeholder 3"/>
          <p:cNvSpPr>
            <a:spLocks noGrp="1"/>
          </p:cNvSpPr>
          <p:nvPr>
            <p:ph type="ftr" sz="quarter" idx="11"/>
          </p:nvPr>
        </p:nvSpPr>
        <p:spPr/>
        <p:txBody>
          <a:bodyPr/>
          <a:lstStyle/>
          <a:p>
            <a:r>
              <a:rPr lang="en-US"/>
              <a:t>Large continuous networks</a:t>
            </a:r>
          </a:p>
        </p:txBody>
      </p:sp>
      <p:sp>
        <p:nvSpPr>
          <p:cNvPr id="5" name="Slide Number Placeholder 4"/>
          <p:cNvSpPr>
            <a:spLocks noGrp="1"/>
          </p:cNvSpPr>
          <p:nvPr>
            <p:ph type="sldNum" sz="quarter" idx="12"/>
          </p:nvPr>
        </p:nvSpPr>
        <p:spPr/>
        <p:txBody>
          <a:bodyPr/>
          <a:lstStyle/>
          <a:p>
            <a:fld id="{B5AA1FA8-B090-4D48-B0EE-5DA1BF2BA795}" type="slidenum">
              <a:rPr lang="en-US" smtClean="0"/>
              <a:pPr/>
              <a:t>1</a:t>
            </a:fld>
            <a:endParaRPr lang="en-US"/>
          </a:p>
        </p:txBody>
      </p:sp>
    </p:spTree>
    <p:extLst>
      <p:ext uri="{BB962C8B-B14F-4D97-AF65-F5344CB8AC3E}">
        <p14:creationId xmlns:p14="http://schemas.microsoft.com/office/powerpoint/2010/main" val="1168410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822" y="782258"/>
            <a:ext cx="5951305" cy="808463"/>
          </a:xfrm>
        </p:spPr>
        <p:txBody>
          <a:bodyPr/>
          <a:lstStyle/>
          <a:p>
            <a:r>
              <a:rPr lang="en-US" dirty="0"/>
              <a:t>Example: Small region of PBO field</a:t>
            </a:r>
          </a:p>
        </p:txBody>
      </p:sp>
      <p:sp>
        <p:nvSpPr>
          <p:cNvPr id="3" name="Content Placeholder 2"/>
          <p:cNvSpPr>
            <a:spLocks noGrp="1"/>
          </p:cNvSpPr>
          <p:nvPr>
            <p:ph type="body" sz="half" idx="2"/>
          </p:nvPr>
        </p:nvSpPr>
        <p:spPr>
          <a:xfrm>
            <a:off x="512956" y="2057400"/>
            <a:ext cx="4259069" cy="3811588"/>
          </a:xfrm>
        </p:spPr>
        <p:txBody>
          <a:bodyPr>
            <a:normAutofit/>
          </a:bodyPr>
          <a:lstStyle/>
          <a:p>
            <a:r>
              <a:rPr lang="en-US" sz="2000" dirty="0"/>
              <a:t>Sample comparison of </a:t>
            </a:r>
            <a:r>
              <a:rPr lang="en-US" sz="2000" dirty="0" err="1">
                <a:latin typeface="Courier" pitchFamily="2" charset="0"/>
              </a:rPr>
              <a:t>globk</a:t>
            </a:r>
            <a:r>
              <a:rPr lang="en-US" sz="2000" dirty="0"/>
              <a:t> and time series analysis. Field 1 is </a:t>
            </a:r>
            <a:r>
              <a:rPr lang="en-US" sz="2000" dirty="0" err="1">
                <a:latin typeface="Courier" pitchFamily="2" charset="0"/>
              </a:rPr>
              <a:t>globk</a:t>
            </a:r>
            <a:r>
              <a:rPr lang="en-US" sz="2000" dirty="0"/>
              <a:t>, Field 2 is time series analysis with </a:t>
            </a:r>
            <a:r>
              <a:rPr lang="en-US" sz="2000" dirty="0" err="1">
                <a:latin typeface="Courier" pitchFamily="2" charset="0"/>
              </a:rPr>
              <a:t>tsfit</a:t>
            </a:r>
            <a:endParaRPr lang="en-US" sz="2000" dirty="0">
              <a:latin typeface="Courier" pitchFamily="2" charset="0"/>
            </a:endParaRPr>
          </a:p>
          <a:p>
            <a:r>
              <a:rPr lang="en-US" sz="2000" dirty="0"/>
              <a:t>Solutions from 1995–2015/05</a:t>
            </a:r>
          </a:p>
          <a:p>
            <a:pPr marL="285750" indent="-285750">
              <a:buFont typeface="Arial" panose="020B0604020202020204" pitchFamily="34" charset="0"/>
              <a:buChar char="•"/>
            </a:pPr>
            <a:r>
              <a:rPr lang="en-US" sz="2000" dirty="0" err="1">
                <a:latin typeface="Courier" charset="0"/>
                <a:ea typeface="Courier" charset="0"/>
                <a:cs typeface="Courier" charset="0"/>
              </a:rPr>
              <a:t>globk</a:t>
            </a:r>
            <a:r>
              <a:rPr lang="en-US" sz="2000" dirty="0"/>
              <a:t> solution sub-netted and 1 day per week</a:t>
            </a:r>
          </a:p>
          <a:p>
            <a:pPr marL="285750" indent="-285750">
              <a:buFont typeface="Arial" panose="020B0604020202020204" pitchFamily="34" charset="0"/>
              <a:buChar char="•"/>
            </a:pPr>
            <a:r>
              <a:rPr lang="en-US" sz="2000" dirty="0" err="1">
                <a:latin typeface="Courier" charset="0"/>
                <a:ea typeface="Courier" charset="0"/>
                <a:cs typeface="Courier" charset="0"/>
              </a:rPr>
              <a:t>tsfit</a:t>
            </a:r>
            <a:r>
              <a:rPr lang="en-US" sz="2000" dirty="0"/>
              <a:t> to time series.  </a:t>
            </a:r>
          </a:p>
          <a:p>
            <a:r>
              <a:rPr lang="en-US" sz="2000" dirty="0"/>
              <a:t>Same process noise model and a priori model.</a:t>
            </a:r>
          </a:p>
          <a:p>
            <a:endParaRPr lang="en-US" sz="2000"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19</a:t>
            </a:fld>
            <a:endParaRPr lang="en-US"/>
          </a:p>
        </p:txBody>
      </p:sp>
      <p:pic>
        <p:nvPicPr>
          <p:cNvPr id="15" name="Picture Placeholder 14" descr="Zoom_PBO_BandR.pdf">
            <a:extLst>
              <a:ext uri="{FF2B5EF4-FFF2-40B4-BE49-F238E27FC236}">
                <a16:creationId xmlns:a16="http://schemas.microsoft.com/office/drawing/2014/main" id="{6A33BA5E-7330-DD4B-8530-F74B2F902A28}"/>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7954" b="4863"/>
          <a:stretch/>
        </p:blipFill>
        <p:spPr>
          <a:xfrm>
            <a:off x="4656501" y="1746281"/>
            <a:ext cx="7160406" cy="4207710"/>
          </a:xfrm>
          <a:prstGeom prst="rect">
            <a:avLst/>
          </a:prstGeom>
        </p:spPr>
      </p:pic>
    </p:spTree>
    <p:extLst>
      <p:ext uri="{BB962C8B-B14F-4D97-AF65-F5344CB8AC3E}">
        <p14:creationId xmlns:p14="http://schemas.microsoft.com/office/powerpoint/2010/main" val="400265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Comparison</a:t>
            </a:r>
          </a:p>
        </p:txBody>
      </p:sp>
      <p:sp>
        <p:nvSpPr>
          <p:cNvPr id="3" name="Content Placeholder 2"/>
          <p:cNvSpPr>
            <a:spLocks noGrp="1"/>
          </p:cNvSpPr>
          <p:nvPr>
            <p:ph type="body" sz="half" idx="2"/>
          </p:nvPr>
        </p:nvSpPr>
        <p:spPr>
          <a:xfrm>
            <a:off x="516468" y="2057400"/>
            <a:ext cx="4255558" cy="3811588"/>
          </a:xfrm>
        </p:spPr>
        <p:txBody>
          <a:bodyPr>
            <a:normAutofit/>
          </a:bodyPr>
          <a:lstStyle/>
          <a:p>
            <a:r>
              <a:rPr lang="en-US" sz="2000" dirty="0"/>
              <a:t>Alignment of two fields: </a:t>
            </a:r>
            <a:r>
              <a:rPr lang="en-US" sz="2000" dirty="0" err="1">
                <a:latin typeface="Courier" pitchFamily="2" charset="0"/>
              </a:rPr>
              <a:t>tsfit</a:t>
            </a:r>
            <a:r>
              <a:rPr lang="en-US" sz="2000" dirty="0"/>
              <a:t> Kalman filter solution</a:t>
            </a:r>
          </a:p>
          <a:p>
            <a:endParaRPr lang="en-US" sz="2000" dirty="0"/>
          </a:p>
          <a:p>
            <a:r>
              <a:rPr lang="en-US" sz="2000" dirty="0"/>
              <a:t>This gives offset and RMS differences:</a:t>
            </a:r>
          </a:p>
          <a:p>
            <a:r>
              <a:rPr lang="en-US" sz="2000" dirty="0"/>
              <a:t>NE &lt; 0.1 mm/</a:t>
            </a:r>
            <a:r>
              <a:rPr lang="en-US" sz="2000" dirty="0" err="1"/>
              <a:t>yr</a:t>
            </a:r>
            <a:endParaRPr lang="en-US" sz="2000" dirty="0"/>
          </a:p>
          <a:p>
            <a:r>
              <a:rPr lang="en-US" sz="2000" dirty="0"/>
              <a:t>U Mean 0.6 mm/</a:t>
            </a:r>
            <a:r>
              <a:rPr lang="en-US" sz="2000" dirty="0" err="1"/>
              <a:t>yr</a:t>
            </a:r>
            <a:r>
              <a:rPr lang="en-US" sz="2000" dirty="0"/>
              <a:t>/RMS 0.25 mm/</a:t>
            </a:r>
            <a:r>
              <a:rPr lang="en-US" sz="2000" dirty="0" err="1"/>
              <a:t>yr</a:t>
            </a:r>
            <a:endParaRPr lang="en-US" sz="2000" dirty="0"/>
          </a:p>
          <a:p>
            <a:r>
              <a:rPr lang="en-US" sz="2000" dirty="0"/>
              <a:t>All NRMS values less than 0.5 meaning differences are about 0.5 sigma.</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20</a:t>
            </a:fld>
            <a:endParaRPr lang="en-US"/>
          </a:p>
        </p:txBody>
      </p:sp>
      <p:pic>
        <p:nvPicPr>
          <p:cNvPr id="15" name="Picture Placeholder 14" descr="Zoom_PBO_BandR_align_KF.pdf">
            <a:extLst>
              <a:ext uri="{FF2B5EF4-FFF2-40B4-BE49-F238E27FC236}">
                <a16:creationId xmlns:a16="http://schemas.microsoft.com/office/drawing/2014/main" id="{1D0A2F94-49C1-3D4F-B740-FEFED2EB411E}"/>
              </a:ext>
            </a:extLst>
          </p:cNvPr>
          <p:cNvPicPr>
            <a:picLocks noGrp="1" noChangeAspect="1"/>
          </p:cNvPicPr>
          <p:nvPr>
            <p:ph type="pic" idx="1"/>
          </p:nvPr>
        </p:nvPicPr>
        <p:blipFill rotWithShape="1">
          <a:blip r:embed="rId2">
            <a:extLst>
              <a:ext uri="{28A0092B-C50C-407E-A947-70E740481C1C}">
                <a14:useLocalDpi xmlns:a14="http://schemas.microsoft.com/office/drawing/2010/main" val="0"/>
              </a:ext>
            </a:extLst>
          </a:blip>
          <a:srcRect t="2221" b="-9"/>
          <a:stretch/>
        </p:blipFill>
        <p:spPr>
          <a:xfrm>
            <a:off x="4553384" y="520064"/>
            <a:ext cx="7200032" cy="5817871"/>
          </a:xfrm>
          <a:prstGeom prst="rect">
            <a:avLst/>
          </a:prstGeom>
        </p:spPr>
      </p:pic>
    </p:spTree>
    <p:extLst>
      <p:ext uri="{BB962C8B-B14F-4D97-AF65-F5344CB8AC3E}">
        <p14:creationId xmlns:p14="http://schemas.microsoft.com/office/powerpoint/2010/main" val="3905027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Statistics</a:t>
            </a:r>
          </a:p>
        </p:txBody>
      </p:sp>
      <p:sp>
        <p:nvSpPr>
          <p:cNvPr id="3" name="Content Placeholder 2"/>
          <p:cNvSpPr>
            <a:spLocks noGrp="1"/>
          </p:cNvSpPr>
          <p:nvPr>
            <p:ph idx="1"/>
          </p:nvPr>
        </p:nvSpPr>
        <p:spPr>
          <a:xfrm>
            <a:off x="1073887" y="1417638"/>
            <a:ext cx="9803219" cy="4938712"/>
          </a:xfrm>
        </p:spPr>
        <p:txBody>
          <a:bodyPr>
            <a:normAutofit fontScale="77500" lnSpcReduction="20000"/>
          </a:bodyPr>
          <a:lstStyle/>
          <a:p>
            <a:pPr marL="0" indent="0">
              <a:lnSpc>
                <a:spcPct val="100000"/>
              </a:lnSpc>
              <a:spcBef>
                <a:spcPts val="0"/>
              </a:spcBef>
              <a:buNone/>
            </a:pPr>
            <a:r>
              <a:rPr lang="en-US" sz="2000" dirty="0"/>
              <a:t>GLOBK aligned to weighted least squares (WLS) </a:t>
            </a:r>
            <a:r>
              <a:rPr lang="en-US" sz="2000" dirty="0" err="1"/>
              <a:t>tsfit</a:t>
            </a:r>
            <a:r>
              <a:rPr lang="en-US" sz="2000" dirty="0"/>
              <a:t>.</a:t>
            </a:r>
          </a:p>
          <a:p>
            <a:pPr marL="0" indent="0">
              <a:lnSpc>
                <a:spcPct val="100000"/>
              </a:lnSpc>
              <a:spcBef>
                <a:spcPts val="0"/>
              </a:spcBef>
              <a:buNone/>
            </a:pPr>
            <a:r>
              <a:rPr lang="en-US" sz="2000" dirty="0">
                <a:latin typeface="Courier" pitchFamily="2" charset="0"/>
              </a:rPr>
              <a:t>Param        Est       +-   C  WRMS (mm/</a:t>
            </a:r>
            <a:r>
              <a:rPr lang="en-US" sz="2000" dirty="0" err="1">
                <a:latin typeface="Courier" pitchFamily="2" charset="0"/>
              </a:rPr>
              <a:t>yr</a:t>
            </a:r>
            <a:r>
              <a:rPr lang="en-US" sz="2000" dirty="0">
                <a:latin typeface="Courier" pitchFamily="2" charset="0"/>
              </a:rPr>
              <a:t>) NRMS</a:t>
            </a:r>
          </a:p>
          <a:p>
            <a:pPr marL="0" indent="0">
              <a:lnSpc>
                <a:spcPct val="100000"/>
              </a:lnSpc>
              <a:spcBef>
                <a:spcPts val="0"/>
              </a:spcBef>
              <a:buNone/>
            </a:pPr>
            <a:r>
              <a:rPr lang="en-US" sz="2000" dirty="0" err="1">
                <a:latin typeface="Courier" pitchFamily="2" charset="0"/>
              </a:rPr>
              <a:t>dN</a:t>
            </a:r>
            <a:r>
              <a:rPr lang="en-US" sz="2000" dirty="0">
                <a:latin typeface="Courier" pitchFamily="2" charset="0"/>
              </a:rPr>
              <a:t> mm/</a:t>
            </a:r>
            <a:r>
              <a:rPr lang="en-US" sz="2000" dirty="0" err="1">
                <a:latin typeface="Courier" pitchFamily="2" charset="0"/>
              </a:rPr>
              <a:t>yr</a:t>
            </a:r>
            <a:r>
              <a:rPr lang="en-US" sz="2000" dirty="0">
                <a:latin typeface="Courier" pitchFamily="2" charset="0"/>
              </a:rPr>
              <a:t>    -0.12     0.01  N     0.04      0.48</a:t>
            </a:r>
          </a:p>
          <a:p>
            <a:pPr marL="0" indent="0">
              <a:lnSpc>
                <a:spcPct val="100000"/>
              </a:lnSpc>
              <a:spcBef>
                <a:spcPts val="0"/>
              </a:spcBef>
              <a:buNone/>
            </a:pPr>
            <a:r>
              <a:rPr lang="en-US" sz="2000" dirty="0" err="1">
                <a:latin typeface="Courier" pitchFamily="2" charset="0"/>
              </a:rPr>
              <a:t>dE</a:t>
            </a:r>
            <a:r>
              <a:rPr lang="en-US" sz="2000" dirty="0">
                <a:latin typeface="Courier" pitchFamily="2" charset="0"/>
              </a:rPr>
              <a:t> mm/</a:t>
            </a:r>
            <a:r>
              <a:rPr lang="en-US" sz="2000" dirty="0" err="1">
                <a:latin typeface="Courier" pitchFamily="2" charset="0"/>
              </a:rPr>
              <a:t>yr</a:t>
            </a:r>
            <a:r>
              <a:rPr lang="en-US" sz="2000" dirty="0">
                <a:latin typeface="Courier" pitchFamily="2" charset="0"/>
              </a:rPr>
              <a:t>     0.00     0.01  E     0.07      0.67</a:t>
            </a:r>
          </a:p>
          <a:p>
            <a:pPr marL="0" indent="0">
              <a:lnSpc>
                <a:spcPct val="100000"/>
              </a:lnSpc>
              <a:spcBef>
                <a:spcPts val="0"/>
              </a:spcBef>
              <a:buNone/>
            </a:pPr>
            <a:r>
              <a:rPr lang="en-US" sz="2000" dirty="0" err="1">
                <a:latin typeface="Courier" pitchFamily="2" charset="0"/>
              </a:rPr>
              <a:t>dU</a:t>
            </a:r>
            <a:r>
              <a:rPr lang="en-US" sz="2000" dirty="0">
                <a:latin typeface="Courier" pitchFamily="2" charset="0"/>
              </a:rPr>
              <a:t> mm/</a:t>
            </a:r>
            <a:r>
              <a:rPr lang="en-US" sz="2000" dirty="0" err="1">
                <a:latin typeface="Courier" pitchFamily="2" charset="0"/>
              </a:rPr>
              <a:t>yr</a:t>
            </a:r>
            <a:r>
              <a:rPr lang="en-US" sz="2000" dirty="0">
                <a:latin typeface="Courier" pitchFamily="2" charset="0"/>
              </a:rPr>
              <a:t>     0.53     0.05  U     0.26      0.54</a:t>
            </a:r>
          </a:p>
          <a:p>
            <a:pPr marL="0" indent="0">
              <a:lnSpc>
                <a:spcPct val="100000"/>
              </a:lnSpc>
              <a:spcBef>
                <a:spcPts val="0"/>
              </a:spcBef>
              <a:buNone/>
            </a:pPr>
            <a:endParaRPr lang="en-US" sz="2000" dirty="0"/>
          </a:p>
          <a:p>
            <a:pPr marL="0" indent="0">
              <a:lnSpc>
                <a:spcPct val="100000"/>
              </a:lnSpc>
              <a:spcBef>
                <a:spcPts val="0"/>
              </a:spcBef>
              <a:buNone/>
            </a:pPr>
            <a:r>
              <a:rPr lang="en-US" sz="2000" dirty="0"/>
              <a:t>GLOBK aligned to Kalman filter (KF) </a:t>
            </a:r>
            <a:r>
              <a:rPr lang="en-US" sz="2000" dirty="0" err="1"/>
              <a:t>tsfit</a:t>
            </a:r>
            <a:r>
              <a:rPr lang="en-US" sz="2000" dirty="0"/>
              <a:t>.</a:t>
            </a:r>
          </a:p>
          <a:p>
            <a:pPr marL="0" indent="0">
              <a:lnSpc>
                <a:spcPct val="100000"/>
              </a:lnSpc>
              <a:spcBef>
                <a:spcPts val="0"/>
              </a:spcBef>
              <a:buNone/>
            </a:pPr>
            <a:r>
              <a:rPr lang="en-US" sz="2000" dirty="0">
                <a:latin typeface="Courier" pitchFamily="2" charset="0"/>
              </a:rPr>
              <a:t>Param        Est       +-   C  WRMS (mm/</a:t>
            </a:r>
            <a:r>
              <a:rPr lang="en-US" sz="2000" dirty="0" err="1">
                <a:latin typeface="Courier" pitchFamily="2" charset="0"/>
              </a:rPr>
              <a:t>yr</a:t>
            </a:r>
            <a:r>
              <a:rPr lang="en-US" sz="2000" dirty="0">
                <a:latin typeface="Courier" pitchFamily="2" charset="0"/>
              </a:rPr>
              <a:t>) NRMS</a:t>
            </a:r>
          </a:p>
          <a:p>
            <a:pPr marL="0" indent="0">
              <a:lnSpc>
                <a:spcPct val="100000"/>
              </a:lnSpc>
              <a:spcBef>
                <a:spcPts val="0"/>
              </a:spcBef>
              <a:buNone/>
            </a:pPr>
            <a:r>
              <a:rPr lang="en-US" sz="2000" dirty="0" err="1">
                <a:latin typeface="Courier" pitchFamily="2" charset="0"/>
              </a:rPr>
              <a:t>dN</a:t>
            </a:r>
            <a:r>
              <a:rPr lang="en-US" sz="2000" dirty="0">
                <a:latin typeface="Courier" pitchFamily="2" charset="0"/>
              </a:rPr>
              <a:t> mm/</a:t>
            </a:r>
            <a:r>
              <a:rPr lang="en-US" sz="2000" dirty="0" err="1">
                <a:latin typeface="Courier" pitchFamily="2" charset="0"/>
              </a:rPr>
              <a:t>yr</a:t>
            </a:r>
            <a:r>
              <a:rPr lang="en-US" sz="2000" dirty="0">
                <a:latin typeface="Courier" pitchFamily="2" charset="0"/>
              </a:rPr>
              <a:t>    -0.11     0.01  N     0.04      0.36</a:t>
            </a:r>
          </a:p>
          <a:p>
            <a:pPr marL="0" indent="0">
              <a:lnSpc>
                <a:spcPct val="100000"/>
              </a:lnSpc>
              <a:spcBef>
                <a:spcPts val="0"/>
              </a:spcBef>
              <a:buNone/>
            </a:pPr>
            <a:r>
              <a:rPr lang="en-US" sz="2000" dirty="0" err="1">
                <a:latin typeface="Courier" pitchFamily="2" charset="0"/>
              </a:rPr>
              <a:t>dE</a:t>
            </a:r>
            <a:r>
              <a:rPr lang="en-US" sz="2000" dirty="0">
                <a:latin typeface="Courier" pitchFamily="2" charset="0"/>
              </a:rPr>
              <a:t> mm/</a:t>
            </a:r>
            <a:r>
              <a:rPr lang="en-US" sz="2000" dirty="0" err="1">
                <a:latin typeface="Courier" pitchFamily="2" charset="0"/>
              </a:rPr>
              <a:t>yr</a:t>
            </a:r>
            <a:r>
              <a:rPr lang="en-US" sz="2000" dirty="0">
                <a:latin typeface="Courier" pitchFamily="2" charset="0"/>
              </a:rPr>
              <a:t>    -0.00     0.01  E     0.06      0.49</a:t>
            </a:r>
          </a:p>
          <a:p>
            <a:pPr marL="0" indent="0">
              <a:lnSpc>
                <a:spcPct val="100000"/>
              </a:lnSpc>
              <a:spcBef>
                <a:spcPts val="0"/>
              </a:spcBef>
              <a:buNone/>
            </a:pPr>
            <a:r>
              <a:rPr lang="en-US" sz="2000" dirty="0" err="1">
                <a:latin typeface="Courier" pitchFamily="2" charset="0"/>
              </a:rPr>
              <a:t>dU</a:t>
            </a:r>
            <a:r>
              <a:rPr lang="en-US" sz="2000" dirty="0">
                <a:latin typeface="Courier" pitchFamily="2" charset="0"/>
              </a:rPr>
              <a:t> mm/</a:t>
            </a:r>
            <a:r>
              <a:rPr lang="en-US" sz="2000" dirty="0" err="1">
                <a:latin typeface="Courier" pitchFamily="2" charset="0"/>
              </a:rPr>
              <a:t>yr</a:t>
            </a:r>
            <a:r>
              <a:rPr lang="en-US" sz="2000" dirty="0">
                <a:latin typeface="Courier" pitchFamily="2" charset="0"/>
              </a:rPr>
              <a:t>     0.63     0.04  U     0.25      0.51</a:t>
            </a:r>
          </a:p>
          <a:p>
            <a:pPr marL="0" indent="0">
              <a:lnSpc>
                <a:spcPct val="100000"/>
              </a:lnSpc>
              <a:spcBef>
                <a:spcPts val="0"/>
              </a:spcBef>
              <a:buNone/>
            </a:pPr>
            <a:endParaRPr lang="en-US" sz="2000" dirty="0">
              <a:latin typeface="Courier" pitchFamily="2" charset="0"/>
            </a:endParaRPr>
          </a:p>
          <a:p>
            <a:pPr marL="0" indent="0">
              <a:lnSpc>
                <a:spcPct val="100000"/>
              </a:lnSpc>
              <a:spcBef>
                <a:spcPts val="0"/>
              </a:spcBef>
              <a:buNone/>
            </a:pPr>
            <a:r>
              <a:rPr lang="en-US" sz="2000" dirty="0"/>
              <a:t>Comparison of individual sites: Effects of estimation mode and process noise.</a:t>
            </a:r>
          </a:p>
          <a:p>
            <a:pPr marL="0" indent="0">
              <a:lnSpc>
                <a:spcPct val="100000"/>
              </a:lnSpc>
              <a:spcBef>
                <a:spcPts val="0"/>
              </a:spcBef>
              <a:buNone/>
            </a:pPr>
            <a:r>
              <a:rPr lang="en-US" sz="2000" dirty="0">
                <a:latin typeface="Courier" pitchFamily="2" charset="0"/>
              </a:rPr>
              <a:t>P122_GPS </a:t>
            </a:r>
            <a:r>
              <a:rPr lang="en-US" sz="2000" dirty="0" err="1">
                <a:latin typeface="Courier" pitchFamily="2" charset="0"/>
              </a:rPr>
              <a:t>Ve</a:t>
            </a:r>
            <a:r>
              <a:rPr lang="en-US" sz="2000" dirty="0">
                <a:latin typeface="Courier" pitchFamily="2" charset="0"/>
              </a:rPr>
              <a:t>  -1.43 ± 0.10; </a:t>
            </a:r>
            <a:r>
              <a:rPr lang="en-US" sz="2000" dirty="0" err="1">
                <a:latin typeface="Courier" pitchFamily="2" charset="0"/>
              </a:rPr>
              <a:t>Vn</a:t>
            </a:r>
            <a:r>
              <a:rPr lang="en-US" sz="2000" dirty="0">
                <a:latin typeface="Courier" pitchFamily="2" charset="0"/>
              </a:rPr>
              <a:t>  -0.47 ± 0.08; Vu  -0.27 ± 0.56 mm/</a:t>
            </a:r>
            <a:r>
              <a:rPr lang="en-US" sz="2000" dirty="0" err="1">
                <a:latin typeface="Courier" pitchFamily="2" charset="0"/>
              </a:rPr>
              <a:t>yr</a:t>
            </a:r>
            <a:r>
              <a:rPr lang="en-US" sz="2000" dirty="0">
                <a:latin typeface="Courier" pitchFamily="2" charset="0"/>
              </a:rPr>
              <a:t>  GLOBK</a:t>
            </a:r>
          </a:p>
          <a:p>
            <a:pPr marL="0" indent="0">
              <a:lnSpc>
                <a:spcPct val="100000"/>
              </a:lnSpc>
              <a:spcBef>
                <a:spcPts val="0"/>
              </a:spcBef>
              <a:buNone/>
            </a:pPr>
            <a:r>
              <a:rPr lang="en-US" sz="2000" dirty="0">
                <a:latin typeface="Courier" pitchFamily="2" charset="0"/>
              </a:rPr>
              <a:t>P122_GPS </a:t>
            </a:r>
            <a:r>
              <a:rPr lang="en-US" sz="2000" dirty="0" err="1">
                <a:latin typeface="Courier" pitchFamily="2" charset="0"/>
              </a:rPr>
              <a:t>Ve</a:t>
            </a:r>
            <a:r>
              <a:rPr lang="en-US" sz="2000" dirty="0">
                <a:latin typeface="Courier" pitchFamily="2" charset="0"/>
              </a:rPr>
              <a:t>  -1.49 ± 0.09; </a:t>
            </a:r>
            <a:r>
              <a:rPr lang="en-US" sz="2000" dirty="0" err="1">
                <a:latin typeface="Courier" pitchFamily="2" charset="0"/>
              </a:rPr>
              <a:t>Vn</a:t>
            </a:r>
            <a:r>
              <a:rPr lang="en-US" sz="2000" dirty="0">
                <a:latin typeface="Courier" pitchFamily="2" charset="0"/>
              </a:rPr>
              <a:t>  -0.56 ± 0.08; Vu   0.28 ± 0.19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KF</a:t>
            </a:r>
          </a:p>
          <a:p>
            <a:pPr marL="0" indent="0">
              <a:lnSpc>
                <a:spcPct val="100000"/>
              </a:lnSpc>
              <a:spcBef>
                <a:spcPts val="0"/>
              </a:spcBef>
              <a:buNone/>
            </a:pPr>
            <a:r>
              <a:rPr lang="en-US" sz="2000" dirty="0">
                <a:latin typeface="Courier" pitchFamily="2" charset="0"/>
              </a:rPr>
              <a:t>P122_GPS </a:t>
            </a:r>
            <a:r>
              <a:rPr lang="en-US" sz="2000" dirty="0" err="1">
                <a:latin typeface="Courier" pitchFamily="2" charset="0"/>
              </a:rPr>
              <a:t>Ve</a:t>
            </a:r>
            <a:r>
              <a:rPr lang="en-US" sz="2000" dirty="0">
                <a:latin typeface="Courier" pitchFamily="2" charset="0"/>
              </a:rPr>
              <a:t>  -1.41 ± 0.05; </a:t>
            </a:r>
            <a:r>
              <a:rPr lang="en-US" sz="2000" dirty="0" err="1">
                <a:latin typeface="Courier" pitchFamily="2" charset="0"/>
              </a:rPr>
              <a:t>Vn</a:t>
            </a:r>
            <a:r>
              <a:rPr lang="en-US" sz="2000" dirty="0">
                <a:latin typeface="Courier" pitchFamily="2" charset="0"/>
              </a:rPr>
              <a:t>  -0.57 ± 0.02; Vu   0.17 ± 0.15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WLS</a:t>
            </a:r>
          </a:p>
          <a:p>
            <a:pPr marL="0" indent="0">
              <a:lnSpc>
                <a:spcPct val="100000"/>
              </a:lnSpc>
              <a:spcBef>
                <a:spcPts val="0"/>
              </a:spcBef>
              <a:buNone/>
            </a:pPr>
            <a:endParaRPr lang="en-US" sz="2000" dirty="0">
              <a:latin typeface="Courier" pitchFamily="2" charset="0"/>
            </a:endParaRPr>
          </a:p>
          <a:p>
            <a:pPr marL="0" indent="0">
              <a:lnSpc>
                <a:spcPct val="100000"/>
              </a:lnSpc>
              <a:spcBef>
                <a:spcPts val="0"/>
              </a:spcBef>
              <a:buNone/>
            </a:pPr>
            <a:r>
              <a:rPr lang="en-US" sz="2000" dirty="0">
                <a:latin typeface="Courier" pitchFamily="2" charset="0"/>
              </a:rPr>
              <a:t>P121_GPS </a:t>
            </a:r>
            <a:r>
              <a:rPr lang="en-US" sz="2000" dirty="0" err="1">
                <a:latin typeface="Courier" pitchFamily="2" charset="0"/>
              </a:rPr>
              <a:t>Ve</a:t>
            </a:r>
            <a:r>
              <a:rPr lang="en-US" sz="2000" dirty="0">
                <a:latin typeface="Courier" pitchFamily="2" charset="0"/>
              </a:rPr>
              <a:t>  -2.12 ± 0.09; </a:t>
            </a:r>
            <a:r>
              <a:rPr lang="en-US" sz="2000" dirty="0" err="1">
                <a:latin typeface="Courier" pitchFamily="2" charset="0"/>
              </a:rPr>
              <a:t>Vn</a:t>
            </a:r>
            <a:r>
              <a:rPr lang="en-US" sz="2000" dirty="0">
                <a:latin typeface="Courier" pitchFamily="2" charset="0"/>
              </a:rPr>
              <a:t>  -0.43 ± 0.07; Vu  -0.12 ± 0.61 mm/</a:t>
            </a:r>
            <a:r>
              <a:rPr lang="en-US" sz="2000" dirty="0" err="1">
                <a:latin typeface="Courier" pitchFamily="2" charset="0"/>
              </a:rPr>
              <a:t>yr</a:t>
            </a:r>
            <a:r>
              <a:rPr lang="en-US" sz="2000" dirty="0">
                <a:latin typeface="Courier" pitchFamily="2" charset="0"/>
              </a:rPr>
              <a:t> GLOBK </a:t>
            </a:r>
          </a:p>
          <a:p>
            <a:pPr marL="0" indent="0">
              <a:lnSpc>
                <a:spcPct val="100000"/>
              </a:lnSpc>
              <a:spcBef>
                <a:spcPts val="0"/>
              </a:spcBef>
              <a:buNone/>
            </a:pPr>
            <a:r>
              <a:rPr lang="en-US" sz="2000" dirty="0">
                <a:latin typeface="Courier" pitchFamily="2" charset="0"/>
              </a:rPr>
              <a:t>P121_GPS </a:t>
            </a:r>
            <a:r>
              <a:rPr lang="en-US" sz="2000" dirty="0" err="1">
                <a:latin typeface="Courier" pitchFamily="2" charset="0"/>
              </a:rPr>
              <a:t>Ve</a:t>
            </a:r>
            <a:r>
              <a:rPr lang="en-US" sz="2000" dirty="0">
                <a:latin typeface="Courier" pitchFamily="2" charset="0"/>
              </a:rPr>
              <a:t>  -2.13 ± 0.07; </a:t>
            </a:r>
            <a:r>
              <a:rPr lang="en-US" sz="2000" dirty="0" err="1">
                <a:latin typeface="Courier" pitchFamily="2" charset="0"/>
              </a:rPr>
              <a:t>Vn</a:t>
            </a:r>
            <a:r>
              <a:rPr lang="en-US" sz="2000" dirty="0">
                <a:latin typeface="Courier" pitchFamily="2" charset="0"/>
              </a:rPr>
              <a:t>  -0.49 ± 0.08; Vu   0.54 ± 0.20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KF</a:t>
            </a:r>
          </a:p>
          <a:p>
            <a:pPr marL="0" indent="0">
              <a:lnSpc>
                <a:spcPct val="100000"/>
              </a:lnSpc>
              <a:spcBef>
                <a:spcPts val="0"/>
              </a:spcBef>
              <a:buNone/>
            </a:pPr>
            <a:r>
              <a:rPr lang="en-US" sz="2000" dirty="0">
                <a:latin typeface="Courier" pitchFamily="2" charset="0"/>
              </a:rPr>
              <a:t>P121_GPS </a:t>
            </a:r>
            <a:r>
              <a:rPr lang="en-US" sz="2000" dirty="0" err="1">
                <a:latin typeface="Courier" pitchFamily="2" charset="0"/>
              </a:rPr>
              <a:t>Ve</a:t>
            </a:r>
            <a:r>
              <a:rPr lang="en-US" sz="2000" dirty="0">
                <a:latin typeface="Courier" pitchFamily="2" charset="0"/>
              </a:rPr>
              <a:t>  -2.09 ± 0.02; </a:t>
            </a:r>
            <a:r>
              <a:rPr lang="en-US" sz="2000" dirty="0" err="1">
                <a:latin typeface="Courier" pitchFamily="2" charset="0"/>
              </a:rPr>
              <a:t>Vn</a:t>
            </a:r>
            <a:r>
              <a:rPr lang="en-US" sz="2000" dirty="0">
                <a:latin typeface="Courier" pitchFamily="2" charset="0"/>
              </a:rPr>
              <a:t>  -0.55 ± 0.03; Vu   0.55 ± 0.18 mm/</a:t>
            </a:r>
            <a:r>
              <a:rPr lang="en-US" sz="2000" dirty="0" err="1">
                <a:latin typeface="Courier" pitchFamily="2" charset="0"/>
              </a:rPr>
              <a:t>yr</a:t>
            </a:r>
            <a:r>
              <a:rPr lang="en-US" sz="2000" dirty="0">
                <a:latin typeface="Courier" pitchFamily="2" charset="0"/>
              </a:rPr>
              <a:t> </a:t>
            </a:r>
            <a:r>
              <a:rPr lang="en-US" sz="2000" dirty="0" err="1">
                <a:latin typeface="Courier" pitchFamily="2" charset="0"/>
              </a:rPr>
              <a:t>tsfit</a:t>
            </a:r>
            <a:r>
              <a:rPr lang="en-US" sz="2000" dirty="0">
                <a:latin typeface="Courier" pitchFamily="2" charset="0"/>
              </a:rPr>
              <a:t> WLS</a:t>
            </a:r>
          </a:p>
          <a:p>
            <a:pPr marL="0" indent="0">
              <a:lnSpc>
                <a:spcPct val="100000"/>
              </a:lnSpc>
              <a:spcBef>
                <a:spcPts val="0"/>
              </a:spcBef>
              <a:buNone/>
            </a:pPr>
            <a:endParaRPr lang="en-US" sz="2000" dirty="0">
              <a:latin typeface="Courier" pitchFamily="2" charset="0"/>
            </a:endParaRPr>
          </a:p>
          <a:p>
            <a:pPr marL="0" indent="0">
              <a:lnSpc>
                <a:spcPct val="100000"/>
              </a:lnSpc>
              <a:spcBef>
                <a:spcPts val="0"/>
              </a:spcBef>
              <a:buNone/>
            </a:pPr>
            <a:r>
              <a:rPr lang="en-US" sz="2000" dirty="0"/>
              <a:t>Some differences here in the way heights are down weighted in GLOBK frame alignment and minimum process noise values.</a:t>
            </a:r>
          </a:p>
          <a:p>
            <a:pPr marL="0" indent="0">
              <a:lnSpc>
                <a:spcPct val="100000"/>
              </a:lnSpc>
              <a:buNone/>
            </a:pPr>
            <a:endParaRPr lang="en-US" sz="2000"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t>21</a:t>
            </a:fld>
            <a:endParaRPr lang="en-US"/>
          </a:p>
        </p:txBody>
      </p:sp>
    </p:spTree>
    <p:extLst>
      <p:ext uri="{BB962C8B-B14F-4D97-AF65-F5344CB8AC3E}">
        <p14:creationId xmlns:p14="http://schemas.microsoft.com/office/powerpoint/2010/main" val="14604367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GLOBK velocity solutions</a:t>
            </a:r>
          </a:p>
        </p:txBody>
      </p:sp>
      <p:sp>
        <p:nvSpPr>
          <p:cNvPr id="3" name="Content Placeholder 2"/>
          <p:cNvSpPr>
            <a:spLocks noGrp="1"/>
          </p:cNvSpPr>
          <p:nvPr>
            <p:ph idx="1"/>
          </p:nvPr>
        </p:nvSpPr>
        <p:spPr/>
        <p:txBody>
          <a:bodyPr>
            <a:normAutofit lnSpcReduction="10000"/>
          </a:bodyPr>
          <a:lstStyle/>
          <a:p>
            <a:r>
              <a:rPr lang="en-US" dirty="0"/>
              <a:t>The aim of these solutions is to combined many years of data to generate position, velocity, offset, and </a:t>
            </a:r>
            <a:r>
              <a:rPr lang="en-US" dirty="0" err="1"/>
              <a:t>postseismic</a:t>
            </a:r>
            <a:r>
              <a:rPr lang="en-US" dirty="0"/>
              <a:t> parameter estimates.  Not uncommon to have 10000 parameters in these solutions.</a:t>
            </a:r>
          </a:p>
          <a:p>
            <a:r>
              <a:rPr lang="en-US" dirty="0"/>
              <a:t>Input requirements for these solutions:</a:t>
            </a:r>
          </a:p>
          <a:p>
            <a:pPr lvl="1"/>
            <a:r>
              <a:rPr lang="en-US" dirty="0"/>
              <a:t>a priori coordinate and velocity file. Used as a check on positions in daily solutions (for editing of bad solutions) and adjustments are a priori values (a priori </a:t>
            </a:r>
            <a:r>
              <a:rPr lang="en-US" dirty="0" err="1"/>
              <a:t>sigmas</a:t>
            </a:r>
            <a:r>
              <a:rPr lang="en-US" dirty="0"/>
              <a:t> are for these values)</a:t>
            </a:r>
          </a:p>
          <a:p>
            <a:pPr lvl="1"/>
            <a:r>
              <a:rPr lang="en-US" dirty="0"/>
              <a:t>Earthquake file which specifies when earthquakes, discontinuities, and miss-named stations affect solution. Critical that this file correctly describe data.</a:t>
            </a:r>
          </a:p>
          <a:p>
            <a:pPr lvl="1"/>
            <a:r>
              <a:rPr lang="en-US" dirty="0"/>
              <a:t>Process noise parameters for each station. Critical for generating realistic standard deviations for the velocity estimates. </a:t>
            </a:r>
          </a:p>
          <a:p>
            <a:pPr lvl="1"/>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22</a:t>
            </a:fld>
            <a:endParaRPr lang="en-US"/>
          </a:p>
        </p:txBody>
      </p:sp>
    </p:spTree>
    <p:extLst>
      <p:ext uri="{BB962C8B-B14F-4D97-AF65-F5344CB8AC3E}">
        <p14:creationId xmlns:p14="http://schemas.microsoft.com/office/powerpoint/2010/main" val="18519971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Velocity solution strategies</a:t>
            </a:r>
          </a:p>
        </p:txBody>
      </p:sp>
      <p:sp>
        <p:nvSpPr>
          <p:cNvPr id="3" name="Content Placeholder 2"/>
          <p:cNvSpPr>
            <a:spLocks noGrp="1"/>
          </p:cNvSpPr>
          <p:nvPr>
            <p:ph idx="1"/>
          </p:nvPr>
        </p:nvSpPr>
        <p:spPr/>
        <p:txBody>
          <a:bodyPr>
            <a:normAutofit fontScale="92500" lnSpcReduction="10000"/>
          </a:bodyPr>
          <a:lstStyle/>
          <a:p>
            <a:r>
              <a:rPr lang="en-US" dirty="0"/>
              <a:t>In general careful setup (i.e., correct a priori coordinate, earthquake file and process noise files) is needed since each run that corrects a problem can take several days.  In correct solutions may not complete correctly.</a:t>
            </a:r>
          </a:p>
          <a:p>
            <a:r>
              <a:rPr lang="en-US" dirty="0"/>
              <a:t>Previous methods for constructing these solutions:</a:t>
            </a:r>
          </a:p>
          <a:p>
            <a:pPr lvl="1"/>
            <a:r>
              <a:rPr lang="en-US" dirty="0"/>
              <a:t>Define a core-set of sites (usually 20-200 sites) where the solution runs quickly.  Test files on this solutions and use the coordinate/velocity estimates to form the reference frame for time series generation.</a:t>
            </a:r>
          </a:p>
          <a:p>
            <a:pPr lvl="1"/>
            <a:r>
              <a:rPr lang="en-US" dirty="0"/>
              <a:t>Time series using these reference frame sites and then test (RMS scatter, discontinuity tests) to form a more complete earthquake and a priori coordinate/velocity files.</a:t>
            </a:r>
          </a:p>
          <a:p>
            <a:pPr lvl="1"/>
            <a:r>
              <a:rPr lang="en-US" dirty="0"/>
              <a:t>Steps above are repeated, usually increasing number of stations until solution is complete. As new stations are added missed discontinuities and bad process noise models can cause problems.</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23</a:t>
            </a:fld>
            <a:endParaRPr lang="en-US"/>
          </a:p>
        </p:txBody>
      </p:sp>
    </p:spTree>
    <p:extLst>
      <p:ext uri="{BB962C8B-B14F-4D97-AF65-F5344CB8AC3E}">
        <p14:creationId xmlns:p14="http://schemas.microsoft.com/office/powerpoint/2010/main" val="14808155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Velocity strategies</a:t>
            </a:r>
            <a:endParaRPr lang="en-US" dirty="0"/>
          </a:p>
        </p:txBody>
      </p:sp>
      <p:sp>
        <p:nvSpPr>
          <p:cNvPr id="3" name="Content Placeholder 2"/>
          <p:cNvSpPr>
            <a:spLocks noGrp="1"/>
          </p:cNvSpPr>
          <p:nvPr>
            <p:ph idx="1"/>
          </p:nvPr>
        </p:nvSpPr>
        <p:spPr/>
        <p:txBody>
          <a:bodyPr>
            <a:normAutofit fontScale="92500"/>
          </a:bodyPr>
          <a:lstStyle/>
          <a:p>
            <a:r>
              <a:rPr lang="en-US" dirty="0"/>
              <a:t>Other methods that are used in increase speed are:</a:t>
            </a:r>
          </a:p>
          <a:p>
            <a:pPr lvl="1"/>
            <a:r>
              <a:rPr lang="en-US" dirty="0"/>
              <a:t>Pre-combine daily solutions into weekly to monthly solutions and use these combined solutions in the velocity solutions.  There are many advantages to this approach:</a:t>
            </a:r>
          </a:p>
          <a:p>
            <a:pPr lvl="2"/>
            <a:r>
              <a:rPr lang="en-US" dirty="0"/>
              <a:t>Runs are much faster.  Each processing step takes about the same time with the monthly as a daily file but there are 30 fewer files so 30 times faster.</a:t>
            </a:r>
          </a:p>
          <a:p>
            <a:pPr lvl="2"/>
            <a:r>
              <a:rPr lang="en-US" dirty="0"/>
              <a:t>Numerical rounding errors are much better when monthlies are used</a:t>
            </a:r>
          </a:p>
          <a:p>
            <a:pPr lvl="2"/>
            <a:r>
              <a:rPr lang="en-US" dirty="0"/>
              <a:t>“MIDP” output option refers the solutions to the middles of the month.  (Default is last day of month as reference time, natural time for a sequential Kalman filter.</a:t>
            </a:r>
          </a:p>
          <a:p>
            <a:pPr lvl="2"/>
            <a:r>
              <a:rPr lang="en-US" dirty="0"/>
              <a:t>Random walk process noise models correct when velocity NOT estimated in combinations</a:t>
            </a:r>
          </a:p>
          <a:p>
            <a:pPr lvl="1"/>
            <a:r>
              <a:rPr lang="en-US" dirty="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24</a:t>
            </a:fld>
            <a:endParaRPr lang="en-US"/>
          </a:p>
        </p:txBody>
      </p:sp>
    </p:spTree>
    <p:extLst>
      <p:ext uri="{BB962C8B-B14F-4D97-AF65-F5344CB8AC3E}">
        <p14:creationId xmlns:p14="http://schemas.microsoft.com/office/powerpoint/2010/main" val="5123333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normAutofit fontScale="92500" lnSpcReduction="10000"/>
          </a:bodyPr>
          <a:lstStyle/>
          <a:p>
            <a:r>
              <a:rPr lang="en-US" dirty="0"/>
              <a:t>Generating large GAMIT solutions (&gt; 50 sites)</a:t>
            </a:r>
          </a:p>
          <a:p>
            <a:pPr lvl="1"/>
            <a:r>
              <a:rPr lang="en-US" dirty="0" err="1">
                <a:latin typeface="Courier" pitchFamily="2" charset="0"/>
              </a:rPr>
              <a:t>netsel</a:t>
            </a:r>
            <a:r>
              <a:rPr lang="en-US" dirty="0"/>
              <a:t> program: Divides up specific list of stations into sub-networks either for GAMIT or GLOBK processing.</a:t>
            </a:r>
          </a:p>
          <a:p>
            <a:pPr lvl="1"/>
            <a:r>
              <a:rPr lang="en-US" dirty="0" err="1">
                <a:latin typeface="Courier" pitchFamily="2" charset="0"/>
              </a:rPr>
              <a:t>sh_network_sel</a:t>
            </a:r>
            <a:r>
              <a:rPr lang="en-US" dirty="0"/>
              <a:t> uses </a:t>
            </a:r>
            <a:r>
              <a:rPr lang="en-US" dirty="0" err="1">
                <a:latin typeface="Courier" pitchFamily="2" charset="0"/>
              </a:rPr>
              <a:t>global_sel</a:t>
            </a:r>
            <a:r>
              <a:rPr lang="en-US" dirty="0"/>
              <a:t> to make global networks of specific size and number based on a large list of available data.</a:t>
            </a:r>
          </a:p>
          <a:p>
            <a:r>
              <a:rPr lang="en-US" dirty="0"/>
              <a:t>Strategies for large network processing in GLOBK</a:t>
            </a:r>
          </a:p>
          <a:p>
            <a:pPr lvl="1"/>
            <a:r>
              <a:rPr lang="en-US" dirty="0"/>
              <a:t>Prototyping tools: Run </a:t>
            </a:r>
            <a:r>
              <a:rPr lang="en-US" dirty="0" err="1">
                <a:latin typeface="Courier" pitchFamily="2" charset="0"/>
              </a:rPr>
              <a:t>globk</a:t>
            </a:r>
            <a:r>
              <a:rPr lang="en-US" dirty="0"/>
              <a:t> command setup on time series files using </a:t>
            </a:r>
            <a:r>
              <a:rPr lang="en-US" dirty="0" err="1">
                <a:latin typeface="Courier" pitchFamily="2" charset="0"/>
              </a:rPr>
              <a:t>tscon</a:t>
            </a:r>
            <a:r>
              <a:rPr lang="en-US" dirty="0"/>
              <a:t> and </a:t>
            </a:r>
            <a:r>
              <a:rPr lang="en-US" dirty="0" err="1">
                <a:latin typeface="Courier" pitchFamily="2" charset="0"/>
              </a:rPr>
              <a:t>glist</a:t>
            </a:r>
            <a:r>
              <a:rPr lang="en-US" dirty="0"/>
              <a:t>.  </a:t>
            </a:r>
            <a:r>
              <a:rPr lang="en-US" dirty="0" err="1">
                <a:latin typeface="Courier" pitchFamily="2" charset="0"/>
              </a:rPr>
              <a:t>tsfit</a:t>
            </a:r>
            <a:r>
              <a:rPr lang="en-US" dirty="0"/>
              <a:t> is used to fit and assess time series.</a:t>
            </a:r>
          </a:p>
          <a:p>
            <a:r>
              <a:rPr lang="en-US" dirty="0" err="1"/>
              <a:t>tsview</a:t>
            </a:r>
            <a:r>
              <a:rPr lang="en-US" dirty="0"/>
              <a:t> and </a:t>
            </a:r>
            <a:r>
              <a:rPr lang="en-US" dirty="0" err="1"/>
              <a:t>velview</a:t>
            </a:r>
            <a:r>
              <a:rPr lang="en-US" dirty="0"/>
              <a:t> are </a:t>
            </a:r>
            <a:r>
              <a:rPr lang="en-US" dirty="0" err="1"/>
              <a:t>Matlab</a:t>
            </a:r>
            <a:r>
              <a:rPr lang="en-US" dirty="0"/>
              <a:t> interactive programs to assess solutions.  </a:t>
            </a:r>
            <a:r>
              <a:rPr lang="en-US" dirty="0" err="1">
                <a:latin typeface="Courier" pitchFamily="2" charset="0"/>
              </a:rPr>
              <a:t>velrot</a:t>
            </a:r>
            <a:r>
              <a:rPr lang="en-US" dirty="0"/>
              <a:t> also useful for comparing velocity fields.</a:t>
            </a:r>
          </a:p>
          <a:p>
            <a:r>
              <a:rPr lang="en-US" dirty="0"/>
              <a:t>Always check the on-line help for these programs because they do evolve with time.</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25</a:t>
            </a:fld>
            <a:endParaRPr lang="en-US"/>
          </a:p>
        </p:txBody>
      </p:sp>
    </p:spTree>
    <p:extLst>
      <p:ext uri="{BB962C8B-B14F-4D97-AF65-F5344CB8AC3E}">
        <p14:creationId xmlns:p14="http://schemas.microsoft.com/office/powerpoint/2010/main" val="3328458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Strategies for large-network processing</a:t>
            </a:r>
          </a:p>
        </p:txBody>
      </p:sp>
      <p:sp>
        <p:nvSpPr>
          <p:cNvPr id="3" name="Content Placeholder 2"/>
          <p:cNvSpPr>
            <a:spLocks noGrp="1"/>
          </p:cNvSpPr>
          <p:nvPr>
            <p:ph idx="1"/>
          </p:nvPr>
        </p:nvSpPr>
        <p:spPr/>
        <p:txBody>
          <a:bodyPr>
            <a:normAutofit fontScale="92500" lnSpcReduction="20000"/>
          </a:bodyPr>
          <a:lstStyle/>
          <a:p>
            <a:r>
              <a:rPr lang="en-US" dirty="0"/>
              <a:t>Since GAMIT is limited by parameter definitions to 99 sites, with large networks we divide the processing into sub-networks, each of 30–50 sites</a:t>
            </a:r>
          </a:p>
          <a:p>
            <a:pPr lvl="1"/>
            <a:r>
              <a:rPr lang="en-US" dirty="0"/>
              <a:t>Processing time is proportional to the cube of the number of parameters, so it’s faster to have more smaller sub-nets than a few large ones</a:t>
            </a:r>
          </a:p>
          <a:p>
            <a:r>
              <a:rPr lang="en-US" dirty="0" err="1">
                <a:latin typeface="Courier" pitchFamily="2" charset="0"/>
              </a:rPr>
              <a:t>sh_gamit</a:t>
            </a:r>
            <a:r>
              <a:rPr lang="en-US" dirty="0"/>
              <a:t> can use the “</a:t>
            </a:r>
            <a:r>
              <a:rPr lang="mr-IN" dirty="0"/>
              <a:t>–</a:t>
            </a:r>
            <a:r>
              <a:rPr lang="en-US" dirty="0" err="1"/>
              <a:t>netext</a:t>
            </a:r>
            <a:r>
              <a:rPr lang="en-US" dirty="0"/>
              <a:t>” option to define multiple day directories (e.g.  [DDD]n1, [DDD]n2, …) </a:t>
            </a:r>
          </a:p>
          <a:p>
            <a:r>
              <a:rPr lang="en-US" dirty="0"/>
              <a:t>GLOBK is used to combine the networks for each day</a:t>
            </a:r>
          </a:p>
          <a:p>
            <a:r>
              <a:rPr lang="en-US" dirty="0"/>
              <a:t>You can run </a:t>
            </a:r>
            <a:r>
              <a:rPr lang="en-US" dirty="0" err="1">
                <a:latin typeface="Courier" pitchFamily="2" charset="0"/>
              </a:rPr>
              <a:t>htoglb</a:t>
            </a:r>
            <a:r>
              <a:rPr lang="en-US" dirty="0"/>
              <a:t> to generate binary h-files (.</a:t>
            </a:r>
            <a:r>
              <a:rPr lang="en-US" dirty="0" err="1"/>
              <a:t>glx</a:t>
            </a:r>
            <a:r>
              <a:rPr lang="en-US" dirty="0"/>
              <a:t>) for each subnet, then use </a:t>
            </a:r>
            <a:r>
              <a:rPr lang="en-US" dirty="0" err="1">
                <a:latin typeface="Courier" pitchFamily="2" charset="0"/>
              </a:rPr>
              <a:t>sh_glred</a:t>
            </a:r>
            <a:r>
              <a:rPr lang="en-US" dirty="0"/>
              <a:t> with the “</a:t>
            </a:r>
            <a:r>
              <a:rPr lang="mr-IN" dirty="0"/>
              <a:t>–</a:t>
            </a:r>
            <a:r>
              <a:rPr lang="en-US" dirty="0"/>
              <a:t>opts LB” and “</a:t>
            </a:r>
            <a:r>
              <a:rPr lang="mr-IN" dirty="0"/>
              <a:t>–</a:t>
            </a:r>
            <a:r>
              <a:rPr lang="en-US" dirty="0"/>
              <a:t>net” options to select the h-files to be combined.  If running GAMIT in baseline mode, use the -a option in </a:t>
            </a:r>
            <a:r>
              <a:rPr lang="en-US" dirty="0" err="1"/>
              <a:t>htoglb</a:t>
            </a:r>
            <a:r>
              <a:rPr lang="en-US" dirty="0"/>
              <a:t>.</a:t>
            </a:r>
          </a:p>
          <a:p>
            <a:r>
              <a:rPr lang="en-US" dirty="0"/>
              <a:t>Prototyping programs (</a:t>
            </a:r>
            <a:r>
              <a:rPr lang="en-US" dirty="0" err="1">
                <a:latin typeface="Courier" pitchFamily="2" charset="0"/>
              </a:rPr>
              <a:t>tscon</a:t>
            </a:r>
            <a:r>
              <a:rPr lang="en-US" dirty="0"/>
              <a:t>, </a:t>
            </a:r>
            <a:r>
              <a:rPr lang="en-US" dirty="0" err="1">
                <a:latin typeface="Courier" pitchFamily="2" charset="0"/>
              </a:rPr>
              <a:t>tssum</a:t>
            </a:r>
            <a:r>
              <a:rPr lang="en-US" dirty="0"/>
              <a:t>, </a:t>
            </a:r>
            <a:r>
              <a:rPr lang="en-US" dirty="0" err="1">
                <a:latin typeface="Courier" pitchFamily="2" charset="0"/>
              </a:rPr>
              <a:t>tsfit</a:t>
            </a:r>
            <a:r>
              <a:rPr lang="en-US" dirty="0"/>
              <a:t>) can be used to identify breaks and outliers before running a (time-consuming) velocity solution</a:t>
            </a:r>
          </a:p>
          <a:p>
            <a:endParaRPr lang="en-US" dirty="0"/>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2</a:t>
            </a:fld>
            <a:endParaRPr lang="en-US"/>
          </a:p>
        </p:txBody>
      </p:sp>
    </p:spTree>
    <p:extLst>
      <p:ext uri="{BB962C8B-B14F-4D97-AF65-F5344CB8AC3E}">
        <p14:creationId xmlns:p14="http://schemas.microsoft.com/office/powerpoint/2010/main" val="4199486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Large regional networks</a:t>
            </a:r>
          </a:p>
        </p:txBody>
      </p:sp>
      <p:sp>
        <p:nvSpPr>
          <p:cNvPr id="3" name="Content Placeholder 2"/>
          <p:cNvSpPr>
            <a:spLocks noGrp="1"/>
          </p:cNvSpPr>
          <p:nvPr>
            <p:ph idx="1"/>
          </p:nvPr>
        </p:nvSpPr>
        <p:spPr/>
        <p:txBody>
          <a:bodyPr>
            <a:normAutofit fontScale="55000" lnSpcReduction="20000"/>
          </a:bodyPr>
          <a:lstStyle/>
          <a:p>
            <a:r>
              <a:rPr lang="en-US" dirty="0"/>
              <a:t>Program </a:t>
            </a:r>
            <a:r>
              <a:rPr lang="en-US" dirty="0" err="1"/>
              <a:t>netsel</a:t>
            </a:r>
            <a:r>
              <a:rPr lang="en-US" dirty="0"/>
              <a:t>:  Sub-netting program for regional GPS networks</a:t>
            </a:r>
          </a:p>
          <a:p>
            <a:pPr marL="0" indent="0">
              <a:buNone/>
            </a:pPr>
            <a:r>
              <a:rPr lang="en-US" dirty="0">
                <a:latin typeface="Courier" pitchFamily="2" charset="0"/>
              </a:rPr>
              <a:t>Usage:</a:t>
            </a:r>
            <a:br>
              <a:rPr lang="en-US" dirty="0">
                <a:latin typeface="Courier" pitchFamily="2" charset="0"/>
              </a:rPr>
            </a:br>
            <a:r>
              <a:rPr lang="en-US" dirty="0" err="1">
                <a:latin typeface="Courier" pitchFamily="2" charset="0"/>
              </a:rPr>
              <a:t>netsel</a:t>
            </a:r>
            <a:r>
              <a:rPr lang="en-US" dirty="0">
                <a:latin typeface="Courier" pitchFamily="2" charset="0"/>
              </a:rPr>
              <a:t> &lt;options&gt;</a:t>
            </a:r>
            <a:br>
              <a:rPr lang="en-US" dirty="0">
                <a:latin typeface="Courier" pitchFamily="2" charset="0"/>
              </a:rPr>
            </a:br>
            <a:r>
              <a:rPr lang="en-US" dirty="0">
                <a:latin typeface="Courier" pitchFamily="2" charset="0"/>
              </a:rPr>
              <a:t>Options are</a:t>
            </a:r>
            <a:br>
              <a:rPr lang="en-US" dirty="0">
                <a:latin typeface="Courier" pitchFamily="2" charset="0"/>
              </a:rPr>
            </a:br>
            <a:r>
              <a:rPr lang="en-US" dirty="0">
                <a:latin typeface="Courier" pitchFamily="2" charset="0"/>
              </a:rPr>
              <a:t>-f &lt;file&gt; -- List of </a:t>
            </a:r>
            <a:r>
              <a:rPr lang="en-US" dirty="0" err="1">
                <a:latin typeface="Courier" pitchFamily="2" charset="0"/>
              </a:rPr>
              <a:t>rinex</a:t>
            </a:r>
            <a:r>
              <a:rPr lang="en-US" dirty="0">
                <a:latin typeface="Courier" pitchFamily="2" charset="0"/>
              </a:rPr>
              <a:t> files generated with ls -s &lt;</a:t>
            </a:r>
            <a:r>
              <a:rPr lang="en-US" dirty="0" err="1">
                <a:latin typeface="Courier" pitchFamily="2" charset="0"/>
              </a:rPr>
              <a:t>rinex</a:t>
            </a:r>
            <a:r>
              <a:rPr lang="en-US" dirty="0">
                <a:latin typeface="Courier" pitchFamily="2" charset="0"/>
              </a:rPr>
              <a:t> files&gt;</a:t>
            </a:r>
            <a:br>
              <a:rPr lang="en-US" dirty="0">
                <a:latin typeface="Courier" pitchFamily="2" charset="0"/>
              </a:rPr>
            </a:br>
            <a:r>
              <a:rPr lang="en-US" dirty="0">
                <a:latin typeface="Courier" pitchFamily="2" charset="0"/>
              </a:rPr>
              <a:t>-v &lt;file&gt; -- </a:t>
            </a:r>
            <a:r>
              <a:rPr lang="en-US" dirty="0" err="1">
                <a:latin typeface="Courier" pitchFamily="2" charset="0"/>
              </a:rPr>
              <a:t>Globk</a:t>
            </a:r>
            <a:r>
              <a:rPr lang="en-US" dirty="0">
                <a:latin typeface="Courier" pitchFamily="2" charset="0"/>
              </a:rPr>
              <a:t> velocity file with site coordinates</a:t>
            </a:r>
            <a:br>
              <a:rPr lang="en-US" dirty="0">
                <a:latin typeface="Courier" pitchFamily="2" charset="0"/>
              </a:rPr>
            </a:br>
            <a:r>
              <a:rPr lang="en-US" dirty="0">
                <a:latin typeface="Courier" pitchFamily="2" charset="0"/>
              </a:rPr>
              <a:t>-n &lt;number&gt; -- Desired number of sites in each network (will be adjusted to make all</a:t>
            </a:r>
            <a:br>
              <a:rPr lang="en-US" dirty="0">
                <a:latin typeface="Courier" pitchFamily="2" charset="0"/>
              </a:rPr>
            </a:br>
            <a:r>
              <a:rPr lang="en-US" dirty="0">
                <a:latin typeface="Courier" pitchFamily="2" charset="0"/>
              </a:rPr>
              <a:t>               networks about the same size)</a:t>
            </a:r>
            <a:br>
              <a:rPr lang="en-US" dirty="0">
                <a:latin typeface="Courier" pitchFamily="2" charset="0"/>
              </a:rPr>
            </a:br>
            <a:r>
              <a:rPr lang="en-US" dirty="0">
                <a:latin typeface="Courier" pitchFamily="2" charset="0"/>
              </a:rPr>
              <a:t>-t &lt;number&gt; -- Number of tie sites per network (must be &gt;0)</a:t>
            </a:r>
            <a:br>
              <a:rPr lang="en-US" dirty="0">
                <a:latin typeface="Courier" pitchFamily="2" charset="0"/>
              </a:rPr>
            </a:br>
            <a:r>
              <a:rPr lang="en-US" dirty="0">
                <a:latin typeface="Courier" pitchFamily="2" charset="0"/>
              </a:rPr>
              <a:t>-s &lt;file&gt;   -- Name of </a:t>
            </a:r>
            <a:r>
              <a:rPr lang="en-US" dirty="0" err="1">
                <a:latin typeface="Courier" pitchFamily="2" charset="0"/>
              </a:rPr>
              <a:t>station.info</a:t>
            </a:r>
            <a:r>
              <a:rPr lang="en-US" dirty="0">
                <a:latin typeface="Courier" pitchFamily="2" charset="0"/>
              </a:rPr>
              <a:t> file to use (default ../tables/</a:t>
            </a:r>
            <a:r>
              <a:rPr lang="en-US" dirty="0" err="1">
                <a:latin typeface="Courier" pitchFamily="2" charset="0"/>
              </a:rPr>
              <a:t>station.info</a:t>
            </a:r>
            <a:r>
              <a:rPr lang="en-US" dirty="0">
                <a:latin typeface="Courier" pitchFamily="2" charset="0"/>
              </a:rPr>
              <a:t>)</a:t>
            </a:r>
            <a:br>
              <a:rPr lang="en-US" dirty="0">
                <a:latin typeface="Courier" pitchFamily="2" charset="0"/>
              </a:rPr>
            </a:br>
            <a:r>
              <a:rPr lang="en-US" dirty="0">
                <a:latin typeface="Courier" pitchFamily="2" charset="0"/>
              </a:rPr>
              <a:t>-c &lt;code&gt;   -- Specifies network code (2-characters).  Default ne so that</a:t>
            </a:r>
            <a:br>
              <a:rPr lang="en-US" dirty="0">
                <a:latin typeface="Courier" pitchFamily="2" charset="0"/>
              </a:rPr>
            </a:br>
            <a:r>
              <a:rPr lang="en-US" dirty="0">
                <a:latin typeface="Courier" pitchFamily="2" charset="0"/>
              </a:rPr>
              <a:t>               networks will be ne01, ne02 .... </a:t>
            </a:r>
            <a:r>
              <a:rPr lang="en-US" dirty="0" err="1">
                <a:latin typeface="Courier" pitchFamily="2" charset="0"/>
              </a:rPr>
              <a:t>neNN</a:t>
            </a:r>
            <a:br>
              <a:rPr lang="en-US" dirty="0">
                <a:latin typeface="Courier" pitchFamily="2" charset="0"/>
              </a:rPr>
            </a:br>
            <a:br>
              <a:rPr lang="en-US" dirty="0">
                <a:latin typeface="Courier" pitchFamily="2" charset="0"/>
              </a:rPr>
            </a:br>
            <a:r>
              <a:rPr lang="en-US" dirty="0">
                <a:latin typeface="Courier" pitchFamily="2" charset="0"/>
              </a:rPr>
              <a:t>NEW: 150512</a:t>
            </a:r>
            <a:br>
              <a:rPr lang="en-US" dirty="0">
                <a:latin typeface="Courier" pitchFamily="2" charset="0"/>
              </a:rPr>
            </a:br>
            <a:r>
              <a:rPr lang="en-US" dirty="0">
                <a:latin typeface="Courier" pitchFamily="2" charset="0"/>
              </a:rPr>
              <a:t>-</a:t>
            </a:r>
            <a:r>
              <a:rPr lang="en-US" dirty="0" err="1">
                <a:latin typeface="Courier" pitchFamily="2" charset="0"/>
              </a:rPr>
              <a:t>rw</a:t>
            </a:r>
            <a:r>
              <a:rPr lang="en-US" dirty="0">
                <a:latin typeface="Courier" pitchFamily="2" charset="0"/>
              </a:rPr>
              <a:t> &lt;file&gt; &lt;</a:t>
            </a:r>
            <a:r>
              <a:rPr lang="en-US" dirty="0" err="1">
                <a:latin typeface="Courier" pitchFamily="2" charset="0"/>
              </a:rPr>
              <a:t>maxuse</a:t>
            </a:r>
            <a:r>
              <a:rPr lang="en-US" dirty="0">
                <a:latin typeface="Courier" pitchFamily="2" charset="0"/>
              </a:rPr>
              <a:t>&gt; -- </a:t>
            </a:r>
            <a:r>
              <a:rPr lang="en-US" dirty="0" err="1">
                <a:latin typeface="Courier" pitchFamily="2" charset="0"/>
              </a:rPr>
              <a:t>sh_gen_stats</a:t>
            </a:r>
            <a:r>
              <a:rPr lang="en-US" dirty="0">
                <a:latin typeface="Courier" pitchFamily="2" charset="0"/>
              </a:rPr>
              <a:t> .</a:t>
            </a:r>
            <a:r>
              <a:rPr lang="en-US" dirty="0" err="1">
                <a:latin typeface="Courier" pitchFamily="2" charset="0"/>
              </a:rPr>
              <a:t>rw</a:t>
            </a:r>
            <a:r>
              <a:rPr lang="en-US" dirty="0">
                <a:latin typeface="Courier" pitchFamily="2" charset="0"/>
              </a:rPr>
              <a:t> random walk file name and maximum horizontal</a:t>
            </a:r>
            <a:br>
              <a:rPr lang="en-US" dirty="0">
                <a:latin typeface="Courier" pitchFamily="2" charset="0"/>
              </a:rPr>
            </a:br>
            <a:r>
              <a:rPr lang="en-US" dirty="0">
                <a:latin typeface="Courier" pitchFamily="2" charset="0"/>
              </a:rPr>
              <a:t>               random walk value to be used.  Output will be GLOBK </a:t>
            </a:r>
            <a:r>
              <a:rPr lang="en-US" dirty="0" err="1">
                <a:latin typeface="Courier" pitchFamily="2" charset="0"/>
              </a:rPr>
              <a:t>use_site</a:t>
            </a:r>
            <a:r>
              <a:rPr lang="en-US" dirty="0">
                <a:latin typeface="Courier" pitchFamily="2" charset="0"/>
              </a:rPr>
              <a:t> commands.</a:t>
            </a:r>
            <a:br>
              <a:rPr lang="en-US" dirty="0">
                <a:latin typeface="Courier" pitchFamily="2" charset="0"/>
              </a:rPr>
            </a:br>
            <a:r>
              <a:rPr lang="en-US" dirty="0">
                <a:latin typeface="Courier" pitchFamily="2" charset="0"/>
              </a:rPr>
              <a:t>               Default for &lt;</a:t>
            </a:r>
            <a:r>
              <a:rPr lang="en-US" dirty="0" err="1">
                <a:latin typeface="Courier" pitchFamily="2" charset="0"/>
              </a:rPr>
              <a:t>maxuse</a:t>
            </a:r>
            <a:r>
              <a:rPr lang="en-US" dirty="0">
                <a:latin typeface="Courier" pitchFamily="2" charset="0"/>
              </a:rPr>
              <a:t>&gt; 2 mm^2/</a:t>
            </a:r>
            <a:r>
              <a:rPr lang="en-US" dirty="0" err="1">
                <a:latin typeface="Courier" pitchFamily="2" charset="0"/>
              </a:rPr>
              <a:t>yr</a:t>
            </a:r>
            <a:endParaRPr lang="en-US" dirty="0"/>
          </a:p>
          <a:p>
            <a:r>
              <a:rPr lang="en-US" dirty="0"/>
              <a:t>Output is nominally written to the screen but is usually redirected to a file.  The “</a:t>
            </a:r>
            <a:r>
              <a:rPr lang="mr-IN" dirty="0"/>
              <a:t>–</a:t>
            </a:r>
            <a:r>
              <a:rPr lang="en-US" dirty="0" err="1"/>
              <a:t>rw</a:t>
            </a:r>
            <a:r>
              <a:rPr lang="en-US" dirty="0"/>
              <a:t>” option is used to sub-net </a:t>
            </a:r>
            <a:r>
              <a:rPr lang="en-US" dirty="0" err="1">
                <a:latin typeface="Courier" pitchFamily="2" charset="0"/>
              </a:rPr>
              <a:t>globk</a:t>
            </a:r>
            <a:r>
              <a:rPr lang="en-US" dirty="0"/>
              <a:t> solutions</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3</a:t>
            </a:fld>
            <a:endParaRPr lang="en-US"/>
          </a:p>
        </p:txBody>
      </p:sp>
    </p:spTree>
    <p:extLst>
      <p:ext uri="{BB962C8B-B14F-4D97-AF65-F5344CB8AC3E}">
        <p14:creationId xmlns:p14="http://schemas.microsoft.com/office/powerpoint/2010/main" val="204872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netsel</a:t>
            </a:r>
            <a:r>
              <a:rPr lang="en-US" dirty="0"/>
              <a:t> output</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latin typeface="Courier" pitchFamily="2" charset="0"/>
              </a:rPr>
              <a:t>NETSEL: </a:t>
            </a:r>
            <a:br>
              <a:rPr lang="en-US" dirty="0">
                <a:latin typeface="Courier" pitchFamily="2" charset="0"/>
              </a:rPr>
            </a:br>
            <a:r>
              <a:rPr lang="en-US" dirty="0">
                <a:latin typeface="Courier" pitchFamily="2" charset="0"/>
              </a:rPr>
              <a:t>FTPLOG:  PBO_2011026.rx</a:t>
            </a:r>
            <a:br>
              <a:rPr lang="en-US" dirty="0">
                <a:latin typeface="Courier" pitchFamily="2" charset="0"/>
              </a:rPr>
            </a:br>
            <a:r>
              <a:rPr lang="en-US" dirty="0">
                <a:latin typeface="Courier" pitchFamily="2" charset="0"/>
              </a:rPr>
              <a:t>VELFILE: </a:t>
            </a:r>
            <a:r>
              <a:rPr lang="en-US" dirty="0" err="1">
                <a:latin typeface="Courier" pitchFamily="2" charset="0"/>
              </a:rPr>
              <a:t>PBO_all.pos</a:t>
            </a:r>
            <a:br>
              <a:rPr lang="en-US" dirty="0">
                <a:latin typeface="Courier" pitchFamily="2" charset="0"/>
              </a:rPr>
            </a:br>
            <a:r>
              <a:rPr lang="en-US" dirty="0">
                <a:latin typeface="Courier" pitchFamily="2" charset="0"/>
              </a:rPr>
              <a:t>Number of sites per net:   40</a:t>
            </a:r>
            <a:br>
              <a:rPr lang="en-US" dirty="0">
                <a:latin typeface="Courier" pitchFamily="2" charset="0"/>
              </a:rPr>
            </a:br>
            <a:r>
              <a:rPr lang="en-US" dirty="0">
                <a:latin typeface="Courier" pitchFamily="2" charset="0"/>
              </a:rPr>
              <a:t>NETSEL: </a:t>
            </a:r>
            <a:r>
              <a:rPr lang="en-US" dirty="0" err="1">
                <a:latin typeface="Courier" pitchFamily="2" charset="0"/>
              </a:rPr>
              <a:t>PBO_all.pos</a:t>
            </a:r>
            <a:r>
              <a:rPr lang="en-US" dirty="0">
                <a:latin typeface="Courier" pitchFamily="2" charset="0"/>
              </a:rPr>
              <a:t> contains  1358 sites</a:t>
            </a:r>
            <a:br>
              <a:rPr lang="en-US" dirty="0">
                <a:latin typeface="Courier" pitchFamily="2" charset="0"/>
              </a:rPr>
            </a:br>
            <a:r>
              <a:rPr lang="en-US" dirty="0">
                <a:latin typeface="Courier" pitchFamily="2" charset="0"/>
              </a:rPr>
              <a:t>NETSEL: PBO_2011026.rx contains  1234 sites</a:t>
            </a:r>
            <a:br>
              <a:rPr lang="en-US" dirty="0">
                <a:latin typeface="Courier" pitchFamily="2" charset="0"/>
              </a:rPr>
            </a:br>
            <a:r>
              <a:rPr lang="en-US" dirty="0">
                <a:latin typeface="Courier" pitchFamily="2" charset="0"/>
              </a:rPr>
              <a:t>Site Range Long   122.1406  310.1850 Latitude    10.2680   82.4940 deg</a:t>
            </a:r>
            <a:br>
              <a:rPr lang="en-US" dirty="0">
                <a:latin typeface="Courier" pitchFamily="2" charset="0"/>
              </a:rPr>
            </a:br>
            <a:r>
              <a:rPr lang="en-US" dirty="0">
                <a:latin typeface="Courier" pitchFamily="2" charset="0"/>
              </a:rPr>
              <a:t>NETSEL: For 1234 sites, with nominal   40 sites per network, final selection is:</a:t>
            </a:r>
            <a:br>
              <a:rPr lang="en-US" dirty="0">
                <a:latin typeface="Courier" pitchFamily="2" charset="0"/>
              </a:rPr>
            </a:br>
            <a:r>
              <a:rPr lang="en-US" dirty="0">
                <a:latin typeface="Courier" pitchFamily="2" charset="0"/>
              </a:rPr>
              <a:t>NETSEL: Fin   39 sites in   32 networks with   25 sites in one network</a:t>
            </a:r>
            <a:br>
              <a:rPr lang="en-US" dirty="0">
                <a:latin typeface="Courier" pitchFamily="2" charset="0"/>
              </a:rPr>
            </a:br>
            <a:r>
              <a:rPr lang="en-US" dirty="0">
                <a:latin typeface="Courier" pitchFamily="2" charset="0"/>
              </a:rPr>
              <a:t>NETSEL: Number of tie sites   1</a:t>
            </a:r>
            <a:br>
              <a:rPr lang="en-US" dirty="0">
                <a:latin typeface="Courier" pitchFamily="2" charset="0"/>
              </a:rPr>
            </a:br>
            <a:r>
              <a:rPr lang="en-US" dirty="0">
                <a:latin typeface="Courier" pitchFamily="2" charset="0"/>
              </a:rPr>
              <a:t>#NETWORK Number 001 with  39 sites</a:t>
            </a:r>
            <a:br>
              <a:rPr lang="en-US" dirty="0">
                <a:latin typeface="Courier" pitchFamily="2" charset="0"/>
              </a:rPr>
            </a:br>
            <a:r>
              <a:rPr lang="en-US" dirty="0">
                <a:latin typeface="Courier" pitchFamily="2" charset="0"/>
              </a:rPr>
              <a:t># NN    #      Long         Lat     Name  RK</a:t>
            </a:r>
            <a:br>
              <a:rPr lang="en-US" dirty="0">
                <a:latin typeface="Courier" pitchFamily="2" charset="0"/>
              </a:rPr>
            </a:br>
            <a:r>
              <a:rPr lang="en-US" dirty="0">
                <a:latin typeface="Courier" pitchFamily="2" charset="0"/>
              </a:rPr>
              <a:t># 001   1    242.10350     34.12600 AZU1  13</a:t>
            </a:r>
          </a:p>
          <a:p>
            <a:pPr marL="0" indent="0">
              <a:buNone/>
            </a:pPr>
            <a:r>
              <a:rPr lang="en-US" dirty="0"/>
              <a:t>…. list of networks</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4</a:t>
            </a:fld>
            <a:endParaRPr lang="en-US"/>
          </a:p>
        </p:txBody>
      </p:sp>
    </p:spTree>
    <p:extLst>
      <p:ext uri="{BB962C8B-B14F-4D97-AF65-F5344CB8AC3E}">
        <p14:creationId xmlns:p14="http://schemas.microsoft.com/office/powerpoint/2010/main" val="12245055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latin typeface="Courier New" panose="02070309020205020404" pitchFamily="49" charset="0"/>
                <a:cs typeface="Courier New" panose="02070309020205020404" pitchFamily="49" charset="0"/>
              </a:rPr>
              <a:t>netsel</a:t>
            </a:r>
            <a:r>
              <a:rPr lang="en-US" dirty="0"/>
              <a:t> output and tie</a:t>
            </a:r>
          </a:p>
        </p:txBody>
      </p:sp>
      <p:sp>
        <p:nvSpPr>
          <p:cNvPr id="3" name="Content Placeholder 2"/>
          <p:cNvSpPr>
            <a:spLocks noGrp="1"/>
          </p:cNvSpPr>
          <p:nvPr>
            <p:ph idx="1"/>
          </p:nvPr>
        </p:nvSpPr>
        <p:spPr/>
        <p:txBody>
          <a:bodyPr>
            <a:normAutofit lnSpcReduction="10000"/>
          </a:bodyPr>
          <a:lstStyle/>
          <a:p>
            <a:r>
              <a:rPr lang="en-US" dirty="0"/>
              <a:t>Algorithm selects sites from highest density regions progressively working to lower density regions.</a:t>
            </a:r>
          </a:p>
          <a:p>
            <a:r>
              <a:rPr lang="en-US" dirty="0"/>
              <a:t>Final network ties “centroid” sites of each network together (for case shown here only one tie site (–t option should always be &gt;0)</a:t>
            </a:r>
          </a:p>
          <a:p>
            <a:r>
              <a:rPr lang="en-US" dirty="0"/>
              <a:t>Output  </a:t>
            </a:r>
            <a:r>
              <a:rPr lang="en-US" dirty="0" err="1"/>
              <a:t>sites.defaults.yyyy.ddd</a:t>
            </a:r>
            <a:r>
              <a:rPr lang="en-US" dirty="0"/>
              <a:t> to be used in GAMIT processing</a:t>
            </a:r>
          </a:p>
          <a:p>
            <a:r>
              <a:rPr lang="en-US" dirty="0"/>
              <a:t>“–</a:t>
            </a:r>
            <a:r>
              <a:rPr lang="en-US" dirty="0" err="1"/>
              <a:t>expt</a:t>
            </a:r>
            <a:r>
              <a:rPr lang="en-US" dirty="0"/>
              <a:t>” code and “–</a:t>
            </a:r>
            <a:r>
              <a:rPr lang="en-US" dirty="0" err="1"/>
              <a:t>netext</a:t>
            </a:r>
            <a:r>
              <a:rPr lang="en-US" dirty="0"/>
              <a:t>” are normally set to </a:t>
            </a:r>
            <a:r>
              <a:rPr lang="en-US" dirty="0" err="1"/>
              <a:t>neXX</a:t>
            </a:r>
            <a:r>
              <a:rPr lang="en-US" dirty="0"/>
              <a:t> where XX is network number</a:t>
            </a:r>
          </a:p>
          <a:p>
            <a:r>
              <a:rPr lang="en-US" dirty="0"/>
              <a:t>Script file with </a:t>
            </a:r>
            <a:r>
              <a:rPr lang="en-US" dirty="0" err="1">
                <a:latin typeface="Courier" pitchFamily="2" charset="0"/>
              </a:rPr>
              <a:t>sh_gamit</a:t>
            </a:r>
            <a:r>
              <a:rPr lang="en-US" dirty="0"/>
              <a:t> calls are then passed to </a:t>
            </a:r>
            <a:r>
              <a:rPr lang="en-US" dirty="0" err="1">
                <a:latin typeface="Courier" pitchFamily="2" charset="0"/>
              </a:rPr>
              <a:t>sh_PBS_gamit</a:t>
            </a:r>
            <a:r>
              <a:rPr lang="en-US" dirty="0"/>
              <a:t> when running on a cluster using Portable Batch System (PBS) (normally needs changes for specific installation)</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5</a:t>
            </a:fld>
            <a:endParaRPr lang="en-US"/>
          </a:p>
        </p:txBody>
      </p:sp>
    </p:spTree>
    <p:extLst>
      <p:ext uri="{BB962C8B-B14F-4D97-AF65-F5344CB8AC3E}">
        <p14:creationId xmlns:p14="http://schemas.microsoft.com/office/powerpoint/2010/main" val="1356192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Global network selection</a:t>
            </a:r>
          </a:p>
        </p:txBody>
      </p:sp>
      <p:sp>
        <p:nvSpPr>
          <p:cNvPr id="3" name="Content Placeholder 2"/>
          <p:cNvSpPr>
            <a:spLocks noGrp="1"/>
          </p:cNvSpPr>
          <p:nvPr>
            <p:ph idx="1"/>
          </p:nvPr>
        </p:nvSpPr>
        <p:spPr/>
        <p:txBody>
          <a:bodyPr/>
          <a:lstStyle/>
          <a:p>
            <a:r>
              <a:rPr lang="en-US" dirty="0"/>
              <a:t>Script </a:t>
            </a:r>
            <a:r>
              <a:rPr lang="en-US" dirty="0" err="1">
                <a:latin typeface="Courier" pitchFamily="2" charset="0"/>
              </a:rPr>
              <a:t>sh_network_sel</a:t>
            </a:r>
            <a:r>
              <a:rPr lang="en-US" dirty="0"/>
              <a:t> used with program </a:t>
            </a:r>
            <a:r>
              <a:rPr lang="en-US" dirty="0" err="1">
                <a:latin typeface="Courier" pitchFamily="2" charset="0"/>
              </a:rPr>
              <a:t>global_sel</a:t>
            </a:r>
            <a:r>
              <a:rPr lang="en-US" dirty="0"/>
              <a:t> to make </a:t>
            </a:r>
            <a:r>
              <a:rPr lang="en-US" dirty="0" err="1"/>
              <a:t>sites.defaults.yyyy.ddd</a:t>
            </a:r>
            <a:r>
              <a:rPr lang="en-US" dirty="0"/>
              <a:t> files </a:t>
            </a:r>
          </a:p>
          <a:p>
            <a:r>
              <a:rPr lang="en-US" dirty="0"/>
              <a:t>This scripts ftp’s lists of available data on a given day and build global networks from this list.</a:t>
            </a:r>
          </a:p>
          <a:p>
            <a:r>
              <a:rPr lang="en-US" dirty="0"/>
              <a:t>The core list are 4-char codes of sites to be included if they are available</a:t>
            </a:r>
          </a:p>
          <a:p>
            <a:r>
              <a:rPr lang="en-US" dirty="0"/>
              <a:t>Reference list are the initial sites in each network (next slide)</a:t>
            </a:r>
          </a:p>
          <a:p>
            <a:r>
              <a:rPr lang="en-US" dirty="0"/>
              <a:t>Each network shares ties sites with each other network.  Algorithm in based on keeping sites widely separated. </a:t>
            </a:r>
          </a:p>
          <a:p>
            <a:endParaRPr lang="en-US" dirty="0"/>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6</a:t>
            </a:fld>
            <a:endParaRPr lang="en-US"/>
          </a:p>
        </p:txBody>
      </p:sp>
    </p:spTree>
    <p:extLst>
      <p:ext uri="{BB962C8B-B14F-4D97-AF65-F5344CB8AC3E}">
        <p14:creationId xmlns:p14="http://schemas.microsoft.com/office/powerpoint/2010/main" val="3632260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 sites</a:t>
            </a:r>
          </a:p>
        </p:txBody>
      </p:sp>
      <p:sp>
        <p:nvSpPr>
          <p:cNvPr id="3" name="Content Placeholder 2"/>
          <p:cNvSpPr>
            <a:spLocks noGrp="1"/>
          </p:cNvSpPr>
          <p:nvPr>
            <p:ph idx="1"/>
          </p:nvPr>
        </p:nvSpPr>
        <p:spPr/>
        <p:txBody>
          <a:bodyPr>
            <a:normAutofit/>
          </a:bodyPr>
          <a:lstStyle/>
          <a:p>
            <a:pPr marL="0" indent="0">
              <a:buNone/>
            </a:pPr>
            <a:r>
              <a:rPr lang="en-US" dirty="0">
                <a:latin typeface="Courier" pitchFamily="2" charset="0"/>
              </a:rPr>
              <a:t>#  Reference site lists set initial sites in each network and the number of networks to use. (Default is </a:t>
            </a:r>
            <a:r>
              <a:rPr lang="en-US" dirty="0" err="1">
                <a:latin typeface="Courier" pitchFamily="2" charset="0"/>
              </a:rPr>
              <a:t>ref_net.sites</a:t>
            </a:r>
            <a:r>
              <a:rPr lang="en-US" dirty="0">
                <a:latin typeface="Courier" pitchFamily="2" charset="0"/>
              </a:rPr>
              <a:t>, selected with -f option in </a:t>
            </a:r>
            <a:r>
              <a:rPr lang="en-US" dirty="0" err="1">
                <a:latin typeface="Courier" pitchFamily="2" charset="0"/>
              </a:rPr>
              <a:t>sh_network_sel</a:t>
            </a:r>
            <a:r>
              <a:rPr lang="en-US" dirty="0">
                <a:latin typeface="Courier" pitchFamily="2" charset="0"/>
              </a:rPr>
              <a:t>).</a:t>
            </a:r>
            <a:br>
              <a:rPr lang="en-US" dirty="0">
                <a:latin typeface="Courier" pitchFamily="2" charset="0"/>
              </a:rPr>
            </a:br>
            <a:r>
              <a:rPr lang="en-US" dirty="0">
                <a:latin typeface="Courier" pitchFamily="2" charset="0"/>
              </a:rPr>
              <a:t> REF_NET NET1 ONSA|ALGO|KOUR|S071|WDC1|WDC3</a:t>
            </a:r>
            <a:br>
              <a:rPr lang="en-US" dirty="0">
                <a:latin typeface="Courier" pitchFamily="2" charset="0"/>
              </a:rPr>
            </a:br>
            <a:r>
              <a:rPr lang="en-US" dirty="0">
                <a:latin typeface="Courier" pitchFamily="2" charset="0"/>
              </a:rPr>
              <a:t> REF_NET NET2 AMC2|MATE|KHAJ|KOKB</a:t>
            </a:r>
            <a:br>
              <a:rPr lang="en-US" dirty="0">
                <a:latin typeface="Courier" pitchFamily="2" charset="0"/>
              </a:rPr>
            </a:br>
            <a:r>
              <a:rPr lang="en-US" dirty="0">
                <a:latin typeface="Courier" pitchFamily="2" charset="0"/>
              </a:rPr>
              <a:t> REF_NET NET3 NYAL|CHUR|CRO1|TWTF</a:t>
            </a:r>
            <a:br>
              <a:rPr lang="en-US" dirty="0">
                <a:latin typeface="Courier" pitchFamily="2" charset="0"/>
              </a:rPr>
            </a:br>
            <a:r>
              <a:rPr lang="en-US" dirty="0">
                <a:latin typeface="Courier" pitchFamily="2" charset="0"/>
              </a:rPr>
              <a:t> REF_NET NET4 GOL2|NIST|PIE1|WSRT</a:t>
            </a:r>
            <a:br>
              <a:rPr lang="en-US" dirty="0">
                <a:latin typeface="Courier" pitchFamily="2" charset="0"/>
              </a:rPr>
            </a:br>
            <a:r>
              <a:rPr lang="en-US" dirty="0">
                <a:latin typeface="Courier" pitchFamily="2" charset="0"/>
              </a:rPr>
              <a:t> REF_NET NET5 BREW|STJO|IENG|NOT1</a:t>
            </a:r>
            <a:br>
              <a:rPr lang="en-US" dirty="0">
                <a:latin typeface="Courier" pitchFamily="2" charset="0"/>
              </a:rPr>
            </a:br>
            <a:r>
              <a:rPr lang="en-US" dirty="0">
                <a:latin typeface="Courier" pitchFamily="2" charset="0"/>
              </a:rPr>
              <a:t> REF_NET NET6 WAB2|BRUS|NLIB|HOB2</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7</a:t>
            </a:fld>
            <a:endParaRPr lang="en-US"/>
          </a:p>
        </p:txBody>
      </p:sp>
    </p:spTree>
    <p:extLst>
      <p:ext uri="{BB962C8B-B14F-4D97-AF65-F5344CB8AC3E}">
        <p14:creationId xmlns:p14="http://schemas.microsoft.com/office/powerpoint/2010/main" val="427703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Prototyping tools</a:t>
            </a:r>
          </a:p>
        </p:txBody>
      </p:sp>
      <p:sp>
        <p:nvSpPr>
          <p:cNvPr id="3" name="Content Placeholder 2"/>
          <p:cNvSpPr>
            <a:spLocks noGrp="1"/>
          </p:cNvSpPr>
          <p:nvPr>
            <p:ph idx="1"/>
          </p:nvPr>
        </p:nvSpPr>
        <p:spPr/>
        <p:txBody>
          <a:bodyPr>
            <a:normAutofit lnSpcReduction="10000"/>
          </a:bodyPr>
          <a:lstStyle/>
          <a:p>
            <a:r>
              <a:rPr lang="en-US" dirty="0"/>
              <a:t>There are two programs that may be used for prototyping solutions</a:t>
            </a:r>
          </a:p>
          <a:p>
            <a:pPr lvl="1"/>
            <a:r>
              <a:rPr lang="en-US" dirty="0" err="1">
                <a:latin typeface="Courier" pitchFamily="2" charset="0"/>
              </a:rPr>
              <a:t>tscon</a:t>
            </a:r>
            <a:r>
              <a:rPr lang="en-US" dirty="0"/>
              <a:t> converts a variety of data formats into the PBO .</a:t>
            </a:r>
            <a:r>
              <a:rPr lang="en-US" dirty="0" err="1"/>
              <a:t>pos</a:t>
            </a:r>
            <a:r>
              <a:rPr lang="en-US" dirty="0"/>
              <a:t> format while allowing a new reference frame realization using techniques similar to </a:t>
            </a:r>
            <a:r>
              <a:rPr lang="en-US" dirty="0" err="1">
                <a:latin typeface="Courier" pitchFamily="2" charset="0"/>
              </a:rPr>
              <a:t>glorg</a:t>
            </a:r>
            <a:r>
              <a:rPr lang="en-US" dirty="0"/>
              <a:t> stabilization. Stabilization can used to test selection of reference sites.</a:t>
            </a:r>
          </a:p>
          <a:p>
            <a:pPr lvl="1"/>
            <a:r>
              <a:rPr lang="en-US" dirty="0" err="1">
                <a:latin typeface="Courier" pitchFamily="2" charset="0"/>
              </a:rPr>
              <a:t>tsfit</a:t>
            </a:r>
            <a:r>
              <a:rPr lang="en-US" dirty="0"/>
              <a:t> fits time series with a variety of models some of which can be specified in a GLOBK .</a:t>
            </a:r>
            <a:r>
              <a:rPr lang="en-US" dirty="0" err="1"/>
              <a:t>eq</a:t>
            </a:r>
            <a:r>
              <a:rPr lang="en-US" dirty="0"/>
              <a:t> file format. </a:t>
            </a:r>
            <a:r>
              <a:rPr lang="en-US" dirty="0" err="1">
                <a:latin typeface="Courier" pitchFamily="2" charset="0"/>
              </a:rPr>
              <a:t>tsfit</a:t>
            </a:r>
            <a:r>
              <a:rPr lang="en-US" dirty="0"/>
              <a:t> also outputs GLOBK a priori coordinate files. Use of realistic sigma option here and </a:t>
            </a:r>
            <a:r>
              <a:rPr lang="en-US" dirty="0" err="1">
                <a:latin typeface="Courier" pitchFamily="2" charset="0"/>
              </a:rPr>
              <a:t>sh_gen_stats</a:t>
            </a:r>
            <a:r>
              <a:rPr lang="en-US" dirty="0"/>
              <a:t> allows process noise to be set for </a:t>
            </a:r>
            <a:r>
              <a:rPr lang="en-US" dirty="0" err="1">
                <a:latin typeface="Courier" pitchFamily="2" charset="0"/>
              </a:rPr>
              <a:t>globk</a:t>
            </a:r>
            <a:r>
              <a:rPr lang="en-US" dirty="0"/>
              <a:t> (site dependent random walk variances)</a:t>
            </a:r>
          </a:p>
          <a:p>
            <a:r>
              <a:rPr lang="en-US" dirty="0"/>
              <a:t>The program, </a:t>
            </a:r>
            <a:r>
              <a:rPr lang="en-US" dirty="0" err="1">
                <a:latin typeface="Courier" pitchFamily="2" charset="0"/>
              </a:rPr>
              <a:t>tssum</a:t>
            </a:r>
            <a:r>
              <a:rPr lang="en-US" dirty="0"/>
              <a:t> can be used to extract and append PBO time series files from </a:t>
            </a:r>
            <a:r>
              <a:rPr lang="en-US" dirty="0" err="1">
                <a:latin typeface="Courier" pitchFamily="2" charset="0"/>
              </a:rPr>
              <a:t>globk</a:t>
            </a:r>
            <a:r>
              <a:rPr lang="en-US" dirty="0"/>
              <a:t> and </a:t>
            </a:r>
            <a:r>
              <a:rPr lang="en-US" dirty="0" err="1">
                <a:latin typeface="Courier" pitchFamily="2" charset="0"/>
              </a:rPr>
              <a:t>glred</a:t>
            </a:r>
            <a:r>
              <a:rPr lang="en-US" dirty="0"/>
              <a:t> output files (normally .org-files).  Output of PBO format line is now default.</a:t>
            </a:r>
          </a:p>
        </p:txBody>
      </p:sp>
      <p:sp>
        <p:nvSpPr>
          <p:cNvPr id="4" name="Date Placeholder 3"/>
          <p:cNvSpPr>
            <a:spLocks noGrp="1"/>
          </p:cNvSpPr>
          <p:nvPr>
            <p:ph type="dt" sz="half" idx="10"/>
          </p:nvPr>
        </p:nvSpPr>
        <p:spPr/>
        <p:txBody>
          <a:bodyPr/>
          <a:lstStyle/>
          <a:p>
            <a:r>
              <a:rPr lang="en-GB"/>
              <a:t>2020/08/27</a:t>
            </a:r>
            <a:endParaRPr lang="en-US"/>
          </a:p>
        </p:txBody>
      </p:sp>
      <p:sp>
        <p:nvSpPr>
          <p:cNvPr id="5" name="Footer Placeholder 4"/>
          <p:cNvSpPr>
            <a:spLocks noGrp="1"/>
          </p:cNvSpPr>
          <p:nvPr>
            <p:ph type="ftr" sz="quarter" idx="11"/>
          </p:nvPr>
        </p:nvSpPr>
        <p:spPr/>
        <p:txBody>
          <a:bodyPr/>
          <a:lstStyle/>
          <a:p>
            <a:r>
              <a:rPr lang="en-US"/>
              <a:t>Large continuous networks</a:t>
            </a:r>
          </a:p>
        </p:txBody>
      </p:sp>
      <p:sp>
        <p:nvSpPr>
          <p:cNvPr id="6" name="Slide Number Placeholder 5"/>
          <p:cNvSpPr>
            <a:spLocks noGrp="1"/>
          </p:cNvSpPr>
          <p:nvPr>
            <p:ph type="sldNum" sz="quarter" idx="12"/>
          </p:nvPr>
        </p:nvSpPr>
        <p:spPr/>
        <p:txBody>
          <a:bodyPr/>
          <a:lstStyle/>
          <a:p>
            <a:fld id="{B5AA1FA8-B090-4D48-B0EE-5DA1BF2BA795}" type="slidenum">
              <a:rPr lang="en-US" smtClean="0"/>
              <a:pPr/>
              <a:t>8</a:t>
            </a:fld>
            <a:endParaRPr lang="en-US"/>
          </a:p>
        </p:txBody>
      </p:sp>
    </p:spTree>
    <p:extLst>
      <p:ext uri="{BB962C8B-B14F-4D97-AF65-F5344CB8AC3E}">
        <p14:creationId xmlns:p14="http://schemas.microsoft.com/office/powerpoint/2010/main" val="210908995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2055</TotalTime>
  <Words>3853</Words>
  <Application>Microsoft Macintosh PowerPoint</Application>
  <PresentationFormat>Widescreen</PresentationFormat>
  <Paragraphs>263</Paragraphs>
  <Slides>26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Courier</vt:lpstr>
      <vt:lpstr>Courier New</vt:lpstr>
      <vt:lpstr>Office Theme</vt:lpstr>
      <vt:lpstr>Large continuous network processing and analysis</vt:lpstr>
      <vt:lpstr>Content</vt:lpstr>
      <vt:lpstr>Strategies for large-network processing</vt:lpstr>
      <vt:lpstr>Large regional networks</vt:lpstr>
      <vt:lpstr>netsel output</vt:lpstr>
      <vt:lpstr>netsel output and tie</vt:lpstr>
      <vt:lpstr>Global network selection</vt:lpstr>
      <vt:lpstr>Reference sites</vt:lpstr>
      <vt:lpstr>Prototyping tools</vt:lpstr>
      <vt:lpstr>Prototyping concept</vt:lpstr>
      <vt:lpstr>Basic processing</vt:lpstr>
      <vt:lpstr>Basic processing (cont.)</vt:lpstr>
      <vt:lpstr>Prototyping output</vt:lpstr>
      <vt:lpstr>tsfit</vt:lpstr>
      <vt:lpstr>tsfit commands</vt:lpstr>
      <vt:lpstr>Other tsfit commands</vt:lpstr>
      <vt:lpstr>Other tsfit commands</vt:lpstr>
      <vt:lpstr>tscon</vt:lpstr>
      <vt:lpstr>tscon commands</vt:lpstr>
      <vt:lpstr>Example: Small region of PBO field</vt:lpstr>
      <vt:lpstr>Comparison</vt:lpstr>
      <vt:lpstr>Example Statistics</vt:lpstr>
      <vt:lpstr>GLOBK velocity solutions</vt:lpstr>
      <vt:lpstr>Velocity solution strategies</vt:lpstr>
      <vt:lpstr>Velocity strategies</vt:lpstr>
      <vt:lpstr>Summary</vt:lpstr>
    </vt:vector>
  </TitlesOfParts>
  <Manager/>
  <Company>MIT</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continuous network processing and analysis</dc:title>
  <dc:subject/>
  <dc:creator>T. Herring</dc:creator>
  <cp:keywords/>
  <dc:description/>
  <cp:lastModifiedBy>Thomas A Herring</cp:lastModifiedBy>
  <cp:revision>53</cp:revision>
  <cp:lastPrinted>2020-08-23T17:05:00Z</cp:lastPrinted>
  <dcterms:created xsi:type="dcterms:W3CDTF">2014-11-13T20:18:27Z</dcterms:created>
  <dcterms:modified xsi:type="dcterms:W3CDTF">2020-08-23T17:05:19Z</dcterms:modified>
  <cp:category/>
</cp:coreProperties>
</file>