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37"/>
  </p:notesMasterIdLst>
  <p:handoutMasterIdLst>
    <p:handoutMasterId r:id="rId38"/>
  </p:handoutMasterIdLst>
  <p:sldIdLst>
    <p:sldId id="257" r:id="rId2"/>
    <p:sldId id="259" r:id="rId3"/>
    <p:sldId id="260" r:id="rId4"/>
    <p:sldId id="261" r:id="rId5"/>
    <p:sldId id="262" r:id="rId6"/>
    <p:sldId id="263" r:id="rId7"/>
    <p:sldId id="264" r:id="rId8"/>
    <p:sldId id="265" r:id="rId9"/>
    <p:sldId id="266" r:id="rId10"/>
    <p:sldId id="267" r:id="rId11"/>
    <p:sldId id="269" r:id="rId12"/>
    <p:sldId id="268"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18" r:id="rId32"/>
    <p:sldId id="300" r:id="rId33"/>
    <p:sldId id="301" r:id="rId34"/>
    <p:sldId id="316" r:id="rId35"/>
    <p:sldId id="31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FF19FD-CAE4-2645-B792-CDA5DC1B970D}" v="2" dt="2020-08-23T15:12:43.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85"/>
    <p:restoredTop sz="94014"/>
  </p:normalViewPr>
  <p:slideViewPr>
    <p:cSldViewPr snapToGrid="0" snapToObjects="1">
      <p:cViewPr varScale="1">
        <p:scale>
          <a:sx n="116" d="100"/>
          <a:sy n="116" d="100"/>
        </p:scale>
        <p:origin x="632" y="176"/>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2020/08/28</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2020/08/28</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ionospheric</a:t>
            </a:r>
            <a:r>
              <a:rPr lang="en-US" baseline="0" dirty="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a:t>2020/08/28</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381000" y="685800"/>
            <a:ext cx="6096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381000" y="685800"/>
            <a:ext cx="6096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381000" y="685800"/>
            <a:ext cx="6096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10</a:t>
            </a:fld>
            <a:endParaRPr lang="en-GB"/>
          </a:p>
        </p:txBody>
      </p:sp>
      <p:sp>
        <p:nvSpPr>
          <p:cNvPr id="36867" name="Text Box 1"/>
          <p:cNvSpPr txBox="1">
            <a:spLocks noGrp="1" noRot="1" noChangeAspect="1" noChangeArrowheads="1"/>
          </p:cNvSpPr>
          <p:nvPr>
            <p:ph type="sldImg"/>
          </p:nvPr>
        </p:nvSpPr>
        <p:spPr>
          <a:xfrm>
            <a:off x="381000" y="685800"/>
            <a:ext cx="6096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11</a:t>
            </a:fld>
            <a:endParaRPr lang="en-GB"/>
          </a:p>
        </p:txBody>
      </p:sp>
      <p:sp>
        <p:nvSpPr>
          <p:cNvPr id="34819" name="Text Box 1"/>
          <p:cNvSpPr txBox="1">
            <a:spLocks noGrp="1" noRot="1" noChangeAspect="1" noChangeArrowheads="1"/>
          </p:cNvSpPr>
          <p:nvPr>
            <p:ph type="sldImg"/>
          </p:nvPr>
        </p:nvSpPr>
        <p:spPr>
          <a:xfrm>
            <a:off x="381000" y="685800"/>
            <a:ext cx="6096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058135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29134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254260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2038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98416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GB"/>
              <a:t>2020/08/28</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476391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GB"/>
              <a:t>2020/08/28</a:t>
            </a:r>
            <a:endParaRPr lang="en-US"/>
          </a:p>
        </p:txBody>
      </p:sp>
      <p:sp>
        <p:nvSpPr>
          <p:cNvPr id="8" name="Footer Placeholder 7"/>
          <p:cNvSpPr>
            <a:spLocks noGrp="1"/>
          </p:cNvSpPr>
          <p:nvPr>
            <p:ph type="ftr" sz="quarter" idx="11"/>
          </p:nvPr>
        </p:nvSpPr>
        <p:spPr/>
        <p:txBody>
          <a:bodyPr/>
          <a:lstStyle/>
          <a:p>
            <a:r>
              <a:rPr lang="en-US"/>
              <a:t>Introduction to and basics of track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94451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GB"/>
              <a:t>2020/08/28</a:t>
            </a:r>
            <a:endParaRPr lang="en-US"/>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88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4481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2020/08/28</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61063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2020/08/28</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70158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2020/08/28</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Introduction to and basics of track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26288440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to and basics of processing with </a:t>
            </a:r>
            <a:r>
              <a:rPr lang="en-US" dirty="0">
                <a:latin typeface="Courier New" charset="0"/>
                <a:ea typeface="Courier New" charset="0"/>
                <a:cs typeface="Courier New" charset="0"/>
              </a:rPr>
              <a:t>track</a:t>
            </a:r>
          </a:p>
        </p:txBody>
      </p:sp>
      <p:pic>
        <p:nvPicPr>
          <p:cNvPr id="15" name="Picture 14" descr="MIT-logo-with-spelling-web-red-gray-design1-large.png">
            <a:extLst>
              <a:ext uri="{FF2B5EF4-FFF2-40B4-BE49-F238E27FC236}">
                <a16:creationId xmlns:a16="http://schemas.microsoft.com/office/drawing/2014/main" id="{997F602A-1A4D-F74E-B318-7C5DCB2CC9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6" name="Picture 15" descr="unavco-logo-red-black-shadow.png">
            <a:extLst>
              <a:ext uri="{FF2B5EF4-FFF2-40B4-BE49-F238E27FC236}">
                <a16:creationId xmlns:a16="http://schemas.microsoft.com/office/drawing/2014/main" id="{5E3FA796-7351-6042-8F8E-F3E14CDFDE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7" name="Picture 16">
            <a:extLst>
              <a:ext uri="{FF2B5EF4-FFF2-40B4-BE49-F238E27FC236}">
                <a16:creationId xmlns:a16="http://schemas.microsoft.com/office/drawing/2014/main" id="{960F1084-16A3-5945-BF12-8C90820773E9}"/>
              </a:ext>
            </a:extLst>
          </p:cNvPr>
          <p:cNvPicPr>
            <a:picLocks noChangeAspect="1"/>
          </p:cNvPicPr>
          <p:nvPr/>
        </p:nvPicPr>
        <p:blipFill>
          <a:blip r:embed="rId4"/>
          <a:stretch>
            <a:fillRect/>
          </a:stretch>
        </p:blipFill>
        <p:spPr>
          <a:xfrm>
            <a:off x="254000" y="254000"/>
            <a:ext cx="2222500" cy="469900"/>
          </a:xfrm>
          <a:prstGeom prst="rect">
            <a:avLst/>
          </a:prstGeom>
        </p:spPr>
      </p:pic>
      <p:sp>
        <p:nvSpPr>
          <p:cNvPr id="18" name="Subtitle 15">
            <a:extLst>
              <a:ext uri="{FF2B5EF4-FFF2-40B4-BE49-F238E27FC236}">
                <a16:creationId xmlns:a16="http://schemas.microsoft.com/office/drawing/2014/main" id="{4C941089-103E-754A-B27E-0722636A64A3}"/>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T. A. Herring     M. A. Floyd</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24–28 August 2020</a:t>
            </a:r>
          </a:p>
          <a:p>
            <a:r>
              <a:rPr lang="en-US" sz="2400" dirty="0">
                <a:solidFill>
                  <a:schemeClr val="accent3"/>
                </a:solidFill>
              </a:rPr>
              <a:t>http://</a:t>
            </a:r>
            <a:r>
              <a:rPr lang="en-US" sz="2400" dirty="0" err="1">
                <a:solidFill>
                  <a:schemeClr val="accent3"/>
                </a:solidFill>
              </a:rPr>
              <a:t>geoweb.mit.edu</a:t>
            </a:r>
            <a:r>
              <a:rPr lang="en-US" sz="2400" dirty="0">
                <a:solidFill>
                  <a:schemeClr val="accent3"/>
                </a:solidFill>
              </a:rPr>
              <a:t>/~</a:t>
            </a:r>
            <a:r>
              <a:rPr lang="en-US" sz="2400" dirty="0" err="1">
                <a:solidFill>
                  <a:schemeClr val="accent3"/>
                </a:solidFill>
              </a:rPr>
              <a:t>floyd</a:t>
            </a:r>
            <a:r>
              <a:rPr lang="en-US" sz="2400" dirty="0">
                <a:solidFill>
                  <a:schemeClr val="accent3"/>
                </a:solidFill>
              </a:rPr>
              <a:t>/courses/gg/202008_UNAVCO/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r>
              <a:rPr lang="en-GB" dirty="0"/>
              <a:t>MW-WL characteristics</a:t>
            </a:r>
          </a:p>
        </p:txBody>
      </p:sp>
      <p:sp>
        <p:nvSpPr>
          <p:cNvPr id="31750" name="Rectangle 2"/>
          <p:cNvSpPr>
            <a:spLocks noGrp="1" noChangeArrowheads="1"/>
          </p:cNvSpPr>
          <p:nvPr>
            <p:ph idx="1"/>
          </p:nvPr>
        </p:nvSpPr>
        <p:spPr/>
        <p:txBody>
          <a:bodyPr>
            <a:normAutofit fontScale="92500" lnSpcReduction="10000"/>
          </a:bodyPr>
          <a:lstStyle/>
          <a:p>
            <a:r>
              <a:rPr lang="en-GB" dirty="0"/>
              <a:t>In one-way form, as shown in next slide, the MW-WL does not need to be an integer or constant</a:t>
            </a:r>
          </a:p>
          <a:p>
            <a:r>
              <a:rPr lang="en-GB" dirty="0"/>
              <a:t>Slope in one-way is common, but notice that both satellites show the same slope.</a:t>
            </a:r>
          </a:p>
          <a:p>
            <a:r>
              <a:rPr lang="en-GB" dirty="0"/>
              <a:t>If same satellite-pair difference from another station (especially when same brand receiver and antenna) are subtracted from these results then would be an integer (even at this one station, difference is close to integer)</a:t>
            </a:r>
          </a:p>
          <a:p>
            <a:r>
              <a:rPr lang="en-GB" dirty="0"/>
              <a:t>The MW-WL tells you the difference between the L1 and L2 cycles.  To get the individual cycles at L1 and L2 we need another technique.</a:t>
            </a:r>
          </a:p>
          <a:p>
            <a:r>
              <a:rPr lang="en-GB" dirty="0"/>
              <a:t>There is a formula that gives (L1+L2) cycles but it has 10 times the noise of the range data and generally is not used.</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p:txBody>
          <a:bodyPr/>
          <a:lstStyle/>
          <a:p>
            <a:r>
              <a:rPr lang="en-GB" dirty="0"/>
              <a:t>Example MW-WL (PRN 07 and PRN 28)</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10</a:t>
            </a:fld>
            <a:endParaRPr lang="en-US"/>
          </a:p>
        </p:txBody>
      </p:sp>
      <p:sp>
        <p:nvSpPr>
          <p:cNvPr id="35846" name="Rectangle 2"/>
          <p:cNvSpPr>
            <a:spLocks noChangeArrowheads="1"/>
          </p:cNvSpPr>
          <p:nvPr/>
        </p:nvSpPr>
        <p:spPr bwMode="auto">
          <a:xfrm>
            <a:off x="2209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2362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p:txBody>
          <a:bodyPr/>
          <a:lstStyle/>
          <a:p>
            <a:r>
              <a:rPr lang="en-GB" dirty="0"/>
              <a:t>Melbourne-</a:t>
            </a:r>
            <a:r>
              <a:rPr lang="en-GB" dirty="0" err="1"/>
              <a:t>Wubbena</a:t>
            </a:r>
            <a:r>
              <a:rPr lang="en-GB" dirty="0"/>
              <a:t> wide-lane (MW-WL)</a:t>
            </a:r>
          </a:p>
        </p:txBody>
      </p:sp>
      <p:sp>
        <p:nvSpPr>
          <p:cNvPr id="6" name="Content Placeholder 5"/>
          <p:cNvSpPr>
            <a:spLocks noGrp="1"/>
          </p:cNvSpPr>
          <p:nvPr>
            <p:ph idx="1"/>
          </p:nvPr>
        </p:nvSpPr>
        <p:spPr>
          <a:xfrm>
            <a:off x="838200" y="2434719"/>
            <a:ext cx="10515600" cy="3742244"/>
          </a:xfrm>
        </p:spPr>
        <p:txBody>
          <a:bodyPr/>
          <a:lstStyle/>
          <a:p>
            <a:r>
              <a:rPr lang="en-GB" dirty="0"/>
              <a:t>Equation for the MW-WL.  The term </a:t>
            </a:r>
            <a:r>
              <a:rPr lang="en-GB" dirty="0" err="1"/>
              <a:t>Rf</a:t>
            </a:r>
            <a:r>
              <a:rPr lang="en-GB" dirty="0"/>
              <a:t>/c are the range in cycles (notice the sum due to change of sign ionospheric delay)</a:t>
            </a:r>
          </a:p>
          <a:p>
            <a:r>
              <a:rPr lang="en-GB" dirty="0"/>
              <a:t>The </a:t>
            </a:r>
            <a:r>
              <a:rPr lang="en-GB" dirty="0" err="1"/>
              <a:t>Δ</a:t>
            </a:r>
            <a:r>
              <a:rPr lang="en-GB" i="1" dirty="0" err="1"/>
              <a:t>f</a:t>
            </a:r>
            <a:r>
              <a:rPr lang="en-GB" dirty="0"/>
              <a:t>/</a:t>
            </a:r>
            <a:r>
              <a:rPr lang="en-GB" dirty="0" err="1"/>
              <a:t>Σ</a:t>
            </a:r>
            <a:r>
              <a:rPr lang="en-GB" i="1" dirty="0" err="1"/>
              <a:t>f</a:t>
            </a:r>
            <a:r>
              <a:rPr lang="en-GB" dirty="0"/>
              <a:t> term for GPS is ~ 0.124 which means range noise is reduced by a about a factor of ten.</a:t>
            </a:r>
          </a:p>
          <a:p>
            <a:r>
              <a:rPr lang="en-GB" dirty="0"/>
              <a:t>The ML-WL should be integer (within noise) when data from different sites and satellites (double differences) are used.  </a:t>
            </a:r>
          </a:p>
          <a:p>
            <a:r>
              <a:rPr lang="en-GB" dirty="0"/>
              <a:t>However, receiver/satellite dependent biases need to be accounted for (and kept up to date) [tables/</a:t>
            </a:r>
            <a:r>
              <a:rPr lang="en-GB" dirty="0" err="1"/>
              <a:t>dcb.dat</a:t>
            </a:r>
            <a:r>
              <a:rPr lang="en-GB" dirty="0"/>
              <a:t>].</a:t>
            </a:r>
          </a:p>
          <a:p>
            <a:endParaRPr lang="en-US" dirty="0"/>
          </a:p>
        </p:txBody>
      </p:sp>
      <p:sp>
        <p:nvSpPr>
          <p:cNvPr id="3" name="Date Placeholder 2"/>
          <p:cNvSpPr>
            <a:spLocks noGrp="1"/>
          </p:cNvSpPr>
          <p:nvPr>
            <p:ph type="dt" sz="half" idx="10"/>
          </p:nvPr>
        </p:nvSpPr>
        <p:spPr/>
        <p:txBody>
          <a:bodyPr/>
          <a:lstStyle/>
          <a:p>
            <a:r>
              <a:rPr lang="en-GB"/>
              <a:t>2020/08/28</a:t>
            </a:r>
            <a:endParaRPr lang="en-US"/>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3187700" y="1469519"/>
          <a:ext cx="6018306" cy="965200"/>
        </p:xfrm>
        <a:graphic>
          <a:graphicData uri="http://schemas.openxmlformats.org/presentationml/2006/ole">
            <mc:AlternateContent xmlns:mc="http://schemas.openxmlformats.org/markup-compatibility/2006">
              <mc:Choice xmlns:v="urn:schemas-microsoft-com:vml" Requires="v">
                <p:oleObj spid="_x0000_s2050" name="Equation" r:id="rId4" imgW="2692400" imgH="431800" progId="Equation.3">
                  <p:embed/>
                </p:oleObj>
              </mc:Choice>
              <mc:Fallback>
                <p:oleObj name="Equation" r:id="rId4" imgW="2692400" imgH="431800" progId="Equation.3">
                  <p:embed/>
                  <p:pic>
                    <p:nvPicPr>
                      <p:cNvPr id="2" name="Object 1"/>
                      <p:cNvPicPr/>
                      <p:nvPr/>
                    </p:nvPicPr>
                    <p:blipFill>
                      <a:blip r:embed="rId5"/>
                      <a:stretch>
                        <a:fillRect/>
                      </a:stretch>
                    </p:blipFill>
                    <p:spPr>
                      <a:xfrm>
                        <a:off x="3187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EX-WL extra-wide-lane</a:t>
            </a:r>
          </a:p>
        </p:txBody>
      </p:sp>
      <p:sp>
        <p:nvSpPr>
          <p:cNvPr id="3" name="Content Placeholder 2"/>
          <p:cNvSpPr>
            <a:spLocks noGrp="1"/>
          </p:cNvSpPr>
          <p:nvPr>
            <p:ph idx="1"/>
          </p:nvPr>
        </p:nvSpPr>
        <p:spPr/>
        <p:txBody>
          <a:bodyPr>
            <a:normAutofit lnSpcReduction="10000"/>
          </a:bodyPr>
          <a:lstStyle/>
          <a:p>
            <a:r>
              <a:rPr lang="en-US" dirty="0"/>
              <a:t>The other measure of the difference in cycles between L1 and L2 used by track is the EX-WL (extra-wide-lane).</a:t>
            </a:r>
          </a:p>
          <a:p>
            <a:endParaRPr lang="en-US" dirty="0"/>
          </a:p>
          <a:p>
            <a:endParaRPr lang="en-US" dirty="0"/>
          </a:p>
          <a:p>
            <a:r>
              <a:rPr lang="en-US" dirty="0"/>
              <a:t>This measure is independent of geometry but is affected by the ionospheric delays.  On short separations this measure is often more robust than the MW-WL.</a:t>
            </a:r>
          </a:p>
          <a:p>
            <a:r>
              <a:rPr lang="en-US" dirty="0"/>
              <a:t>When we look at </a:t>
            </a:r>
            <a:r>
              <a:rPr lang="en-US" dirty="0">
                <a:latin typeface="Courier" pitchFamily="2" charset="0"/>
              </a:rPr>
              <a:t>track</a:t>
            </a:r>
            <a:r>
              <a:rPr lang="en-US" dirty="0"/>
              <a:t> bias fixing note that a 1 L1 and L2 slip (1/1 slip) changes the EX-WL by only 0.28 cycles (53 mm).  (This is just 82 mm of L1 ionospheric delay, 0.5 TECU)</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590438460"/>
              </p:ext>
            </p:extLst>
          </p:nvPr>
        </p:nvGraphicFramePr>
        <p:xfrm>
          <a:off x="3816350" y="2602925"/>
          <a:ext cx="4067447" cy="895350"/>
        </p:xfrm>
        <a:graphic>
          <a:graphicData uri="http://schemas.openxmlformats.org/presentationml/2006/ole">
            <mc:AlternateContent xmlns:mc="http://schemas.openxmlformats.org/markup-compatibility/2006">
              <mc:Choice xmlns:v="urn:schemas-microsoft-com:vml" Requires="v">
                <p:oleObj spid="_x0000_s3074" name="Equation" r:id="rId4" imgW="2019300" imgH="444500" progId="Equation.3">
                  <p:embed/>
                </p:oleObj>
              </mc:Choice>
              <mc:Fallback>
                <p:oleObj name="Equation" r:id="rId4" imgW="2019300" imgH="444500" progId="Equation.3">
                  <p:embed/>
                  <p:pic>
                    <p:nvPicPr>
                      <p:cNvPr id="8" name="Object 7"/>
                      <p:cNvPicPr/>
                      <p:nvPr/>
                    </p:nvPicPr>
                    <p:blipFill>
                      <a:blip r:embed="rId5"/>
                      <a:stretch>
                        <a:fillRect/>
                      </a:stretch>
                    </p:blipFill>
                    <p:spPr>
                      <a:xfrm>
                        <a:off x="3816350" y="2602925"/>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r>
              <a:rPr lang="en-US" dirty="0"/>
              <a:t>Basic inputs for </a:t>
            </a:r>
            <a:r>
              <a:rPr lang="en-US" dirty="0">
                <a:latin typeface="Courier New" panose="02070309020205020404" pitchFamily="49" charset="0"/>
                <a:cs typeface="Courier New" panose="02070309020205020404" pitchFamily="49" charset="0"/>
              </a:rPr>
              <a:t>track</a:t>
            </a:r>
          </a:p>
        </p:txBody>
      </p:sp>
      <p:sp>
        <p:nvSpPr>
          <p:cNvPr id="25606" name="Rectangle 5"/>
          <p:cNvSpPr>
            <a:spLocks noGrp="1" noChangeArrowheads="1"/>
          </p:cNvSpPr>
          <p:nvPr>
            <p:ph idx="1"/>
          </p:nvPr>
        </p:nvSpPr>
        <p:spPr/>
        <p:txBody>
          <a:bodyPr/>
          <a:lstStyle/>
          <a:p>
            <a:r>
              <a:rPr lang="en-US" dirty="0">
                <a:latin typeface="Courier" pitchFamily="2" charset="0"/>
              </a:rPr>
              <a:t>track</a:t>
            </a:r>
            <a:r>
              <a:rPr lang="en-US" dirty="0"/>
              <a:t> runs using a command file</a:t>
            </a:r>
          </a:p>
          <a:p>
            <a:r>
              <a:rPr lang="en-US" dirty="0"/>
              <a:t>The base inputs needed are:</a:t>
            </a:r>
          </a:p>
          <a:p>
            <a:pPr lvl="1"/>
            <a:r>
              <a:rPr lang="en-US" dirty="0"/>
              <a:t>“</a:t>
            </a:r>
            <a:r>
              <a:rPr lang="en-US" dirty="0" err="1"/>
              <a:t>obs_file</a:t>
            </a:r>
            <a:r>
              <a:rPr lang="en-US" dirty="0"/>
              <a:t>” specifies names of RINEX data files.  Sites can be K kinematic or F fixed</a:t>
            </a:r>
          </a:p>
          <a:p>
            <a:pPr lvl="1"/>
            <a:r>
              <a:rPr lang="en-US" dirty="0"/>
              <a:t>“</a:t>
            </a:r>
            <a:r>
              <a:rPr lang="en-US" dirty="0" err="1"/>
              <a:t>nav_file</a:t>
            </a:r>
            <a:r>
              <a:rPr lang="en-US" dirty="0"/>
              <a:t>” specifies orbit file, either broadcast ephemeris file or SP3 file</a:t>
            </a:r>
          </a:p>
          <a:p>
            <a:pPr lvl="1"/>
            <a:r>
              <a:rPr lang="en-US" dirty="0"/>
              <a:t>“mode air/short/long” </a:t>
            </a:r>
            <a:r>
              <a:rPr lang="mr-IN" dirty="0"/>
              <a:t>–</a:t>
            </a:r>
            <a:r>
              <a:rPr lang="en-US" dirty="0"/>
              <a:t> “mode” command is not strictly needed but it sets defaults for variety of situations</a:t>
            </a:r>
          </a:p>
          <a:p>
            <a:pPr lvl="1"/>
            <a:r>
              <a:rPr lang="en-US" dirty="0"/>
              <a:t>Normally “</a:t>
            </a:r>
            <a:r>
              <a:rPr lang="en-US" dirty="0" err="1"/>
              <a:t>back_type</a:t>
            </a:r>
            <a:r>
              <a:rPr lang="en-US" dirty="0"/>
              <a:t> smooth” would also be specified.</a:t>
            </a:r>
          </a:p>
          <a:p>
            <a:r>
              <a:rPr lang="en-US" dirty="0"/>
              <a:t>Normally start with just these commands and see how the run looks and based on this output start tuning </a:t>
            </a:r>
            <a:r>
              <a:rPr lang="en-US" dirty="0">
                <a:latin typeface="Courier" pitchFamily="2" charset="0"/>
              </a:rPr>
              <a:t>track</a:t>
            </a:r>
            <a:r>
              <a:rPr lang="en-US" dirty="0"/>
              <a:t>. </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42834711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r>
              <a:rPr lang="en-US" dirty="0"/>
              <a:t>Basic use</a:t>
            </a:r>
          </a:p>
        </p:txBody>
      </p:sp>
      <p:sp>
        <p:nvSpPr>
          <p:cNvPr id="27654" name="Rectangle 5"/>
          <p:cNvSpPr>
            <a:spLocks noGrp="1" noChangeArrowheads="1"/>
          </p:cNvSpPr>
          <p:nvPr>
            <p:ph idx="1"/>
          </p:nvPr>
        </p:nvSpPr>
        <p:spPr/>
        <p:txBody>
          <a:bodyPr>
            <a:normAutofit fontScale="62500" lnSpcReduction="20000"/>
          </a:bodyPr>
          <a:lstStyle/>
          <a:p>
            <a:pPr>
              <a:spcBef>
                <a:spcPts val="0"/>
              </a:spcBef>
            </a:pPr>
            <a:r>
              <a:rPr lang="en-US" dirty="0"/>
              <a:t>Recommended to start with above commands and see how the solution looks</a:t>
            </a:r>
          </a:p>
          <a:p>
            <a:pPr>
              <a:spcBef>
                <a:spcPts val="0"/>
              </a:spcBef>
            </a:pPr>
            <a:r>
              <a:rPr lang="en-US" dirty="0"/>
              <a:t>Usage: </a:t>
            </a:r>
            <a:r>
              <a:rPr lang="en-US" dirty="0">
                <a:latin typeface="Courier" pitchFamily="2" charset="0"/>
              </a:rPr>
              <a:t>track -f </a:t>
            </a:r>
            <a:r>
              <a:rPr lang="en-US" dirty="0" err="1">
                <a:latin typeface="Courier" pitchFamily="2" charset="0"/>
              </a:rPr>
              <a:t>track.cmd</a:t>
            </a:r>
            <a:r>
              <a:rPr lang="en-US" dirty="0">
                <a:latin typeface="Courier" pitchFamily="2" charset="0"/>
              </a:rPr>
              <a:t> &gt;&amp; </a:t>
            </a:r>
            <a:r>
              <a:rPr lang="en-US" dirty="0" err="1">
                <a:latin typeface="Courier" pitchFamily="2" charset="0"/>
              </a:rPr>
              <a:t>track.out</a:t>
            </a:r>
            <a:endParaRPr lang="en-US" dirty="0">
              <a:latin typeface="Courier" pitchFamily="2" charset="0"/>
            </a:endParaRPr>
          </a:p>
          <a:p>
            <a:pPr>
              <a:spcBef>
                <a:spcPts val="0"/>
              </a:spcBef>
            </a:pPr>
            <a:r>
              <a:rPr lang="en-US" dirty="0"/>
              <a:t>Basic quality checks: </a:t>
            </a:r>
          </a:p>
          <a:p>
            <a:pPr marL="0" indent="0">
              <a:spcBef>
                <a:spcPts val="0"/>
              </a:spcBef>
              <a:buNone/>
            </a:pPr>
            <a:r>
              <a:rPr lang="en-US" dirty="0">
                <a:latin typeface="Courier" pitchFamily="2" charset="0"/>
              </a:rPr>
              <a:t>grep </a:t>
            </a:r>
            <a:r>
              <a:rPr lang="mr-IN" dirty="0">
                <a:latin typeface="Courier" pitchFamily="2" charset="0"/>
              </a:rPr>
              <a:t>–</a:t>
            </a:r>
            <a:r>
              <a:rPr lang="en-US" dirty="0">
                <a:latin typeface="Courier" pitchFamily="2" charset="0"/>
              </a:rPr>
              <a:t>E ‘^PRMS|TYPE’ on summary file or track out (RMS by PRN in mm)</a:t>
            </a:r>
          </a:p>
          <a:p>
            <a:pPr marL="0" indent="0">
              <a:spcBef>
                <a:spcPts val="0"/>
              </a:spcBef>
              <a:buNone/>
            </a:pPr>
            <a:r>
              <a:rPr lang="de-DE" dirty="0">
                <a:latin typeface="Courier" pitchFamily="2" charset="0"/>
              </a:rPr>
              <a:t>TYPE     Site  DT    ALL    02    05    08    10    15    21    26    29</a:t>
            </a:r>
            <a:br>
              <a:rPr lang="de-DE" dirty="0">
                <a:latin typeface="Courier" pitchFamily="2" charset="0"/>
              </a:rPr>
            </a:br>
            <a:r>
              <a:rPr lang="de-DE" dirty="0">
                <a:latin typeface="Courier" pitchFamily="2" charset="0"/>
              </a:rPr>
              <a:t>PRMS      usn3 LC    7.0   9.4   3.6  10.5   7.9   7.5   7.2   3.9   3.5</a:t>
            </a:r>
            <a:br>
              <a:rPr lang="de-DE" dirty="0">
                <a:latin typeface="Courier" pitchFamily="2" charset="0"/>
              </a:rPr>
            </a:br>
            <a:r>
              <a:rPr lang="de-DE" dirty="0">
                <a:latin typeface="Courier" pitchFamily="2" charset="0"/>
              </a:rPr>
              <a:t>TYPE     Site  DT    ALL    02    05    08    15    21    26    29</a:t>
            </a:r>
            <a:br>
              <a:rPr lang="de-DE" dirty="0">
                <a:latin typeface="Courier" pitchFamily="2" charset="0"/>
              </a:rPr>
            </a:br>
            <a:r>
              <a:rPr lang="de-DE" dirty="0">
                <a:latin typeface="Courier" pitchFamily="2" charset="0"/>
              </a:rPr>
              <a:t>PRMS      </a:t>
            </a:r>
            <a:r>
              <a:rPr lang="de-DE" dirty="0" err="1">
                <a:latin typeface="Courier" pitchFamily="2" charset="0"/>
              </a:rPr>
              <a:t>mitb</a:t>
            </a:r>
            <a:r>
              <a:rPr lang="de-DE" dirty="0">
                <a:latin typeface="Courier" pitchFamily="2" charset="0"/>
              </a:rPr>
              <a:t> LC    7.2   8.3   3.7  11.0   6.5   8.4   3.6   4.5</a:t>
            </a:r>
            <a:br>
              <a:rPr lang="de-DE" dirty="0">
                <a:latin typeface="Courier" pitchFamily="2" charset="0"/>
              </a:rPr>
            </a:br>
            <a:r>
              <a:rPr lang="de-DE" dirty="0">
                <a:latin typeface="Courier" pitchFamily="2" charset="0"/>
              </a:rPr>
              <a:t>TYPE     Site  DT    ALL    02    05    08    15    21    26    29</a:t>
            </a:r>
            <a:br>
              <a:rPr lang="de-DE" dirty="0">
                <a:latin typeface="Courier" pitchFamily="2" charset="0"/>
              </a:rPr>
            </a:br>
            <a:r>
              <a:rPr lang="de-DE" dirty="0">
                <a:latin typeface="Courier" pitchFamily="2" charset="0"/>
              </a:rPr>
              <a:t>PRMS      </a:t>
            </a:r>
            <a:r>
              <a:rPr lang="de-DE" dirty="0" err="1">
                <a:latin typeface="Courier" pitchFamily="2" charset="0"/>
              </a:rPr>
              <a:t>rovr</a:t>
            </a:r>
            <a:r>
              <a:rPr lang="de-DE" dirty="0">
                <a:latin typeface="Courier" pitchFamily="2" charset="0"/>
              </a:rPr>
              <a:t> LC    7.4   7.8   4.3  12.5   6.8   8.5   4.4   4.5</a:t>
            </a:r>
            <a:endParaRPr lang="de-DE" dirty="0"/>
          </a:p>
          <a:p>
            <a:pPr marL="0" indent="0">
              <a:spcBef>
                <a:spcPts val="0"/>
              </a:spcBef>
              <a:buNone/>
            </a:pPr>
            <a:r>
              <a:rPr lang="en-US" dirty="0">
                <a:latin typeface="Courier" pitchFamily="2" charset="0"/>
              </a:rPr>
              <a:t>grep ‘Kinematic’ </a:t>
            </a:r>
            <a:r>
              <a:rPr lang="en-US" dirty="0" err="1">
                <a:latin typeface="Courier" pitchFamily="2" charset="0"/>
              </a:rPr>
              <a:t>track.out</a:t>
            </a:r>
            <a:r>
              <a:rPr lang="en-US" dirty="0">
                <a:latin typeface="Courier" pitchFamily="2" charset="0"/>
              </a:rPr>
              <a:t> | head -n &lt;number of sites&gt;</a:t>
            </a:r>
          </a:p>
          <a:p>
            <a:pPr marL="0" indent="0">
              <a:spcBef>
                <a:spcPts val="0"/>
              </a:spcBef>
              <a:buNone/>
            </a:pPr>
            <a:r>
              <a:rPr lang="en-US" dirty="0">
                <a:latin typeface="Courier" pitchFamily="2" charset="0"/>
              </a:rPr>
              <a:t>TRACK Version 1.27 GPS Kinematic trajectory program</a:t>
            </a:r>
            <a:br>
              <a:rPr lang="en-US" dirty="0">
                <a:latin typeface="Courier" pitchFamily="2" charset="0"/>
              </a:rPr>
            </a:br>
            <a:r>
              <a:rPr lang="en-US" dirty="0">
                <a:latin typeface="Courier" pitchFamily="2" charset="0"/>
              </a:rPr>
              <a:t>Kinematic site usn3 appears static  Coordinate RMS XYZ   1.84  2.81  2.23 m,  Apriori coordinates good: Diff XYZ  -0.25  0.74 -0.17 m</a:t>
            </a:r>
            <a:br>
              <a:rPr lang="en-US" dirty="0">
                <a:latin typeface="Courier" pitchFamily="2" charset="0"/>
              </a:rPr>
            </a:br>
            <a:r>
              <a:rPr lang="en-US" dirty="0">
                <a:latin typeface="Courier" pitchFamily="2" charset="0"/>
              </a:rPr>
              <a:t>Kinematic site </a:t>
            </a:r>
            <a:r>
              <a:rPr lang="en-US" dirty="0" err="1">
                <a:latin typeface="Courier" pitchFamily="2" charset="0"/>
              </a:rPr>
              <a:t>mitb</a:t>
            </a:r>
            <a:r>
              <a:rPr lang="en-US" dirty="0">
                <a:latin typeface="Courier" pitchFamily="2" charset="0"/>
              </a:rPr>
              <a:t> appears static  Coordinate RMS XYZ   0.95  1.46  1.11 m,  Apriori coordinates good: Diff XYZ   0.93 -1.77  1.70 m</a:t>
            </a:r>
            <a:br>
              <a:rPr lang="en-US" dirty="0">
                <a:latin typeface="Courier" pitchFamily="2" charset="0"/>
              </a:rPr>
            </a:br>
            <a:r>
              <a:rPr lang="en-US" dirty="0">
                <a:latin typeface="Courier" pitchFamily="2" charset="0"/>
              </a:rPr>
              <a:t>Kinematic site </a:t>
            </a:r>
            <a:r>
              <a:rPr lang="en-US" dirty="0" err="1">
                <a:latin typeface="Courier" pitchFamily="2" charset="0"/>
              </a:rPr>
              <a:t>rovr</a:t>
            </a:r>
            <a:r>
              <a:rPr lang="en-US" dirty="0">
                <a:latin typeface="Courier" pitchFamily="2" charset="0"/>
              </a:rPr>
              <a:t> appears dynamic  Coordinate RMS XYZ        17.84       18.26       17.40 m.</a:t>
            </a:r>
            <a:r>
              <a:rPr lang="en-US" dirty="0"/>
              <a:t> </a:t>
            </a:r>
          </a:p>
          <a:p>
            <a:pPr>
              <a:spcBef>
                <a:spcPts val="0"/>
              </a:spcBef>
            </a:pPr>
            <a:r>
              <a:rPr lang="en-US" dirty="0"/>
              <a:t>The message is repeated during the run (thus the head above) but the RMS position drops to 0.00 for non-kinematic sites.  This is a </a:t>
            </a:r>
            <a:r>
              <a:rPr lang="en-US" dirty="0" err="1"/>
              <a:t>pseudorange</a:t>
            </a:r>
            <a:r>
              <a:rPr lang="en-US" dirty="0"/>
              <a:t> solution so RMS will be high.  Make sure sites behave the way you think they should.</a:t>
            </a:r>
          </a:p>
          <a:p>
            <a:pPr>
              <a:spcBef>
                <a:spcPts val="0"/>
              </a:spcBef>
            </a:pPr>
            <a:r>
              <a:rPr lang="en-US" dirty="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81688287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command line</a:t>
            </a:r>
          </a:p>
        </p:txBody>
      </p:sp>
      <p:sp>
        <p:nvSpPr>
          <p:cNvPr id="29702" name="Rectangle 3"/>
          <p:cNvSpPr>
            <a:spLocks noGrp="1" noChangeArrowheads="1"/>
          </p:cNvSpPr>
          <p:nvPr>
            <p:ph idx="1"/>
          </p:nvPr>
        </p:nvSpPr>
        <p:spPr/>
        <p:txBody>
          <a:bodyPr>
            <a:normAutofit fontScale="70000" lnSpcReduction="20000"/>
          </a:bodyPr>
          <a:lstStyle/>
          <a:p>
            <a:pPr marL="0" indent="0">
              <a:buNone/>
            </a:pPr>
            <a:r>
              <a:rPr lang="en-US" dirty="0">
                <a:latin typeface="Courier" pitchFamily="2" charset="0"/>
              </a:rPr>
              <a:t>% track -</a:t>
            </a:r>
            <a:r>
              <a:rPr lang="en-US" dirty="0" err="1">
                <a:latin typeface="Courier" pitchFamily="2" charset="0"/>
              </a:rPr>
              <a:t>f</a:t>
            </a:r>
            <a:r>
              <a:rPr lang="en-US" dirty="0">
                <a:latin typeface="Courier" pitchFamily="2" charset="0"/>
              </a:rPr>
              <a:t> &lt;command file&gt; -a &lt;ambiguity file&gt; -</a:t>
            </a:r>
            <a:r>
              <a:rPr lang="en-US" dirty="0" err="1">
                <a:latin typeface="Courier" pitchFamily="2" charset="0"/>
              </a:rPr>
              <a:t>d</a:t>
            </a:r>
            <a:r>
              <a:rPr lang="en-US" dirty="0">
                <a:latin typeface="Courier" pitchFamily="2" charset="0"/>
              </a:rPr>
              <a:t> &lt;day&gt; -</a:t>
            </a:r>
            <a:r>
              <a:rPr lang="en-US" dirty="0" err="1">
                <a:latin typeface="Courier" pitchFamily="2" charset="0"/>
              </a:rPr>
              <a:t>w</a:t>
            </a:r>
            <a:r>
              <a:rPr lang="en-US" dirty="0">
                <a:latin typeface="Courier" pitchFamily="2" charset="0"/>
              </a:rPr>
              <a:t> &lt;week&gt; -</a:t>
            </a:r>
            <a:r>
              <a:rPr lang="en-US" dirty="0" err="1">
                <a:latin typeface="Courier" pitchFamily="2" charset="0"/>
              </a:rPr>
              <a:t>s</a:t>
            </a:r>
            <a:r>
              <a:rPr lang="en-US" dirty="0">
                <a:latin typeface="Courier" pitchFamily="2" charset="0"/>
              </a:rPr>
              <a:t> &lt;S01&gt; &lt;S02&gt; .. &lt;S10&gt;</a:t>
            </a:r>
          </a:p>
          <a:p>
            <a:pPr marL="0" indent="0">
              <a:buNone/>
            </a:pPr>
            <a:r>
              <a:rPr lang="en-US" dirty="0">
                <a:latin typeface="Courier" pitchFamily="2" charset="0"/>
              </a:rPr>
              <a:t> </a:t>
            </a:r>
          </a:p>
          <a:p>
            <a:pPr marL="0" indent="0">
              <a:buNone/>
            </a:pPr>
            <a:r>
              <a:rPr lang="en-US" dirty="0"/>
              <a:t>where &lt;command file&gt; is a required file containing a list of commands  to control the program  (see below)</a:t>
            </a:r>
          </a:p>
          <a:p>
            <a:pPr marL="0" indent="0">
              <a:buNone/>
            </a:pPr>
            <a:r>
              <a:rPr lang="en-US" dirty="0"/>
              <a:t>      &lt;ambiguity file&gt; is an optional file containing  a modified set of integer bias parameters and settings (see full description below).</a:t>
            </a:r>
          </a:p>
          <a:p>
            <a:pPr marL="0" indent="0">
              <a:buNone/>
            </a:pPr>
            <a:r>
              <a:rPr lang="en-US" dirty="0"/>
              <a:t>      &lt;day&gt; the string in this argument replaces &lt;day&gt; in the command file lines (e.g., bas1&lt;day&gt;0.03o will become bas12220.03o if the -d 222 option is given.</a:t>
            </a:r>
          </a:p>
          <a:p>
            <a:pPr marL="0" indent="0">
              <a:buNone/>
            </a:pPr>
            <a:r>
              <a:rPr lang="en-US" dirty="0"/>
              <a:t>      &lt;week&gt; the string here will replace any &lt;week&gt; strings in the command file (useful for the </a:t>
            </a:r>
            <a:r>
              <a:rPr lang="en-US" dirty="0" err="1"/>
              <a:t>nav_file</a:t>
            </a:r>
            <a:r>
              <a:rPr lang="en-US" dirty="0"/>
              <a:t> name which could be  a week of concatenated sp3 files.</a:t>
            </a:r>
          </a:p>
          <a:p>
            <a:pPr marL="0" indent="0">
              <a:buNone/>
            </a:pPr>
            <a:r>
              <a:rPr lang="en-US" dirty="0"/>
              <a:t>      &lt;S01&gt;, &lt;S02&gt; .. &lt;S10&gt; are up to 10 strings that can be replaced in the command file i.e. the string &lt;S01&gt; in the command file will be replaced by the first string, &lt;S02&gt; by the second and so on.  If one the strings is called space (all lower case), the corresponding &lt;SXX&gt; entry will  be replaced by a blank character (This provides a means to un-comment lines)</a:t>
            </a:r>
          </a:p>
        </p:txBody>
      </p:sp>
      <p:sp>
        <p:nvSpPr>
          <p:cNvPr id="2" name="Date Placeholder 1"/>
          <p:cNvSpPr>
            <a:spLocks noGrp="1"/>
          </p:cNvSpPr>
          <p:nvPr>
            <p:ph type="dt" sz="half" idx="10"/>
          </p:nvPr>
        </p:nvSpPr>
        <p:spPr/>
        <p:txBody>
          <a:bodyPr/>
          <a:lstStyle/>
          <a:p>
            <a:r>
              <a:rPr lang="en-GB" dirty="0"/>
              <a:t>2020/08/28</a:t>
            </a:r>
            <a:endParaRPr lang="en-US" dirty="0"/>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2485806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r>
              <a:rPr lang="en-US" dirty="0"/>
              <a:t>Basic use: Things to check</a:t>
            </a:r>
          </a:p>
        </p:txBody>
      </p:sp>
      <p:sp>
        <p:nvSpPr>
          <p:cNvPr id="30726" name="Rectangle 5"/>
          <p:cNvSpPr>
            <a:spLocks noGrp="1" noChangeArrowheads="1"/>
          </p:cNvSpPr>
          <p:nvPr>
            <p:ph idx="1"/>
          </p:nvPr>
        </p:nvSpPr>
        <p:spPr/>
        <p:txBody>
          <a:bodyPr/>
          <a:lstStyle/>
          <a:p>
            <a:r>
              <a:rPr lang="en-US" dirty="0"/>
              <a:t>Check on number of ambiguities (biases) fixed</a:t>
            </a:r>
          </a:p>
          <a:p>
            <a:pPr marL="457200" lvl="1" indent="0">
              <a:buNone/>
            </a:pPr>
            <a:r>
              <a:rPr lang="en-US" dirty="0">
                <a:latin typeface="Courier" pitchFamily="2" charset="0"/>
              </a:rPr>
              <a:t>grep ‘FINAL’ &lt;summary file&gt;</a:t>
            </a:r>
          </a:p>
          <a:p>
            <a:r>
              <a:rPr lang="en-US" dirty="0"/>
              <a:t>A 3 in column “</a:t>
            </a:r>
            <a:r>
              <a:rPr lang="en-US" dirty="0" err="1"/>
              <a:t>Fixd</a:t>
            </a:r>
            <a:r>
              <a:rPr lang="en-US" dirty="0"/>
              <a:t>” means fixed, 1 means still floating point estimate</a:t>
            </a:r>
          </a:p>
          <a:p>
            <a:r>
              <a:rPr lang="en-US" dirty="0"/>
              <a:t>If still non-fixed biases or atmospheric delays are estimated then smoothing solution should be made (“</a:t>
            </a:r>
            <a:r>
              <a:rPr lang="en-US" dirty="0" err="1"/>
              <a:t>back_type</a:t>
            </a:r>
            <a:r>
              <a:rPr lang="en-US" dirty="0"/>
              <a:t> smooth”)</a:t>
            </a:r>
          </a:p>
          <a:p>
            <a:r>
              <a:rPr lang="en-US" dirty="0"/>
              <a:t>Output in NEU, geodetic, DHU, XYZ coordinates. NEU are simple north and east distances and height differences from fixed site. (Convenient for plotting and small position changes).  DHU is similar but difference are from the a priori coordinates of the site.</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52255090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r>
              <a:rPr lang="en-US" dirty="0"/>
              <a:t>More advanced features</a:t>
            </a:r>
          </a:p>
        </p:txBody>
      </p:sp>
      <p:sp>
        <p:nvSpPr>
          <p:cNvPr id="32774" name="Rectangle 5"/>
          <p:cNvSpPr>
            <a:spLocks noGrp="1" noChangeArrowheads="1"/>
          </p:cNvSpPr>
          <p:nvPr>
            <p:ph idx="1"/>
          </p:nvPr>
        </p:nvSpPr>
        <p:spPr/>
        <p:txBody>
          <a:bodyPr/>
          <a:lstStyle/>
          <a:p>
            <a:r>
              <a:rPr lang="en-US" dirty="0">
                <a:latin typeface="Courier" pitchFamily="2" charset="0"/>
              </a:rPr>
              <a:t>track</a:t>
            </a:r>
            <a:r>
              <a:rPr lang="en-US" dirty="0"/>
              <a:t> has a large help file which explains strategies for using the program, commands available and an explanation of the output and how to interpret it.</a:t>
            </a:r>
          </a:p>
          <a:p>
            <a:r>
              <a:rPr lang="en-US" dirty="0"/>
              <a:t>It is possible to read a set of ambiguities in. </a:t>
            </a:r>
          </a:p>
          <a:p>
            <a:pPr lvl="1"/>
            <a:r>
              <a:rPr lang="en-US" dirty="0"/>
              <a:t>Works by running </a:t>
            </a:r>
            <a:r>
              <a:rPr lang="en-US" dirty="0">
                <a:latin typeface="Courier" pitchFamily="2" charset="0"/>
              </a:rPr>
              <a:t>track</a:t>
            </a:r>
            <a:r>
              <a:rPr lang="en-US" dirty="0"/>
              <a:t> and extracting “FINAL” lines into an ambiguity file.  Setting 7 for the </a:t>
            </a:r>
            <a:r>
              <a:rPr lang="en-US" dirty="0" err="1"/>
              <a:t>Fixd</a:t>
            </a:r>
            <a:r>
              <a:rPr lang="en-US" dirty="0"/>
              <a:t> column will force fix the ambiguity. Ambiguity file is then read into </a:t>
            </a:r>
            <a:r>
              <a:rPr lang="en-US" dirty="0">
                <a:latin typeface="Courier" pitchFamily="2" charset="0"/>
              </a:rPr>
              <a:t>track</a:t>
            </a:r>
            <a:r>
              <a:rPr lang="en-US" dirty="0"/>
              <a:t> (</a:t>
            </a:r>
            <a:r>
              <a:rPr lang="en-US" dirty="0">
                <a:latin typeface="Courier" pitchFamily="2" charset="0"/>
              </a:rPr>
              <a:t>-a</a:t>
            </a:r>
            <a:r>
              <a:rPr lang="en-US" dirty="0"/>
              <a:t> option or </a:t>
            </a:r>
            <a:r>
              <a:rPr lang="en-US" dirty="0" err="1"/>
              <a:t>ambin_file</a:t>
            </a:r>
            <a:r>
              <a:rPr lang="en-US" dirty="0"/>
              <a:t>)</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180406702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r>
              <a:rPr lang="en-US" dirty="0"/>
              <a:t>Advanced features</a:t>
            </a:r>
          </a:p>
        </p:txBody>
      </p:sp>
      <p:sp>
        <p:nvSpPr>
          <p:cNvPr id="34822" name="Rectangle 5"/>
          <p:cNvSpPr>
            <a:spLocks noGrp="1" noChangeArrowheads="1"/>
          </p:cNvSpPr>
          <p:nvPr>
            <p:ph idx="1"/>
          </p:nvPr>
        </p:nvSpPr>
        <p:spPr/>
        <p:txBody>
          <a:bodyPr/>
          <a:lstStyle/>
          <a:p>
            <a:r>
              <a:rPr lang="en-US" dirty="0"/>
              <a:t>Commands allow control of how the biases are fixed and editing criteria for data</a:t>
            </a:r>
          </a:p>
          <a:p>
            <a:r>
              <a:rPr lang="en-US" dirty="0"/>
              <a:t>Editing is tricky because on moving platform, jumps in phase could simply be movement</a:t>
            </a:r>
          </a:p>
          <a:p>
            <a:r>
              <a:rPr lang="en-US" dirty="0"/>
              <a:t>Ionospheric delay and MW-WL used for editing.</a:t>
            </a:r>
          </a:p>
          <a:p>
            <a:r>
              <a:rPr lang="en-US" dirty="0"/>
              <a:t>Explicit “</a:t>
            </a:r>
            <a:r>
              <a:rPr lang="en-US" dirty="0" err="1"/>
              <a:t>edit_svs</a:t>
            </a:r>
            <a:r>
              <a:rPr lang="en-US" dirty="0"/>
              <a:t>” command</a:t>
            </a:r>
          </a:p>
          <a:p>
            <a:r>
              <a:rPr lang="en-US" dirty="0"/>
              <a:t>Explicit add and remove bias flags</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18</a:t>
            </a:fld>
            <a:endParaRPr lang="en-US"/>
          </a:p>
        </p:txBody>
      </p:sp>
    </p:spTree>
    <p:extLst>
      <p:ext uri="{BB962C8B-B14F-4D97-AF65-F5344CB8AC3E}">
        <p14:creationId xmlns:p14="http://schemas.microsoft.com/office/powerpoint/2010/main" val="18102113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r>
              <a:rPr lang="en-US" dirty="0"/>
              <a:t>Kinematic GNSS</a:t>
            </a:r>
          </a:p>
        </p:txBody>
      </p:sp>
      <p:sp>
        <p:nvSpPr>
          <p:cNvPr id="16390" name="Rectangle 5"/>
          <p:cNvSpPr>
            <a:spLocks noGrp="1" noChangeArrowheads="1"/>
          </p:cNvSpPr>
          <p:nvPr>
            <p:ph idx="1"/>
          </p:nvPr>
        </p:nvSpPr>
        <p:spPr/>
        <p:txBody>
          <a:bodyPr/>
          <a:lstStyle/>
          <a:p>
            <a:r>
              <a:rPr lang="en-US" dirty="0"/>
              <a:t>The style of GNSS data collection and processing suggests that one or more GNSS stations is moving (e.g., car, aircraft)</a:t>
            </a:r>
          </a:p>
          <a:p>
            <a:r>
              <a:rPr lang="en-US" dirty="0"/>
              <a:t>To obtain good results for positioning as a function of time it helps if the ambiguities can be fixed to integer values.  Although with the “back smooth” option in </a:t>
            </a:r>
            <a:r>
              <a:rPr lang="en-US" dirty="0">
                <a:latin typeface="Courier" pitchFamily="2" charset="0"/>
              </a:rPr>
              <a:t>track</a:t>
            </a:r>
            <a:r>
              <a:rPr lang="en-US" dirty="0"/>
              <a:t> this is not so critical.</a:t>
            </a:r>
          </a:p>
          <a:p>
            <a:r>
              <a:rPr lang="en-US" dirty="0"/>
              <a:t>Program </a:t>
            </a:r>
            <a:r>
              <a:rPr lang="en-US" dirty="0">
                <a:latin typeface="Courier" pitchFamily="2" charset="0"/>
              </a:rPr>
              <a:t>track</a:t>
            </a:r>
            <a:r>
              <a:rPr lang="en-US" dirty="0"/>
              <a:t> is the MIT implementation of this style of processing.  The real time version is </a:t>
            </a:r>
            <a:r>
              <a:rPr lang="en-US" dirty="0" err="1">
                <a:latin typeface="Courier" pitchFamily="2" charset="0"/>
              </a:rPr>
              <a:t>trackRT</a:t>
            </a:r>
            <a:r>
              <a:rPr lang="en-US" dirty="0"/>
              <a:t> and </a:t>
            </a:r>
            <a:r>
              <a:rPr lang="en-US" dirty="0" err="1">
                <a:latin typeface="Courier" pitchFamily="2" charset="0"/>
              </a:rPr>
              <a:t>trackRTB</a:t>
            </a:r>
            <a:endParaRPr lang="en-US" dirty="0">
              <a:latin typeface="Courier" pitchFamily="2" charset="0"/>
            </a:endParaRPr>
          </a:p>
          <a:p>
            <a:r>
              <a:rPr lang="en-US" dirty="0"/>
              <a:t>Unlike many programs of this type, </a:t>
            </a:r>
            <a:r>
              <a:rPr lang="en-US" dirty="0">
                <a:latin typeface="Courier" pitchFamily="2" charset="0"/>
              </a:rPr>
              <a:t>track</a:t>
            </a:r>
            <a:r>
              <a:rPr lang="en-US" dirty="0"/>
              <a:t> pre-reads all data before processing.  (This approach has its pros and cons)</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171424341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r>
              <a:rPr lang="en-US" dirty="0"/>
              <a:t>Main tunable commands</a:t>
            </a:r>
          </a:p>
        </p:txBody>
      </p:sp>
      <p:sp>
        <p:nvSpPr>
          <p:cNvPr id="36870" name="Rectangle 3"/>
          <p:cNvSpPr>
            <a:spLocks noGrp="1" noChangeArrowheads="1"/>
          </p:cNvSpPr>
          <p:nvPr>
            <p:ph idx="1"/>
          </p:nvPr>
        </p:nvSpPr>
        <p:spPr/>
        <p:txBody>
          <a:bodyPr>
            <a:normAutofit fontScale="92500" lnSpcReduction="20000"/>
          </a:bodyPr>
          <a:lstStyle/>
          <a:p>
            <a:r>
              <a:rPr lang="en-US" dirty="0"/>
              <a:t>BF_SET  &lt;Max gap&gt;  &lt;Min good&gt;</a:t>
            </a:r>
          </a:p>
          <a:p>
            <a:pPr lvl="1"/>
            <a:r>
              <a:rPr lang="en-US" dirty="0"/>
              <a:t>Sets sizes of gaps in data that will automatically add bias flag for possible cycle slip.  Default is 1, but high rate data often misses measurements.</a:t>
            </a:r>
          </a:p>
          <a:p>
            <a:r>
              <a:rPr lang="en-US" dirty="0"/>
              <a:t>ION_STATS &lt;Jump&gt;</a:t>
            </a:r>
          </a:p>
          <a:p>
            <a:pPr lvl="1"/>
            <a:r>
              <a:rPr lang="en-US" dirty="0"/>
              <a:t>Size of jump in ionospheric delay that will be flagged as cycle slip. Can be increased for noisy data</a:t>
            </a:r>
          </a:p>
          <a:p>
            <a:r>
              <a:rPr lang="en-US" dirty="0"/>
              <a:t>FLOAT_TYPE &lt;Start&gt; &lt;Decimation&gt; &lt;Type&gt; &lt;Float sigma Limits(2)&gt; &lt;</a:t>
            </a:r>
            <a:r>
              <a:rPr lang="en-US" dirty="0" err="1"/>
              <a:t>WL_Fact</a:t>
            </a:r>
            <a:r>
              <a:rPr lang="en-US" dirty="0"/>
              <a:t>&gt; &lt;</a:t>
            </a:r>
            <a:r>
              <a:rPr lang="en-US" dirty="0" err="1"/>
              <a:t>Ion_fact</a:t>
            </a:r>
            <a:r>
              <a:rPr lang="en-US" dirty="0"/>
              <a:t>&gt; &lt;</a:t>
            </a:r>
            <a:r>
              <a:rPr lang="en-US" dirty="0" err="1"/>
              <a:t>MAX_Fit</a:t>
            </a:r>
            <a:r>
              <a:rPr lang="en-US" dirty="0"/>
              <a:t>&gt; &lt;RR&gt;</a:t>
            </a:r>
          </a:p>
          <a:p>
            <a:pPr lvl="1"/>
            <a:r>
              <a:rPr lang="en-US" dirty="0"/>
              <a:t>Main control on resolving ambiguities.  Float sigma limits (for LC and WL) often need resetting based on data quality.</a:t>
            </a:r>
          </a:p>
          <a:p>
            <a:pPr lvl="1"/>
            <a:r>
              <a:rPr lang="en-US" dirty="0"/>
              <a:t>&lt;</a:t>
            </a:r>
            <a:r>
              <a:rPr lang="en-US" dirty="0" err="1"/>
              <a:t>WL_Fact</a:t>
            </a:r>
            <a:r>
              <a:rPr lang="en-US" dirty="0"/>
              <a:t>&gt; &lt;</a:t>
            </a:r>
            <a:r>
              <a:rPr lang="en-US" dirty="0" err="1"/>
              <a:t>Ion_fact</a:t>
            </a:r>
            <a:r>
              <a:rPr lang="en-US" dirty="0"/>
              <a:t>&gt; control relative weights of WL and LG chi-squared contributions.</a:t>
            </a:r>
          </a:p>
          <a:p>
            <a:pPr lvl="1"/>
            <a:r>
              <a:rPr lang="en-US" dirty="0"/>
              <a:t>RR is relative rank tolerance</a:t>
            </a:r>
          </a:p>
          <a:p>
            <a:r>
              <a:rPr lang="en-US" dirty="0" err="1"/>
              <a:t>Fcode</a:t>
            </a:r>
            <a:r>
              <a:rPr lang="en-US" dirty="0"/>
              <a:t> in output is diagnostic of why biases are not resolved.</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3273878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r>
              <a:rPr lang="en-US" dirty="0"/>
              <a:t>Other common commands</a:t>
            </a:r>
          </a:p>
        </p:txBody>
      </p:sp>
      <p:sp>
        <p:nvSpPr>
          <p:cNvPr id="37894" name="Rectangle 3"/>
          <p:cNvSpPr>
            <a:spLocks noGrp="1" noChangeArrowheads="1"/>
          </p:cNvSpPr>
          <p:nvPr>
            <p:ph idx="1"/>
          </p:nvPr>
        </p:nvSpPr>
        <p:spPr/>
        <p:txBody>
          <a:bodyPr/>
          <a:lstStyle/>
          <a:p>
            <a:r>
              <a:rPr lang="en-US" dirty="0"/>
              <a:t>USR_ADDBF &lt;site&gt; &lt;prn #&gt; &lt;time (</a:t>
            </a:r>
            <a:r>
              <a:rPr lang="en-US" dirty="0" err="1"/>
              <a:t>ymdhms</a:t>
            </a:r>
            <a:r>
              <a:rPr lang="en-US" dirty="0"/>
              <a:t>)&gt;</a:t>
            </a:r>
          </a:p>
          <a:p>
            <a:pPr lvl="1"/>
            <a:r>
              <a:rPr lang="en-US" dirty="0"/>
              <a:t>Allows user to add a bias file at site &lt;site&gt; for PRN &lt;prn #&gt; at time &lt;time&gt;.  First valid measurement at or after time will be flags.</a:t>
            </a:r>
          </a:p>
          <a:p>
            <a:r>
              <a:rPr lang="en-US" dirty="0"/>
              <a:t> USR_DELBF &lt;site&gt; &lt;prn #&gt; &lt;time (</a:t>
            </a:r>
            <a:r>
              <a:rPr lang="en-US" dirty="0" err="1"/>
              <a:t>ymdhms</a:t>
            </a:r>
            <a:r>
              <a:rPr lang="en-US" dirty="0"/>
              <a:t>)&gt;</a:t>
            </a:r>
          </a:p>
          <a:p>
            <a:pPr lvl="1"/>
            <a:r>
              <a:rPr lang="en-US" dirty="0"/>
              <a:t>Allows user to delete a bias file at site &lt;site&gt; for PRN &lt;prn #&gt; at time &lt;time&gt;. The time must match within 50% of sampling interval.</a:t>
            </a:r>
          </a:p>
          <a:p>
            <a:endParaRPr lang="en-US" dirty="0"/>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1209200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output files</a:t>
            </a:r>
          </a:p>
        </p:txBody>
      </p:sp>
      <p:sp>
        <p:nvSpPr>
          <p:cNvPr id="346115" name="Rectangle 3"/>
          <p:cNvSpPr>
            <a:spLocks noGrp="1" noChangeArrowheads="1"/>
          </p:cNvSpPr>
          <p:nvPr>
            <p:ph idx="1"/>
          </p:nvPr>
        </p:nvSpPr>
        <p:spPr/>
        <p:txBody>
          <a:bodyPr/>
          <a:lstStyle/>
          <a:p>
            <a:r>
              <a:rPr lang="en-US" dirty="0">
                <a:latin typeface="Courier" pitchFamily="2" charset="0"/>
              </a:rPr>
              <a:t>track</a:t>
            </a:r>
            <a:r>
              <a:rPr lang="en-US" dirty="0"/>
              <a:t> outputs progress directly to the screen and this output can be re-directed with &gt; to a file.  (Generally </a:t>
            </a:r>
            <a:r>
              <a:rPr lang="en-US" dirty="0" err="1"/>
              <a:t>track_xxx.out</a:t>
            </a:r>
            <a:r>
              <a:rPr lang="en-US" dirty="0"/>
              <a:t>)</a:t>
            </a:r>
          </a:p>
          <a:p>
            <a:r>
              <a:rPr lang="en-US" dirty="0"/>
              <a:t>Summary file (</a:t>
            </a:r>
            <a:r>
              <a:rPr lang="en-US" dirty="0" err="1"/>
              <a:t>track.sum</a:t>
            </a:r>
            <a:r>
              <a:rPr lang="en-US" dirty="0"/>
              <a:t> by default)</a:t>
            </a:r>
          </a:p>
          <a:p>
            <a:r>
              <a:rPr lang="en-US" dirty="0"/>
              <a:t>Position files (NEU,GEOD,DHU,XYZ)</a:t>
            </a:r>
          </a:p>
          <a:p>
            <a:r>
              <a:rPr lang="en-US" dirty="0"/>
              <a:t>Phase residual files (optional)</a:t>
            </a:r>
          </a:p>
          <a:p>
            <a:r>
              <a:rPr lang="en-US" dirty="0"/>
              <a:t>Wide-lane value files: (optional, sometime useful if cycle slip missed)</a:t>
            </a:r>
          </a:p>
          <a:p>
            <a:r>
              <a:rPr lang="en-US" dirty="0"/>
              <a:t>Meaning of output entries discussed in help file.</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Tree>
    <p:extLst>
      <p:ext uri="{BB962C8B-B14F-4D97-AF65-F5344CB8AC3E}">
        <p14:creationId xmlns:p14="http://schemas.microsoft.com/office/powerpoint/2010/main" val="3503076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dirty="0"/>
              <a:t>Summary file</a:t>
            </a:r>
          </a:p>
        </p:txBody>
      </p:sp>
      <p:sp>
        <p:nvSpPr>
          <p:cNvPr id="347139" name="Rectangle 3"/>
          <p:cNvSpPr>
            <a:spLocks noGrp="1" noChangeArrowheads="1"/>
          </p:cNvSpPr>
          <p:nvPr>
            <p:ph idx="1"/>
          </p:nvPr>
        </p:nvSpPr>
        <p:spPr/>
        <p:txBody>
          <a:bodyPr/>
          <a:lstStyle/>
          <a:p>
            <a:r>
              <a:rPr lang="en-US" dirty="0"/>
              <a:t>This file is a short summary of the run.  It lists</a:t>
            </a:r>
          </a:p>
          <a:p>
            <a:pPr lvl="1"/>
            <a:r>
              <a:rPr lang="en-US" dirty="0"/>
              <a:t>Files and parameters that were used for the run</a:t>
            </a:r>
          </a:p>
          <a:p>
            <a:pPr lvl="1"/>
            <a:r>
              <a:rPr lang="en-US" dirty="0"/>
              <a:t>Process noise values</a:t>
            </a:r>
          </a:p>
          <a:p>
            <a:pPr lvl="1"/>
            <a:r>
              <a:rPr lang="en-US" dirty="0"/>
              <a:t>Any editing specified by the user</a:t>
            </a:r>
          </a:p>
          <a:p>
            <a:pPr lvl="1"/>
            <a:r>
              <a:rPr lang="en-US" dirty="0"/>
              <a:t>FINAL bias flag report.  The </a:t>
            </a:r>
            <a:r>
              <a:rPr lang="en-US" dirty="0" err="1"/>
              <a:t>Fixd</a:t>
            </a:r>
            <a:r>
              <a:rPr lang="en-US" dirty="0"/>
              <a:t> column indicates if the bias was fixed (denoted by value 3).</a:t>
            </a:r>
          </a:p>
          <a:p>
            <a:pPr lvl="1"/>
            <a:r>
              <a:rPr lang="en-US" dirty="0"/>
              <a:t>Summary of residual scatter as function of site and satellite and versus elevation angle (These are RMS differences from fixed station)</a:t>
            </a:r>
          </a:p>
          <a:p>
            <a:pPr lvl="2"/>
            <a:r>
              <a:rPr lang="en-US" dirty="0"/>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4130451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dirty="0"/>
              <a:t>Output file from </a:t>
            </a:r>
            <a:r>
              <a:rPr lang="en-US" dirty="0">
                <a:latin typeface="Courier New" panose="02070309020205020404" pitchFamily="49" charset="0"/>
                <a:cs typeface="Courier New" panose="02070309020205020404" pitchFamily="49" charset="0"/>
              </a:rPr>
              <a:t>track</a:t>
            </a:r>
          </a:p>
        </p:txBody>
      </p:sp>
      <p:sp>
        <p:nvSpPr>
          <p:cNvPr id="348163" name="Rectangle 3"/>
          <p:cNvSpPr>
            <a:spLocks noGrp="1" noChangeArrowheads="1"/>
          </p:cNvSpPr>
          <p:nvPr>
            <p:ph idx="1"/>
          </p:nvPr>
        </p:nvSpPr>
        <p:spPr/>
        <p:txBody>
          <a:bodyPr/>
          <a:lstStyle/>
          <a:p>
            <a:r>
              <a:rPr lang="en-US" dirty="0">
                <a:latin typeface="Courier" pitchFamily="2" charset="0"/>
              </a:rPr>
              <a:t>track</a:t>
            </a:r>
            <a:r>
              <a:rPr lang="en-US" dirty="0"/>
              <a:t> outputs extensive information during its run.</a:t>
            </a:r>
          </a:p>
          <a:p>
            <a:pPr lvl="1"/>
            <a:r>
              <a:rPr lang="en-US" dirty="0"/>
              <a:t>The initial output is status during reading of the RINEX files.  Errors in the files are reported here and a summary of satellites seen.</a:t>
            </a:r>
          </a:p>
          <a:p>
            <a:pPr lvl="2"/>
            <a:r>
              <a:rPr lang="en-US" dirty="0"/>
              <a:t>Most common problem here is no sampling rate given in RINEX file.  Command INTERVAL needs to be used.</a:t>
            </a:r>
          </a:p>
          <a:p>
            <a:pPr lvl="1"/>
            <a:r>
              <a:rPr lang="en-US" dirty="0"/>
              <a:t>An initial pseudorange solution establishes the trajectory of the kinematic sites and statistics on differences from apriori coordinates and RMS scatter of trajectory are given.</a:t>
            </a:r>
          </a:p>
          <a:p>
            <a:pPr lvl="1"/>
            <a:r>
              <a:rPr lang="en-US" dirty="0"/>
              <a:t>Bias flags being added due to jumps in wide-lanes are reported.</a:t>
            </a:r>
          </a:p>
          <a:p>
            <a:pPr lvl="1"/>
            <a:r>
              <a:rPr lang="en-US" dirty="0"/>
              <a:t>Bad apriori coordinates can lead to “BAD PREFIT” data (see “</a:t>
            </a:r>
            <a:r>
              <a:rPr lang="en-US" dirty="0" err="1"/>
              <a:t>site_pos</a:t>
            </a:r>
            <a:r>
              <a:rPr lang="en-US" dirty="0"/>
              <a:t>”)</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Tree>
    <p:extLst>
      <p:ext uri="{BB962C8B-B14F-4D97-AF65-F5344CB8AC3E}">
        <p14:creationId xmlns:p14="http://schemas.microsoft.com/office/powerpoint/2010/main" val="69978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dirty="0"/>
              <a:t>Output continued</a:t>
            </a:r>
          </a:p>
        </p:txBody>
      </p:sp>
      <p:sp>
        <p:nvSpPr>
          <p:cNvPr id="349187" name="Rectangle 3"/>
          <p:cNvSpPr>
            <a:spLocks noGrp="1" noChangeArrowheads="1"/>
          </p:cNvSpPr>
          <p:nvPr>
            <p:ph idx="1"/>
          </p:nvPr>
        </p:nvSpPr>
        <p:spPr/>
        <p:txBody>
          <a:bodyPr/>
          <a:lstStyle/>
          <a:p>
            <a:r>
              <a:rPr lang="en-US" dirty="0"/>
              <a:t>Summary of bias flags needed with estimates of numbers of cycles.  These are reported by site, satellite and epoch range.  Initial set are labeled INITIAL.</a:t>
            </a:r>
          </a:p>
          <a:p>
            <a:r>
              <a:rPr lang="en-US" dirty="0"/>
              <a:t>Estimates of mean MW-WL and mean ionospheric delay (EX-WL) along with sigma estimates are given.  (A correlation time is assumed in the sigma calculation).</a:t>
            </a:r>
          </a:p>
          <a:p>
            <a:r>
              <a:rPr lang="en-US" dirty="0"/>
              <a:t>Dependences of biases are given with the “DD bias refs” entries.  Although listed as one ways, values are double differences.</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2687150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dirty="0"/>
              <a:t>Output continued</a:t>
            </a:r>
          </a:p>
        </p:txBody>
      </p:sp>
      <p:sp>
        <p:nvSpPr>
          <p:cNvPr id="350211" name="Rectangle 3"/>
          <p:cNvSpPr>
            <a:spLocks noGrp="1" noChangeArrowheads="1"/>
          </p:cNvSpPr>
          <p:nvPr>
            <p:ph idx="1"/>
          </p:nvPr>
        </p:nvSpPr>
        <p:spPr/>
        <p:txBody>
          <a:bodyPr>
            <a:normAutofit lnSpcReduction="10000"/>
          </a:bodyPr>
          <a:lstStyle/>
          <a:p>
            <a:r>
              <a:rPr lang="en-US" dirty="0"/>
              <a:t>Iteratively, </a:t>
            </a:r>
            <a:r>
              <a:rPr lang="en-US" dirty="0">
                <a:latin typeface="Courier" pitchFamily="2" charset="0"/>
              </a:rPr>
              <a:t>track</a:t>
            </a:r>
            <a:r>
              <a:rPr lang="en-US" dirty="0"/>
              <a:t> tries to resolve the ambiguities to integer values.</a:t>
            </a:r>
          </a:p>
          <a:p>
            <a:pPr lvl="1"/>
            <a:r>
              <a:rPr lang="en-US" dirty="0"/>
              <a:t>Floating point estimates of the biases as they are estimated.</a:t>
            </a:r>
          </a:p>
          <a:p>
            <a:pPr lvl="1"/>
            <a:r>
              <a:rPr lang="en-US" dirty="0"/>
              <a:t>RMS fit of the double difference residuals </a:t>
            </a:r>
          </a:p>
          <a:p>
            <a:pPr lvl="1"/>
            <a:r>
              <a:rPr lang="en-US" dirty="0"/>
              <a:t>Any bad double differences are reported and removed (repeating values can be indication of missed cycle slip).</a:t>
            </a:r>
          </a:p>
          <a:p>
            <a:pPr lvl="1"/>
            <a:r>
              <a:rPr lang="en-US" dirty="0"/>
              <a:t>Bias flag fixing report: Fix column (T or F) indicates if bias was successfully fixed.  The </a:t>
            </a:r>
            <a:r>
              <a:rPr lang="en-US" dirty="0" err="1"/>
              <a:t>Fcode</a:t>
            </a:r>
            <a:r>
              <a:rPr lang="en-US" dirty="0"/>
              <a:t> column indicates why it was not fixed.</a:t>
            </a:r>
          </a:p>
          <a:p>
            <a:r>
              <a:rPr lang="en-US" dirty="0"/>
              <a:t>This sequence is repeated until an iteration when no new biases are fixed.  </a:t>
            </a:r>
          </a:p>
          <a:p>
            <a:r>
              <a:rPr lang="en-US" dirty="0"/>
              <a:t>The final position estimates are then computed and output in the requested formats. </a:t>
            </a:r>
          </a:p>
          <a:p>
            <a:endParaRPr lang="en-US" dirty="0"/>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25</a:t>
            </a:fld>
            <a:endParaRPr lang="en-US"/>
          </a:p>
        </p:txBody>
      </p:sp>
    </p:spTree>
    <p:extLst>
      <p:ext uri="{BB962C8B-B14F-4D97-AF65-F5344CB8AC3E}">
        <p14:creationId xmlns:p14="http://schemas.microsoft.com/office/powerpoint/2010/main" val="3568007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idx="1"/>
          </p:nvPr>
        </p:nvSpPr>
        <p:spPr/>
        <p:txBody>
          <a:bodyPr/>
          <a:lstStyle/>
          <a:p>
            <a:r>
              <a:rPr lang="en-US"/>
              <a:t>For float_type LC the Fcode is</a:t>
            </a:r>
          </a:p>
          <a:p>
            <a:r>
              <a:rPr lang="en-US"/>
              <a:t>S -- Floating point estimate sigma too large (Sig Limit)</a:t>
            </a:r>
          </a:p>
          <a:p>
            <a:r>
              <a:rPr lang="en-US"/>
              <a:t>W -- MW WL sigma too large </a:t>
            </a:r>
          </a:p>
          <a:p>
            <a:r>
              <a:rPr lang="en-US"/>
              <a:t>R -- Relative rank not large enough</a:t>
            </a:r>
          </a:p>
          <a:p>
            <a:r>
              <a:rPr lang="en-US"/>
              <a:t>C -- Chi**2 increment too large for the best choice of ambiquities</a:t>
            </a:r>
          </a:p>
          <a:p>
            <a:r>
              <a:rPr lang="en-US"/>
              <a:t>O -- One other bias in the double differences not fixed yet.</a:t>
            </a:r>
          </a:p>
          <a:p>
            <a:endParaRPr lang="en-US"/>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26</a:t>
            </a:fld>
            <a:endParaRPr lang="en-US"/>
          </a:p>
        </p:txBody>
      </p:sp>
      <p:sp>
        <p:nvSpPr>
          <p:cNvPr id="351238" name="Text Box 6"/>
          <p:cNvSpPr txBox="1">
            <a:spLocks noChangeArrowheads="1"/>
          </p:cNvSpPr>
          <p:nvPr/>
        </p:nvSpPr>
        <p:spPr bwMode="auto">
          <a:xfrm>
            <a:off x="529937" y="4963393"/>
            <a:ext cx="11440391" cy="1167243"/>
          </a:xfrm>
          <a:prstGeom prst="rect">
            <a:avLst/>
          </a:prstGeom>
          <a:noFill/>
          <a:ln w="9525">
            <a:noFill/>
            <a:miter lim="800000"/>
            <a:headEnd/>
            <a:tailEnd/>
          </a:ln>
          <a:effectLst/>
        </p:spPr>
        <p:txBody>
          <a:bodyPr wrap="square">
            <a:prstTxWarp prst="textNoShape">
              <a:avLst/>
            </a:prstTxWarp>
            <a:spAutoFit/>
          </a:bodyPr>
          <a:lstStyle/>
          <a:p>
            <a:pPr eaLnBrk="1" hangingPunct="1">
              <a:lnSpc>
                <a:spcPct val="90000"/>
              </a:lnSpc>
              <a:spcBef>
                <a:spcPct val="20000"/>
              </a:spcBef>
            </a:pPr>
            <a:r>
              <a:rPr lang="en-US" sz="1200" dirty="0">
                <a:latin typeface="Courier" charset="0"/>
                <a:ea typeface="Courier" charset="0"/>
                <a:cs typeface="Courier" charset="0"/>
              </a:rPr>
              <a:t>* BF  S   PRN    Epoch Range   F     Estimate </a:t>
            </a:r>
            <a:r>
              <a:rPr lang="en-US" sz="1200" dirty="0" err="1">
                <a:latin typeface="Courier" charset="0"/>
                <a:ea typeface="Courier" charset="0"/>
                <a:cs typeface="Courier" charset="0"/>
              </a:rPr>
              <a:t>dLC</a:t>
            </a:r>
            <a:r>
              <a:rPr lang="en-US" sz="1200" dirty="0">
                <a:latin typeface="Courier" charset="0"/>
                <a:ea typeface="Courier" charset="0"/>
                <a:cs typeface="Courier" charset="0"/>
              </a:rPr>
              <a:t>    Sig Limit Relative Rank  Fix </a:t>
            </a:r>
            <a:r>
              <a:rPr lang="en-US" sz="1200" dirty="0" err="1">
                <a:latin typeface="Courier" charset="0"/>
                <a:ea typeface="Courier" charset="0"/>
                <a:cs typeface="Courier" charset="0"/>
              </a:rPr>
              <a:t>Fcode</a:t>
            </a:r>
            <a:r>
              <a:rPr lang="en-US" sz="1200" dirty="0">
                <a:latin typeface="Courier" charset="0"/>
                <a:ea typeface="Courier" charset="0"/>
                <a:cs typeface="Courier" charset="0"/>
              </a:rPr>
              <a:t> Change L1    L2  Residual  L1      L2   Fits Best   LC    WL    LG</a:t>
            </a:r>
          </a:p>
          <a:p>
            <a:pPr eaLnBrk="1" hangingPunct="1">
              <a:lnSpc>
                <a:spcPct val="90000"/>
              </a:lnSpc>
              <a:spcBef>
                <a:spcPct val="20000"/>
              </a:spcBef>
            </a:pPr>
            <a:r>
              <a:rPr lang="en-US" sz="1200" dirty="0">
                <a:latin typeface="Courier" charset="0"/>
                <a:ea typeface="Courier" charset="0"/>
                <a:cs typeface="Courier" charset="0"/>
              </a:rPr>
              <a:t> 175  5  PRN 15     1    43    1     1.86 +-    0.24 SL   0.25 RR       2.36  F F --R-- dL1,2     3    3 dL12      0.31    -0.08 Fits   11.7   0.8   0.3 105.7</a:t>
            </a:r>
          </a:p>
          <a:p>
            <a:pPr eaLnBrk="1" hangingPunct="1">
              <a:lnSpc>
                <a:spcPct val="90000"/>
              </a:lnSpc>
              <a:spcBef>
                <a:spcPct val="20000"/>
              </a:spcBef>
            </a:pPr>
            <a:r>
              <a:rPr lang="en-US" sz="1200" dirty="0">
                <a:latin typeface="Courier" charset="0"/>
                <a:ea typeface="Courier" charset="0"/>
                <a:cs typeface="Courier" charset="0"/>
              </a:rPr>
              <a:t>  48  2  PRN 07     1   429    1    -0.16 +-    0.74 SL   0.25 RR    9660.51  F F S---O dL1,2     0    0 dL12     -0.28    -0.02 Fits    0.4   0.1   0.1   2.1</a:t>
            </a:r>
          </a:p>
        </p:txBody>
      </p:sp>
    </p:spTree>
    <p:extLst>
      <p:ext uri="{BB962C8B-B14F-4D97-AF65-F5344CB8AC3E}">
        <p14:creationId xmlns:p14="http://schemas.microsoft.com/office/powerpoint/2010/main" val="35277065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dirty="0"/>
              <a:t>Improving ambiguity resolution</a:t>
            </a:r>
          </a:p>
        </p:txBody>
      </p:sp>
      <p:sp>
        <p:nvSpPr>
          <p:cNvPr id="352259" name="Rectangle 3"/>
          <p:cNvSpPr>
            <a:spLocks noGrp="1" noChangeArrowheads="1"/>
          </p:cNvSpPr>
          <p:nvPr>
            <p:ph idx="1"/>
          </p:nvPr>
        </p:nvSpPr>
        <p:spPr/>
        <p:txBody>
          <a:bodyPr>
            <a:normAutofit lnSpcReduction="10000"/>
          </a:bodyPr>
          <a:lstStyle/>
          <a:p>
            <a:r>
              <a:rPr lang="en-US" dirty="0"/>
              <a:t>The </a:t>
            </a:r>
            <a:r>
              <a:rPr lang="en-US" dirty="0" err="1"/>
              <a:t>Fcodes</a:t>
            </a:r>
            <a:r>
              <a:rPr lang="en-US" dirty="0"/>
              <a:t> can indicate how to fix ambiguities that </a:t>
            </a:r>
            <a:r>
              <a:rPr lang="en-US" dirty="0">
                <a:latin typeface="Courier" pitchFamily="2" charset="0"/>
              </a:rPr>
              <a:t>track</a:t>
            </a:r>
            <a:r>
              <a:rPr lang="en-US" dirty="0"/>
              <a:t> by default is not able to fix. </a:t>
            </a:r>
          </a:p>
          <a:p>
            <a:r>
              <a:rPr lang="en-US" dirty="0"/>
              <a:t>Common fixes:</a:t>
            </a:r>
          </a:p>
          <a:p>
            <a:pPr lvl="1"/>
            <a:r>
              <a:rPr lang="en-US" dirty="0"/>
              <a:t>S and W indicate that the estimated </a:t>
            </a:r>
            <a:r>
              <a:rPr lang="en-US" dirty="0" err="1"/>
              <a:t>sigmas</a:t>
            </a:r>
            <a:r>
              <a:rPr lang="en-US" dirty="0"/>
              <a:t> on the float estimates and/or MW-WL are too large.  If the relative ranks are large, the the sigma tolerances can be increased with the “</a:t>
            </a:r>
            <a:r>
              <a:rPr lang="en-US" dirty="0" err="1"/>
              <a:t>float_type</a:t>
            </a:r>
            <a:r>
              <a:rPr lang="en-US" dirty="0"/>
              <a:t>” command,</a:t>
            </a:r>
          </a:p>
          <a:p>
            <a:pPr lvl="1"/>
            <a:r>
              <a:rPr lang="en-US" dirty="0"/>
              <a:t>If ambiguities seem to have the same value then “</a:t>
            </a:r>
            <a:r>
              <a:rPr lang="en-US" dirty="0" err="1"/>
              <a:t>usr_delbf</a:t>
            </a:r>
            <a:r>
              <a:rPr lang="en-US" dirty="0"/>
              <a:t>” can be used to remove an extra one but care should be taken because some receivers can have 1/1 L1 L2 cycle slips.</a:t>
            </a:r>
          </a:p>
          <a:p>
            <a:pPr lvl="1"/>
            <a:r>
              <a:rPr lang="en-US" dirty="0"/>
              <a:t>Chi-squared increments may be too large (especially LG (ionosphere) and sometimes WL so, by down-weighting in the “</a:t>
            </a:r>
            <a:r>
              <a:rPr lang="en-US" dirty="0" err="1"/>
              <a:t>float_type</a:t>
            </a:r>
            <a:r>
              <a:rPr lang="en-US" dirty="0"/>
              <a:t>” command, relative rank can be improved.</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27</a:t>
            </a:fld>
            <a:endParaRPr lang="en-US"/>
          </a:p>
        </p:txBody>
      </p:sp>
    </p:spTree>
    <p:extLst>
      <p:ext uri="{BB962C8B-B14F-4D97-AF65-F5344CB8AC3E}">
        <p14:creationId xmlns:p14="http://schemas.microsoft.com/office/powerpoint/2010/main" val="1043148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 ionospheric delay model</a:t>
            </a:r>
          </a:p>
        </p:txBody>
      </p:sp>
      <p:sp>
        <p:nvSpPr>
          <p:cNvPr id="3" name="Content Placeholder 2"/>
          <p:cNvSpPr>
            <a:spLocks noGrp="1"/>
          </p:cNvSpPr>
          <p:nvPr>
            <p:ph idx="1"/>
          </p:nvPr>
        </p:nvSpPr>
        <p:spPr/>
        <p:txBody>
          <a:bodyPr/>
          <a:lstStyle/>
          <a:p>
            <a:r>
              <a:rPr lang="en-US" dirty="0"/>
              <a:t>Version 1.26 and greater of </a:t>
            </a:r>
            <a:r>
              <a:rPr lang="en-US" dirty="0">
                <a:latin typeface="Courier" pitchFamily="2" charset="0"/>
                <a:cs typeface="Courier New" panose="02070309020205020404" pitchFamily="49" charset="0"/>
              </a:rPr>
              <a:t>track</a:t>
            </a:r>
            <a:r>
              <a:rPr lang="en-US" dirty="0"/>
              <a:t> have the ability to read a gridded ionospheric delay model.  The format of this model is expected to match the current IGS global ionospheric models available from </a:t>
            </a:r>
            <a:r>
              <a:rPr lang="en-GB" dirty="0"/>
              <a:t>https://cddis.nasa.gov (requires authentication)</a:t>
            </a:r>
            <a:r>
              <a:rPr lang="en-US" dirty="0"/>
              <a:t> in the archive/</a:t>
            </a:r>
            <a:r>
              <a:rPr lang="en-US" dirty="0" err="1"/>
              <a:t>gnss</a:t>
            </a:r>
            <a:r>
              <a:rPr lang="en-US" dirty="0"/>
              <a:t>/products/</a:t>
            </a:r>
            <a:r>
              <a:rPr lang="en-US" dirty="0" err="1"/>
              <a:t>ionex</a:t>
            </a:r>
            <a:r>
              <a:rPr lang="en-US" dirty="0"/>
              <a:t>/&lt;</a:t>
            </a:r>
            <a:r>
              <a:rPr lang="en-US" dirty="0" err="1"/>
              <a:t>yyyy</a:t>
            </a:r>
            <a:r>
              <a:rPr lang="en-US" dirty="0"/>
              <a:t>&gt;/&lt;</a:t>
            </a:r>
            <a:r>
              <a:rPr lang="en-US" dirty="0" err="1"/>
              <a:t>ddd</a:t>
            </a:r>
            <a:r>
              <a:rPr lang="en-US" dirty="0"/>
              <a:t>&gt; directory. </a:t>
            </a:r>
          </a:p>
          <a:p>
            <a:r>
              <a:rPr lang="en-US" dirty="0"/>
              <a:t>IONEX_FILE &lt;file name&gt;</a:t>
            </a:r>
            <a:br>
              <a:rPr lang="en-US" dirty="0"/>
            </a:br>
            <a:r>
              <a:rPr lang="en-US" dirty="0"/>
              <a:t>invokes the features.  The EX-WL estimates are affected by this model and its inclusion should help ambiguity resolution on long baselines (&gt; 100 km).</a:t>
            </a:r>
          </a:p>
          <a:p>
            <a:endParaRPr lang="en-US" dirty="0"/>
          </a:p>
          <a:p>
            <a:endParaRPr lang="en-US" dirty="0"/>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28</a:t>
            </a:fld>
            <a:endParaRPr lang="en-US"/>
          </a:p>
        </p:txBody>
      </p:sp>
    </p:spTree>
    <p:extLst>
      <p:ext uri="{BB962C8B-B14F-4D97-AF65-F5344CB8AC3E}">
        <p14:creationId xmlns:p14="http://schemas.microsoft.com/office/powerpoint/2010/main" val="382592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r>
              <a:rPr lang="en-US" dirty="0"/>
              <a:t>General aspects</a:t>
            </a:r>
          </a:p>
        </p:txBody>
      </p:sp>
      <p:sp>
        <p:nvSpPr>
          <p:cNvPr id="18438" name="Rectangle 5"/>
          <p:cNvSpPr>
            <a:spLocks noGrp="1" noChangeArrowheads="1"/>
          </p:cNvSpPr>
          <p:nvPr>
            <p:ph idx="1"/>
          </p:nvPr>
        </p:nvSpPr>
        <p:spPr/>
        <p:txBody>
          <a:bodyPr/>
          <a:lstStyle/>
          <a:p>
            <a:r>
              <a:rPr lang="en-US" dirty="0"/>
              <a:t>The success of kinematic processing depends on separation of sites</a:t>
            </a:r>
          </a:p>
          <a:p>
            <a:r>
              <a:rPr lang="en-US" dirty="0"/>
              <a:t>If there are one or more static base stations and the moving receivers are positioned relative to these.</a:t>
            </a:r>
          </a:p>
          <a:p>
            <a:r>
              <a:rPr lang="en-US" dirty="0"/>
              <a:t>For separations &lt; 10 km, usually easy</a:t>
            </a:r>
          </a:p>
          <a:p>
            <a:r>
              <a:rPr lang="en-US" dirty="0"/>
              <a:t>10–100 km more difficult but often successful</a:t>
            </a:r>
          </a:p>
          <a:p>
            <a:r>
              <a:rPr lang="en-US" dirty="0"/>
              <a:t>&gt;100 km very mixed results depending on quality of data collected. </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292212259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input ambiguity file</a:t>
            </a:r>
          </a:p>
        </p:txBody>
      </p:sp>
      <p:sp>
        <p:nvSpPr>
          <p:cNvPr id="3" name="Content Placeholder 2"/>
          <p:cNvSpPr>
            <a:spLocks noGrp="1"/>
          </p:cNvSpPr>
          <p:nvPr>
            <p:ph idx="1"/>
          </p:nvPr>
        </p:nvSpPr>
        <p:spPr/>
        <p:txBody>
          <a:bodyPr/>
          <a:lstStyle/>
          <a:p>
            <a:r>
              <a:rPr lang="en-US" dirty="0"/>
              <a:t>For certain analyses, it can be useful to manually supply ambiguity file to track using either the </a:t>
            </a:r>
            <a:r>
              <a:rPr lang="en-US" dirty="0">
                <a:latin typeface="Courier" pitchFamily="2" charset="0"/>
              </a:rPr>
              <a:t>-a</a:t>
            </a:r>
            <a:r>
              <a:rPr lang="en-US" dirty="0"/>
              <a:t> option or the “</a:t>
            </a:r>
            <a:r>
              <a:rPr lang="en-US" dirty="0" err="1"/>
              <a:t>amb_file</a:t>
            </a:r>
            <a:r>
              <a:rPr lang="en-US" dirty="0"/>
              <a:t>” command.</a:t>
            </a:r>
          </a:p>
          <a:p>
            <a:r>
              <a:rPr lang="en-US" dirty="0"/>
              <a:t>The ambiguity file can be generated by </a:t>
            </a:r>
            <a:r>
              <a:rPr lang="en-US" dirty="0" err="1">
                <a:latin typeface="Courier" pitchFamily="2" charset="0"/>
              </a:rPr>
              <a:t>grep</a:t>
            </a:r>
            <a:r>
              <a:rPr lang="en-US" dirty="0" err="1"/>
              <a:t>’ing</a:t>
            </a:r>
            <a:r>
              <a:rPr lang="en-US" dirty="0"/>
              <a:t> “FINAL” in the track summary or output file and re-directing into a file</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29</a:t>
            </a:fld>
            <a:endParaRPr lang="en-US"/>
          </a:p>
        </p:txBody>
      </p:sp>
    </p:spTree>
    <p:extLst>
      <p:ext uri="{BB962C8B-B14F-4D97-AF65-F5344CB8AC3E}">
        <p14:creationId xmlns:p14="http://schemas.microsoft.com/office/powerpoint/2010/main" val="243457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D1B02-19B7-0342-9BD6-D51C55304177}"/>
              </a:ext>
            </a:extLst>
          </p:cNvPr>
          <p:cNvSpPr>
            <a:spLocks noGrp="1"/>
          </p:cNvSpPr>
          <p:nvPr>
            <p:ph type="title"/>
          </p:nvPr>
        </p:nvSpPr>
        <p:spPr/>
        <p:txBody>
          <a:bodyPr/>
          <a:lstStyle/>
          <a:p>
            <a:r>
              <a:rPr lang="en-US" dirty="0"/>
              <a:t>Recently added commands (1.40+)</a:t>
            </a:r>
          </a:p>
        </p:txBody>
      </p:sp>
      <p:sp>
        <p:nvSpPr>
          <p:cNvPr id="3" name="Content Placeholder 2">
            <a:extLst>
              <a:ext uri="{FF2B5EF4-FFF2-40B4-BE49-F238E27FC236}">
                <a16:creationId xmlns:a16="http://schemas.microsoft.com/office/drawing/2014/main" id="{C39BC757-06FF-6D4F-B2D7-22307252BF70}"/>
              </a:ext>
            </a:extLst>
          </p:cNvPr>
          <p:cNvSpPr>
            <a:spLocks noGrp="1"/>
          </p:cNvSpPr>
          <p:nvPr>
            <p:ph idx="1"/>
          </p:nvPr>
        </p:nvSpPr>
        <p:spPr/>
        <p:txBody>
          <a:bodyPr>
            <a:normAutofit/>
          </a:bodyPr>
          <a:lstStyle/>
          <a:p>
            <a:r>
              <a:rPr lang="en-US" dirty="0"/>
              <a:t>Version 1.40 (10.71 release) has new commands:</a:t>
            </a:r>
          </a:p>
          <a:p>
            <a:r>
              <a:rPr lang="en-US" dirty="0"/>
              <a:t>USE_BLQ Turns on ocean tide model and requires &lt;site&gt;.BLQ files be available (These files are same format as site dependent tide model files in GAMIT.  There are options to turned Solid Earth tide on and off as well.</a:t>
            </a:r>
          </a:p>
          <a:p>
            <a:r>
              <a:rPr lang="en-US" dirty="0"/>
              <a:t>ATM_MODLEC (replaces </a:t>
            </a:r>
            <a:r>
              <a:rPr lang="en-US" dirty="0" err="1"/>
              <a:t>use_gptgmf</a:t>
            </a:r>
            <a:r>
              <a:rPr lang="en-US" dirty="0"/>
              <a:t> command) allows different atmospheric delay models to be used including VMF1 grid models.</a:t>
            </a:r>
          </a:p>
        </p:txBody>
      </p:sp>
      <p:sp>
        <p:nvSpPr>
          <p:cNvPr id="4" name="Date Placeholder 3">
            <a:extLst>
              <a:ext uri="{FF2B5EF4-FFF2-40B4-BE49-F238E27FC236}">
                <a16:creationId xmlns:a16="http://schemas.microsoft.com/office/drawing/2014/main" id="{30721B45-EB61-AF49-884E-72C6CC55DEA5}"/>
              </a:ext>
            </a:extLst>
          </p:cNvPr>
          <p:cNvSpPr>
            <a:spLocks noGrp="1"/>
          </p:cNvSpPr>
          <p:nvPr>
            <p:ph type="dt" sz="half" idx="10"/>
          </p:nvPr>
        </p:nvSpPr>
        <p:spPr/>
        <p:txBody>
          <a:bodyPr/>
          <a:lstStyle/>
          <a:p>
            <a:r>
              <a:rPr lang="en-GB"/>
              <a:t>2020/08/28</a:t>
            </a:r>
            <a:endParaRPr lang="en-US"/>
          </a:p>
        </p:txBody>
      </p:sp>
      <p:sp>
        <p:nvSpPr>
          <p:cNvPr id="5" name="Footer Placeholder 4">
            <a:extLst>
              <a:ext uri="{FF2B5EF4-FFF2-40B4-BE49-F238E27FC236}">
                <a16:creationId xmlns:a16="http://schemas.microsoft.com/office/drawing/2014/main" id="{17CC6077-3B18-E44D-A0B3-057E867D6B95}"/>
              </a:ext>
            </a:extLst>
          </p:cNvPr>
          <p:cNvSpPr>
            <a:spLocks noGrp="1"/>
          </p:cNvSpPr>
          <p:nvPr>
            <p:ph type="ftr" sz="quarter" idx="11"/>
          </p:nvPr>
        </p:nvSpPr>
        <p:spPr/>
        <p:txBody>
          <a:bodyPr/>
          <a:lstStyle/>
          <a:p>
            <a:r>
              <a:rPr lang="en-US"/>
              <a:t>Introduction to and basics of track</a:t>
            </a:r>
          </a:p>
        </p:txBody>
      </p:sp>
      <p:sp>
        <p:nvSpPr>
          <p:cNvPr id="6" name="Slide Number Placeholder 5">
            <a:extLst>
              <a:ext uri="{FF2B5EF4-FFF2-40B4-BE49-F238E27FC236}">
                <a16:creationId xmlns:a16="http://schemas.microsoft.com/office/drawing/2014/main" id="{18D9BE2C-E73A-094D-A1CD-8CFA140DBDA1}"/>
              </a:ext>
            </a:extLst>
          </p:cNvPr>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1634960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dirty="0"/>
              <a:t>Other tunable parameters</a:t>
            </a:r>
          </a:p>
        </p:txBody>
      </p:sp>
      <p:sp>
        <p:nvSpPr>
          <p:cNvPr id="354307" name="Rectangle 3"/>
          <p:cNvSpPr>
            <a:spLocks noGrp="1" noChangeArrowheads="1"/>
          </p:cNvSpPr>
          <p:nvPr>
            <p:ph idx="1"/>
          </p:nvPr>
        </p:nvSpPr>
        <p:spPr/>
        <p:txBody>
          <a:bodyPr/>
          <a:lstStyle/>
          <a:p>
            <a:r>
              <a:rPr lang="en-US" dirty="0"/>
              <a:t>Process noise to be used if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a:t>
            </a:r>
            <a:r>
              <a:rPr lang="en-US" dirty="0">
                <a:latin typeface="Courier" pitchFamily="2" charset="0"/>
              </a:rPr>
              <a:t>track</a:t>
            </a:r>
            <a:r>
              <a:rPr lang="en-US" dirty="0"/>
              <a:t> now has process noise that depends on the rate of change of altitude.</a:t>
            </a:r>
          </a:p>
          <a:p>
            <a:pPr lvl="1"/>
            <a:r>
              <a:rPr lang="en-US" dirty="0"/>
              <a:t>Units of process noise are random-walk change in meters per unit time (standard deviation grows as square of number of epochs), where the default unit time is the sampling interval, but the unit can be set with the “</a:t>
            </a:r>
            <a:r>
              <a:rPr lang="en-US" dirty="0" err="1"/>
              <a:t>time_unit</a:t>
            </a:r>
            <a:r>
              <a:rPr lang="en-US" dirty="0"/>
              <a:t>” command</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31</a:t>
            </a:fld>
            <a:endParaRPr lang="en-US"/>
          </a:p>
        </p:txBody>
      </p:sp>
    </p:spTree>
    <p:extLst>
      <p:ext uri="{BB962C8B-B14F-4D97-AF65-F5344CB8AC3E}">
        <p14:creationId xmlns:p14="http://schemas.microsoft.com/office/powerpoint/2010/main" val="4065504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commands: “Rules”</a:t>
            </a:r>
          </a:p>
        </p:txBody>
      </p:sp>
      <p:sp>
        <p:nvSpPr>
          <p:cNvPr id="3" name="Content Placeholder 2"/>
          <p:cNvSpPr>
            <a:spLocks noGrp="1"/>
          </p:cNvSpPr>
          <p:nvPr>
            <p:ph idx="1"/>
          </p:nvPr>
        </p:nvSpPr>
        <p:spPr/>
        <p:txBody>
          <a:bodyPr/>
          <a:lstStyle/>
          <a:p>
            <a:r>
              <a:rPr lang="en-US" dirty="0">
                <a:latin typeface="Courier" pitchFamily="2" charset="0"/>
              </a:rPr>
              <a:t>track</a:t>
            </a:r>
            <a:r>
              <a:rPr lang="en-US" dirty="0"/>
              <a:t> command files share the properties as GLOBK command files:</a:t>
            </a:r>
          </a:p>
          <a:p>
            <a:pPr lvl="1"/>
            <a:r>
              <a:rPr lang="en-US" dirty="0"/>
              <a:t>All command lines must start with a less one blank space; arguments are separated by spaces</a:t>
            </a:r>
          </a:p>
          <a:p>
            <a:pPr lvl="1"/>
            <a:r>
              <a:rPr lang="en-US" dirty="0"/>
              <a:t>Order of commands is generally not important except that later versions of a command replace the previously assigned arguments</a:t>
            </a:r>
          </a:p>
          <a:p>
            <a:pPr lvl="1"/>
            <a:r>
              <a:rPr lang="en-US" dirty="0"/>
              <a:t>Site dependent commands in </a:t>
            </a:r>
            <a:r>
              <a:rPr lang="en-US" dirty="0">
                <a:latin typeface="Courier" pitchFamily="2" charset="0"/>
              </a:rPr>
              <a:t>track</a:t>
            </a:r>
            <a:r>
              <a:rPr lang="en-US" dirty="0"/>
              <a:t> issue the command name first and then lines that contain station names and arguments (all is a valid name).</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32</a:t>
            </a:fld>
            <a:endParaRPr lang="en-US"/>
          </a:p>
        </p:txBody>
      </p:sp>
    </p:spTree>
    <p:extLst>
      <p:ext uri="{BB962C8B-B14F-4D97-AF65-F5344CB8AC3E}">
        <p14:creationId xmlns:p14="http://schemas.microsoft.com/office/powerpoint/2010/main" val="130900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Plotting </a:t>
            </a:r>
            <a:r>
              <a:rPr lang="en-US" dirty="0">
                <a:latin typeface="Courier New" panose="02070309020205020404" pitchFamily="49" charset="0"/>
                <a:cs typeface="Courier New" panose="02070309020205020404" pitchFamily="49" charset="0"/>
              </a:rPr>
              <a:t>track</a:t>
            </a:r>
            <a:r>
              <a:rPr lang="en-US" dirty="0"/>
              <a:t> results</a:t>
            </a:r>
          </a:p>
        </p:txBody>
      </p:sp>
      <p:sp>
        <p:nvSpPr>
          <p:cNvPr id="3" name="Content Placeholder 2"/>
          <p:cNvSpPr>
            <a:spLocks noGrp="1"/>
          </p:cNvSpPr>
          <p:nvPr>
            <p:ph idx="1"/>
          </p:nvPr>
        </p:nvSpPr>
        <p:spPr/>
        <p:txBody>
          <a:bodyPr/>
          <a:lstStyle/>
          <a:p>
            <a:r>
              <a:rPr lang="en-US" dirty="0" err="1">
                <a:latin typeface="Courier" pitchFamily="2" charset="0"/>
              </a:rPr>
              <a:t>sh_plot_track</a:t>
            </a:r>
            <a:r>
              <a:rPr lang="en-US" dirty="0"/>
              <a:t> is a script (using GMT) that can plot </a:t>
            </a:r>
            <a:r>
              <a:rPr lang="en-US" dirty="0">
                <a:latin typeface="Courier" pitchFamily="2" charset="0"/>
              </a:rPr>
              <a:t>track</a:t>
            </a:r>
            <a:r>
              <a:rPr lang="en-US" dirty="0"/>
              <a:t> results.  Features are still being added to this script.</a:t>
            </a:r>
          </a:p>
          <a:p>
            <a:r>
              <a:rPr lang="en-US" dirty="0"/>
              <a:t>For quick plots we use the GAMIT/GLOBK X-windows program </a:t>
            </a:r>
            <a:r>
              <a:rPr lang="en-US" dirty="0" err="1">
                <a:latin typeface="Courier" pitchFamily="2" charset="0"/>
              </a:rPr>
              <a:t>cplotx</a:t>
            </a:r>
            <a:r>
              <a:rPr lang="en-US" dirty="0"/>
              <a:t>.</a:t>
            </a:r>
          </a:p>
          <a:p>
            <a:r>
              <a:rPr lang="en-US" dirty="0"/>
              <a:t>We also use </a:t>
            </a:r>
            <a:r>
              <a:rPr lang="en-US" dirty="0" err="1"/>
              <a:t>Matlab</a:t>
            </a:r>
            <a:r>
              <a:rPr lang="en-US" dirty="0"/>
              <a:t> and GMT</a:t>
            </a:r>
          </a:p>
          <a:p>
            <a:r>
              <a:rPr lang="en-US" dirty="0"/>
              <a:t>Output files are ASCII with a variety of time tags (YY MM DD HR MIN SEC, Fractional Day and Epoch number)</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33</a:t>
            </a:fld>
            <a:endParaRPr lang="en-US"/>
          </a:p>
        </p:txBody>
      </p:sp>
    </p:spTree>
    <p:extLst>
      <p:ext uri="{BB962C8B-B14F-4D97-AF65-F5344CB8AC3E}">
        <p14:creationId xmlns:p14="http://schemas.microsoft.com/office/powerpoint/2010/main" val="3199651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comments</a:t>
            </a:r>
          </a:p>
        </p:txBody>
      </p:sp>
      <p:sp>
        <p:nvSpPr>
          <p:cNvPr id="3" name="Content Placeholder 2"/>
          <p:cNvSpPr>
            <a:spLocks noGrp="1"/>
          </p:cNvSpPr>
          <p:nvPr>
            <p:ph idx="1"/>
          </p:nvPr>
        </p:nvSpPr>
        <p:spPr/>
        <p:txBody>
          <a:bodyPr>
            <a:normAutofit lnSpcReduction="10000"/>
          </a:bodyPr>
          <a:lstStyle/>
          <a:p>
            <a:r>
              <a:rPr lang="en-US" dirty="0"/>
              <a:t>The most common parameters that need to be changed in </a:t>
            </a:r>
            <a:r>
              <a:rPr lang="en-US" dirty="0">
                <a:latin typeface="Courier" pitchFamily="2" charset="0"/>
              </a:rPr>
              <a:t>track</a:t>
            </a:r>
            <a:r>
              <a:rPr lang="en-US" dirty="0"/>
              <a:t> are:</a:t>
            </a:r>
          </a:p>
          <a:p>
            <a:pPr lvl="1"/>
            <a:r>
              <a:rPr lang="en-US" dirty="0"/>
              <a:t>The data gap that will automatically be treated as a cycle slip (default is 1) but most high rate data (&gt;= 1 Hz) has gaps due to recording problems.</a:t>
            </a:r>
          </a:p>
          <a:p>
            <a:pPr lvl="1"/>
            <a:r>
              <a:rPr lang="en-US" dirty="0"/>
              <a:t>The sigma limits for the LC estimate and MW-WL estimates often need to be increased.  </a:t>
            </a:r>
            <a:r>
              <a:rPr lang="en-US" dirty="0">
                <a:latin typeface="Courier" pitchFamily="2" charset="0"/>
              </a:rPr>
              <a:t>track</a:t>
            </a:r>
            <a:r>
              <a:rPr lang="en-US" dirty="0"/>
              <a:t> has a correlation time in sigma calculation that for the default setting can make the </a:t>
            </a:r>
            <a:r>
              <a:rPr lang="en-US" dirty="0" err="1"/>
              <a:t>sigmas</a:t>
            </a:r>
            <a:r>
              <a:rPr lang="en-US" dirty="0"/>
              <a:t> too large.</a:t>
            </a:r>
          </a:p>
          <a:p>
            <a:pPr lvl="1"/>
            <a:r>
              <a:rPr lang="en-US" dirty="0"/>
              <a:t>Make sure antenna and receiver information (if mixed) are correct.</a:t>
            </a:r>
          </a:p>
          <a:p>
            <a:pPr lvl="1"/>
            <a:r>
              <a:rPr lang="en-US" dirty="0"/>
              <a:t>Treatment of the atmospheric delay.  There is a high correlation between the atmospheric delay and height when both are stochastic (“</a:t>
            </a:r>
            <a:r>
              <a:rPr lang="en-US" dirty="0" err="1"/>
              <a:t>RhoUA</a:t>
            </a:r>
            <a:r>
              <a:rPr lang="en-US" dirty="0"/>
              <a:t>” column in output time series).</a:t>
            </a:r>
          </a:p>
          <a:p>
            <a:pPr lvl="1"/>
            <a:r>
              <a:rPr lang="en-US" dirty="0"/>
              <a:t>Weight for the EX-WL (effected by the ionosphere) on long baselines and when the ionosphere is active.  “</a:t>
            </a:r>
            <a:r>
              <a:rPr lang="en-US" dirty="0" err="1"/>
              <a:t>ionex_file</a:t>
            </a:r>
            <a:r>
              <a:rPr lang="en-US" dirty="0"/>
              <a:t>” command may help.</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34</a:t>
            </a:fld>
            <a:endParaRPr lang="en-US"/>
          </a:p>
        </p:txBody>
      </p:sp>
    </p:spTree>
    <p:extLst>
      <p:ext uri="{BB962C8B-B14F-4D97-AF65-F5344CB8AC3E}">
        <p14:creationId xmlns:p14="http://schemas.microsoft.com/office/powerpoint/2010/main" val="323716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Slow moving sites</a:t>
            </a:r>
          </a:p>
        </p:txBody>
      </p:sp>
      <p:sp>
        <p:nvSpPr>
          <p:cNvPr id="3" name="Content Placeholder 2"/>
          <p:cNvSpPr>
            <a:spLocks noGrp="1"/>
          </p:cNvSpPr>
          <p:nvPr>
            <p:ph idx="1"/>
          </p:nvPr>
        </p:nvSpPr>
        <p:spPr/>
        <p:txBody>
          <a:bodyPr>
            <a:normAutofit fontScale="92500" lnSpcReduction="20000"/>
          </a:bodyPr>
          <a:lstStyle/>
          <a:p>
            <a:r>
              <a:rPr lang="en-US" dirty="0"/>
              <a:t>For slow moving sites (glaciers, early landslides), GAMIT solution can be more easily automated than </a:t>
            </a:r>
            <a:r>
              <a:rPr lang="en-US" dirty="0">
                <a:latin typeface="Courier" pitchFamily="2" charset="0"/>
              </a:rPr>
              <a:t>track</a:t>
            </a:r>
            <a:r>
              <a:rPr lang="en-US" dirty="0"/>
              <a:t> solutions and can generate high quality results especially if motion is nearly linear (with high rates 100 m/</a:t>
            </a:r>
            <a:r>
              <a:rPr lang="en-US" dirty="0" err="1"/>
              <a:t>yr</a:t>
            </a:r>
            <a:r>
              <a:rPr lang="en-US" dirty="0"/>
              <a:t> for example).</a:t>
            </a:r>
          </a:p>
          <a:p>
            <a:r>
              <a:rPr lang="en-US" dirty="0"/>
              <a:t>With GAMIT solutions:</a:t>
            </a:r>
          </a:p>
          <a:p>
            <a:pPr lvl="1"/>
            <a:r>
              <a:rPr lang="en-US" dirty="0"/>
              <a:t>Put best estimate of velocity in the a priori coordinate file used in GAMIT (position estimate will be the mean offset from this linear model).</a:t>
            </a:r>
          </a:p>
          <a:p>
            <a:pPr lvl="1"/>
            <a:r>
              <a:rPr lang="en-US" dirty="0"/>
              <a:t>Use </a:t>
            </a:r>
            <a:r>
              <a:rPr lang="en-US" dirty="0" err="1">
                <a:latin typeface="Courier" pitchFamily="2" charset="0"/>
              </a:rPr>
              <a:t>sh_gamit</a:t>
            </a:r>
            <a:r>
              <a:rPr lang="en-US" dirty="0"/>
              <a:t> with “</a:t>
            </a:r>
            <a:r>
              <a:rPr lang="mr-IN" dirty="0">
                <a:latin typeface="Courier" pitchFamily="2" charset="0"/>
              </a:rPr>
              <a:t>–</a:t>
            </a:r>
            <a:r>
              <a:rPr lang="en-US" dirty="0" err="1">
                <a:latin typeface="Courier" pitchFamily="2" charset="0"/>
              </a:rPr>
              <a:t>sessinfo</a:t>
            </a:r>
            <a:r>
              <a:rPr lang="en-US" dirty="0"/>
              <a:t>” option to have multiple solutions be day (set start time and duration of each session e.g., 8 3-hr sessions per day; 360 30-sec epochs per session).  Use “</a:t>
            </a:r>
            <a:r>
              <a:rPr lang="en-US" dirty="0">
                <a:latin typeface="Courier" pitchFamily="2" charset="0"/>
              </a:rPr>
              <a:t>–</a:t>
            </a:r>
            <a:r>
              <a:rPr lang="en-US" dirty="0" err="1">
                <a:latin typeface="Courier" pitchFamily="2" charset="0"/>
              </a:rPr>
              <a:t>netext</a:t>
            </a:r>
            <a:r>
              <a:rPr lang="en-US" dirty="0"/>
              <a:t>” option to put each session in different directory (“</a:t>
            </a:r>
            <a:r>
              <a:rPr lang="en-US" dirty="0">
                <a:latin typeface="Courier" pitchFamily="2" charset="0"/>
              </a:rPr>
              <a:t>–</a:t>
            </a:r>
            <a:r>
              <a:rPr lang="en-US" dirty="0" err="1">
                <a:latin typeface="Courier" pitchFamily="2" charset="0"/>
              </a:rPr>
              <a:t>noftp</a:t>
            </a:r>
            <a:r>
              <a:rPr lang="en-US" dirty="0"/>
              <a:t>” after first session also speeds up run if sites missing).</a:t>
            </a:r>
          </a:p>
          <a:p>
            <a:pPr lvl="1"/>
            <a:r>
              <a:rPr lang="en-US" dirty="0"/>
              <a:t>Some tuning of “</a:t>
            </a:r>
            <a:r>
              <a:rPr lang="en-US" dirty="0" err="1"/>
              <a:t>minxf</a:t>
            </a:r>
            <a:r>
              <a:rPr lang="en-US" dirty="0"/>
              <a:t>” in </a:t>
            </a:r>
            <a:r>
              <a:rPr lang="en-US" dirty="0" err="1"/>
              <a:t>process.defaults</a:t>
            </a:r>
            <a:r>
              <a:rPr lang="en-US" dirty="0"/>
              <a:t> and reduce values in “</a:t>
            </a:r>
            <a:r>
              <a:rPr lang="en-US" dirty="0" err="1"/>
              <a:t>trim_oneway_tol</a:t>
            </a:r>
            <a:r>
              <a:rPr lang="en-US" dirty="0"/>
              <a:t>” in </a:t>
            </a:r>
            <a:r>
              <a:rPr lang="en-US" dirty="0" err="1"/>
              <a:t>autcln.cmd</a:t>
            </a:r>
            <a:r>
              <a:rPr lang="en-US" dirty="0"/>
              <a:t> so that small data sets are not removed.</a:t>
            </a:r>
          </a:p>
          <a:p>
            <a:r>
              <a:rPr lang="en-US" dirty="0">
                <a:latin typeface="Courier" pitchFamily="2" charset="0"/>
              </a:rPr>
              <a:t>track</a:t>
            </a:r>
            <a:r>
              <a:rPr lang="en-US" dirty="0"/>
              <a:t> can also be used for these types of analyses</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182085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r>
              <a:rPr lang="en-US" dirty="0"/>
              <a:t>Issues with length</a:t>
            </a:r>
          </a:p>
        </p:txBody>
      </p:sp>
      <p:sp>
        <p:nvSpPr>
          <p:cNvPr id="20486" name="Rectangle 5"/>
          <p:cNvSpPr>
            <a:spLocks noGrp="1" noChangeArrowheads="1"/>
          </p:cNvSpPr>
          <p:nvPr>
            <p:ph idx="1"/>
          </p:nvPr>
        </p:nvSpPr>
        <p:spPr/>
        <p:txBody>
          <a:bodyPr/>
          <a:lstStyle/>
          <a:p>
            <a:r>
              <a:rPr lang="en-US" dirty="0"/>
              <a:t>As site separation increases, the differential ionospheric delays increases, atmospheric delay differences also increase</a:t>
            </a:r>
          </a:p>
          <a:p>
            <a:r>
              <a:rPr lang="en-US" dirty="0"/>
              <a:t>For short baselines (&lt; 2–3 km), ionospheric delay can be treated as approximately zero, and L1 and L2 ambiguities resolved separately.  Positioning can use L1 and L2 separately (less random noise).</a:t>
            </a:r>
          </a:p>
          <a:p>
            <a:r>
              <a:rPr lang="en-US" dirty="0"/>
              <a:t>For longer baselines this is no longer true and </a:t>
            </a:r>
            <a:r>
              <a:rPr lang="en-US" dirty="0">
                <a:latin typeface="Courier" pitchFamily="2" charset="0"/>
              </a:rPr>
              <a:t>track</a:t>
            </a:r>
            <a:r>
              <a:rPr lang="en-US" dirty="0"/>
              <a:t> uses the MW-WL to resolve (L1 − L2) cycles</a:t>
            </a:r>
          </a:p>
          <a:p>
            <a:r>
              <a:rPr lang="en-US" dirty="0"/>
              <a:t>IONEX files can now be included to help with the ionospheric delay on long baselines.</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530524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features</a:t>
            </a:r>
          </a:p>
        </p:txBody>
      </p:sp>
      <p:sp>
        <p:nvSpPr>
          <p:cNvPr id="22534" name="Rectangle 5"/>
          <p:cNvSpPr>
            <a:spLocks noGrp="1" noChangeArrowheads="1"/>
          </p:cNvSpPr>
          <p:nvPr>
            <p:ph idx="1"/>
          </p:nvPr>
        </p:nvSpPr>
        <p:spPr/>
        <p:txBody>
          <a:bodyPr>
            <a:normAutofit fontScale="92500" lnSpcReduction="10000"/>
          </a:bodyPr>
          <a:lstStyle/>
          <a:p>
            <a:r>
              <a:rPr lang="en-US" dirty="0">
                <a:latin typeface="Courier" pitchFamily="2" charset="0"/>
              </a:rPr>
              <a:t>track</a:t>
            </a:r>
            <a:r>
              <a:rPr lang="en-US" dirty="0"/>
              <a:t> uses the Melbourne-</a:t>
            </a:r>
            <a:r>
              <a:rPr lang="en-US" dirty="0" err="1"/>
              <a:t>Wubbena</a:t>
            </a:r>
            <a:r>
              <a:rPr lang="en-US" dirty="0"/>
              <a:t> Wide Lane (MW-WL) to resolve</a:t>
            </a:r>
            <a:br>
              <a:rPr lang="en-US" dirty="0"/>
            </a:br>
            <a:r>
              <a:rPr lang="en-US" dirty="0"/>
              <a:t>(L1 − L2) and then a combination of techniques to determine L1 and L2 cycles separately. </a:t>
            </a:r>
          </a:p>
          <a:p>
            <a:r>
              <a:rPr lang="en-US" dirty="0"/>
              <a:t>“Bias flags” are added at times of cycle slips and the ambiguity resolution tries to resolve these to integer values.</a:t>
            </a:r>
          </a:p>
          <a:p>
            <a:r>
              <a:rPr lang="en-US" dirty="0">
                <a:latin typeface="Courier" pitchFamily="2" charset="0"/>
              </a:rPr>
              <a:t>track</a:t>
            </a:r>
            <a:r>
              <a:rPr lang="en-US" dirty="0"/>
              <a:t> uses floating point estimate with LC, MW-WL and ionospheric delay constraints to determine the integer biases and the reliability with which they are determined.</a:t>
            </a:r>
          </a:p>
          <a:p>
            <a:r>
              <a:rPr lang="en-US" dirty="0" err="1"/>
              <a:t>Kalman</a:t>
            </a:r>
            <a:r>
              <a:rPr lang="en-US"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694733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r>
              <a:rPr lang="en-US" dirty="0"/>
              <a:t>Ambiguity resolution</a:t>
            </a:r>
          </a:p>
        </p:txBody>
      </p:sp>
      <p:sp>
        <p:nvSpPr>
          <p:cNvPr id="24582" name="Rectangle 3"/>
          <p:cNvSpPr>
            <a:spLocks noGrp="1" noChangeArrowheads="1"/>
          </p:cNvSpPr>
          <p:nvPr>
            <p:ph idx="1"/>
          </p:nvPr>
        </p:nvSpPr>
        <p:spPr/>
        <p:txBody>
          <a:bodyPr>
            <a:normAutofit fontScale="92500" lnSpcReduction="20000"/>
          </a:bodyPr>
          <a:lstStyle/>
          <a:p>
            <a:r>
              <a:rPr lang="en-US" dirty="0"/>
              <a:t>Algorithm is “relative-rank” approach.  Chi-squared increment of making L1 and L2 ambiguities integer values for the best choice and next best are compared.  If best has much smaller chi-squared impact, then ambiguity is fixed to integer values.</a:t>
            </a:r>
          </a:p>
          <a:p>
            <a:r>
              <a:rPr lang="en-US" dirty="0"/>
              <a:t>Test is on inverse-ratio of chi-squared increments (i.e., large relative rank (RR) is good).</a:t>
            </a:r>
          </a:p>
          <a:p>
            <a:r>
              <a:rPr lang="en-US" dirty="0"/>
              <a:t>Chi-squared computed from:</a:t>
            </a:r>
          </a:p>
          <a:p>
            <a:pPr lvl="1"/>
            <a:r>
              <a:rPr lang="en-US" dirty="0"/>
              <a:t>Match of LC combination to estimated value (LC)</a:t>
            </a:r>
          </a:p>
          <a:p>
            <a:pPr lvl="1"/>
            <a:r>
              <a:rPr lang="en-US" dirty="0"/>
              <a:t>Match to MW-WL average value (WL)</a:t>
            </a:r>
          </a:p>
          <a:p>
            <a:pPr lvl="1"/>
            <a:r>
              <a:rPr lang="en-US" dirty="0"/>
              <a:t>Closeness of ionospheric delay to zero (less weight on longer baselines) (LG)</a:t>
            </a:r>
          </a:p>
          <a:p>
            <a:r>
              <a:rPr lang="en-US" dirty="0"/>
              <a:t>Relative weights of LC, WL and LG  can be set.</a:t>
            </a:r>
          </a:p>
          <a:p>
            <a:r>
              <a:rPr lang="en-US" dirty="0"/>
              <a:t>Estimates are iterated until no more ambiguities can be resolved.</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363315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p:txBody>
          <a:bodyPr/>
          <a:lstStyle/>
          <a:p>
            <a:r>
              <a:rPr lang="en-GB" dirty="0"/>
              <a:t>Basic GPS phase and range equations</a:t>
            </a:r>
          </a:p>
        </p:txBody>
      </p:sp>
      <p:sp>
        <p:nvSpPr>
          <p:cNvPr id="27657" name="Rectangle 3"/>
          <p:cNvSpPr>
            <a:spLocks noGrp="1" noChangeArrowheads="1"/>
          </p:cNvSpPr>
          <p:nvPr>
            <p:ph idx="1"/>
          </p:nvPr>
        </p:nvSpPr>
        <p:spPr/>
        <p:txBody>
          <a:bodyPr/>
          <a:lstStyle/>
          <a:p>
            <a:r>
              <a:rPr lang="en-GB" dirty="0"/>
              <a:t>Basic equations show the relationship between </a:t>
            </a:r>
            <a:r>
              <a:rPr lang="en-GB" dirty="0" err="1"/>
              <a:t>pseudorange</a:t>
            </a:r>
            <a:r>
              <a:rPr lang="en-GB" dirty="0"/>
              <a:t> and phase measurements</a:t>
            </a:r>
          </a:p>
        </p:txBody>
      </p:sp>
      <p:sp>
        <p:nvSpPr>
          <p:cNvPr id="4" name="Date Placeholder 3"/>
          <p:cNvSpPr>
            <a:spLocks noGrp="1"/>
          </p:cNvSpPr>
          <p:nvPr>
            <p:ph type="dt" sz="half" idx="10"/>
          </p:nvPr>
        </p:nvSpPr>
        <p:spPr/>
        <p:txBody>
          <a:bodyPr/>
          <a:lstStyle/>
          <a:p>
            <a:r>
              <a:rPr lang="en-GB"/>
              <a:t>2020/08/28</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1675561517"/>
              </p:ext>
            </p:extLst>
          </p:nvPr>
        </p:nvGraphicFramePr>
        <p:xfrm>
          <a:off x="2257370" y="2717894"/>
          <a:ext cx="4246344" cy="3086006"/>
        </p:xfrm>
        <a:graphic>
          <a:graphicData uri="http://schemas.openxmlformats.org/presentationml/2006/ole">
            <mc:AlternateContent xmlns:mc="http://schemas.openxmlformats.org/markup-compatibility/2006">
              <mc:Choice xmlns:v="urn:schemas-microsoft-com:vml" Requires="v">
                <p:oleObj spid="_x0000_s1027" name="Equation" r:id="rId4" imgW="2184400" imgH="1587500" progId="Equation.3">
                  <p:embed/>
                </p:oleObj>
              </mc:Choice>
              <mc:Fallback>
                <p:oleObj name="Equation" r:id="rId4" imgW="2184400" imgH="1587500" progId="Equation.3">
                  <p:embed/>
                  <p:pic>
                    <p:nvPicPr>
                      <p:cNvPr id="2" name="Object 1"/>
                      <p:cNvPicPr/>
                      <p:nvPr/>
                    </p:nvPicPr>
                    <p:blipFill>
                      <a:blip r:embed="rId5"/>
                      <a:stretch>
                        <a:fillRect/>
                      </a:stretch>
                    </p:blipFill>
                    <p:spPr>
                      <a:xfrm>
                        <a:off x="2257370" y="2717894"/>
                        <a:ext cx="4246344" cy="308600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6751320" y="3305566"/>
          <a:ext cx="3337902" cy="2389925"/>
        </p:xfrm>
        <a:graphic>
          <a:graphicData uri="http://schemas.openxmlformats.org/presentationml/2006/ole">
            <mc:AlternateContent xmlns:mc="http://schemas.openxmlformats.org/markup-compatibility/2006">
              <mc:Choice xmlns:v="urn:schemas-microsoft-com:vml" Requires="v">
                <p:oleObj spid="_x0000_s1028" name="Equation" r:id="rId6" imgW="1320800" imgH="825500" progId="Equation.3">
                  <p:embed/>
                </p:oleObj>
              </mc:Choice>
              <mc:Fallback>
                <p:oleObj name="Equation" r:id="rId6" imgW="1320800" imgH="825500" progId="Equation.3">
                  <p:embed/>
                  <p:pic>
                    <p:nvPicPr>
                      <p:cNvPr id="3" name="Object 2"/>
                      <p:cNvPicPr/>
                      <p:nvPr/>
                    </p:nvPicPr>
                    <p:blipFill>
                      <a:blip r:embed="rId7"/>
                      <a:stretch>
                        <a:fillRect/>
                      </a:stretch>
                    </p:blipFill>
                    <p:spPr>
                      <a:xfrm>
                        <a:off x="6751320" y="3305566"/>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p:txBody>
          <a:bodyPr/>
          <a:lstStyle/>
          <a:p>
            <a:r>
              <a:rPr lang="en-GB" dirty="0"/>
              <a:t>L1-L2 and Melbourne-</a:t>
            </a:r>
            <a:r>
              <a:rPr lang="en-GB" dirty="0" err="1"/>
              <a:t>Wubbena</a:t>
            </a:r>
            <a:r>
              <a:rPr lang="en-GB" dirty="0"/>
              <a:t> wide-lane</a:t>
            </a:r>
          </a:p>
        </p:txBody>
      </p:sp>
      <p:sp>
        <p:nvSpPr>
          <p:cNvPr id="29702" name="Rectangle 2"/>
          <p:cNvSpPr>
            <a:spLocks noGrp="1" noChangeArrowheads="1"/>
          </p:cNvSpPr>
          <p:nvPr>
            <p:ph idx="1"/>
          </p:nvPr>
        </p:nvSpPr>
        <p:spPr/>
        <p:txBody>
          <a:bodyPr/>
          <a:lstStyle/>
          <a:p>
            <a:r>
              <a:rPr lang="en-GB" dirty="0"/>
              <a:t>The difference between L1 and L2 phase with the L2 phase scaled to the L1 wavelength is often called simply the wide-lane and used to detect cycle slips.  However it is effected by fluctuations in the ionospheric delay, which is inversely proportional to frequency squared. </a:t>
            </a:r>
          </a:p>
          <a:p>
            <a:r>
              <a:rPr lang="en-GB" dirty="0"/>
              <a:t>The lower frequency L2 has a larger contribution than the higher frequency L1</a:t>
            </a:r>
          </a:p>
          <a:p>
            <a:r>
              <a:rPr lang="en-GB"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1957</TotalTime>
  <Words>4274</Words>
  <Application>Microsoft Macintosh PowerPoint</Application>
  <PresentationFormat>Widescreen</PresentationFormat>
  <Paragraphs>354</Paragraphs>
  <Slides>35</Slides>
  <Notes>15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Calibri Light</vt:lpstr>
      <vt:lpstr>Courier</vt:lpstr>
      <vt:lpstr>Courier New</vt:lpstr>
      <vt:lpstr>Office Theme</vt:lpstr>
      <vt:lpstr>Equation</vt:lpstr>
      <vt:lpstr>Introduction to and basics of processing with track</vt:lpstr>
      <vt:lpstr>Kinematic GNSS</vt:lpstr>
      <vt:lpstr>General aspects</vt:lpstr>
      <vt:lpstr>Slow moving sites</vt:lpstr>
      <vt:lpstr>Issues with length</vt:lpstr>
      <vt:lpstr>track features</vt:lpstr>
      <vt:lpstr>Ambiguity resolution</vt:lpstr>
      <vt:lpstr>Basic GPS phase and range equations</vt:lpstr>
      <vt:lpstr>L1-L2 and Melbourne-Wubbena wide-lane</vt:lpstr>
      <vt:lpstr>MW-WL characteristics</vt:lpstr>
      <vt:lpstr>Example MW-WL (PRN 07 and PRN 28)</vt:lpstr>
      <vt:lpstr>Melbourne-Wubbena wide-lane (MW-WL)</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Recently added commands (1.40+)</vt:lpstr>
      <vt:lpstr>Other tunable parameters</vt:lpstr>
      <vt:lpstr>track commands: “Rules”</vt:lpstr>
      <vt:lpstr>Plotting track results</vt:lpstr>
      <vt:lpstr>Final comments</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basics of track</dc:title>
  <dc:subject/>
  <dc:creator>T. Herring</dc:creator>
  <cp:keywords/>
  <dc:description/>
  <cp:lastModifiedBy>Thomas A Herring</cp:lastModifiedBy>
  <cp:revision>66</cp:revision>
  <cp:lastPrinted>2020-08-23T17:05:45Z</cp:lastPrinted>
  <dcterms:created xsi:type="dcterms:W3CDTF">2014-11-13T20:18:27Z</dcterms:created>
  <dcterms:modified xsi:type="dcterms:W3CDTF">2020-08-23T17:06:00Z</dcterms:modified>
  <cp:category/>
</cp:coreProperties>
</file>