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5" r:id="rId1"/>
  </p:sldMasterIdLst>
  <p:notesMasterIdLst>
    <p:notesMasterId r:id="rId43"/>
  </p:notesMasterIdLst>
  <p:handoutMasterIdLst>
    <p:handoutMasterId r:id="rId44"/>
  </p:handoutMasterIdLst>
  <p:sldIdLst>
    <p:sldId id="257" r:id="rId2"/>
    <p:sldId id="324" r:id="rId3"/>
    <p:sldId id="325" r:id="rId4"/>
    <p:sldId id="319" r:id="rId5"/>
    <p:sldId id="326" r:id="rId6"/>
    <p:sldId id="327" r:id="rId7"/>
    <p:sldId id="342" r:id="rId8"/>
    <p:sldId id="340" r:id="rId9"/>
    <p:sldId id="332" r:id="rId10"/>
    <p:sldId id="333" r:id="rId11"/>
    <p:sldId id="334" r:id="rId12"/>
    <p:sldId id="335" r:id="rId13"/>
    <p:sldId id="336" r:id="rId14"/>
    <p:sldId id="339" r:id="rId15"/>
    <p:sldId id="328" r:id="rId16"/>
    <p:sldId id="329" r:id="rId17"/>
    <p:sldId id="330" r:id="rId18"/>
    <p:sldId id="337" r:id="rId19"/>
    <p:sldId id="338" r:id="rId20"/>
    <p:sldId id="322" r:id="rId21"/>
    <p:sldId id="341" r:id="rId22"/>
    <p:sldId id="323" r:id="rId23"/>
    <p:sldId id="301" r:id="rId24"/>
    <p:sldId id="302" r:id="rId25"/>
    <p:sldId id="331" r:id="rId26"/>
    <p:sldId id="303" r:id="rId27"/>
    <p:sldId id="304" r:id="rId28"/>
    <p:sldId id="306" r:id="rId29"/>
    <p:sldId id="343" r:id="rId30"/>
    <p:sldId id="307" r:id="rId31"/>
    <p:sldId id="309" r:id="rId32"/>
    <p:sldId id="310" r:id="rId33"/>
    <p:sldId id="311" r:id="rId34"/>
    <p:sldId id="312" r:id="rId35"/>
    <p:sldId id="313" r:id="rId36"/>
    <p:sldId id="314" r:id="rId37"/>
    <p:sldId id="315" r:id="rId38"/>
    <p:sldId id="316" r:id="rId39"/>
    <p:sldId id="317" r:id="rId40"/>
    <p:sldId id="318" r:id="rId41"/>
    <p:sldId id="32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33"/>
    <p:restoredTop sz="94014"/>
  </p:normalViewPr>
  <p:slideViewPr>
    <p:cSldViewPr snapToGrid="0" snapToObjects="1">
      <p:cViewPr varScale="1">
        <p:scale>
          <a:sx n="120" d="100"/>
          <a:sy n="120" d="100"/>
        </p:scale>
        <p:origin x="1120" y="184"/>
      </p:cViewPr>
      <p:guideLst>
        <p:guide orient="horz" pos="2160"/>
        <p:guide pos="384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2020/08/26</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Time series and error analysis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D0DE3D-2DB6-5148-9989-7CCE8D8BAD1F}" type="slidenum">
              <a:rPr lang="en-US" smtClean="0"/>
              <a:t>‹#›</a:t>
            </a:fld>
            <a:endParaRPr lang="en-US"/>
          </a:p>
        </p:txBody>
      </p:sp>
    </p:spTree>
    <p:extLst>
      <p:ext uri="{BB962C8B-B14F-4D97-AF65-F5344CB8AC3E}">
        <p14:creationId xmlns:p14="http://schemas.microsoft.com/office/powerpoint/2010/main" val="1994891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2020/08/26</a:t>
            </a:r>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Time series and error analysis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F56D-825B-284F-B90A-8E756679D6D0}" type="slidenum">
              <a:rPr lang="en-US" smtClean="0"/>
              <a:t>‹#›</a:t>
            </a:fld>
            <a:endParaRPr lang="en-US"/>
          </a:p>
        </p:txBody>
      </p:sp>
    </p:spTree>
    <p:extLst>
      <p:ext uri="{BB962C8B-B14F-4D97-AF65-F5344CB8AC3E}">
        <p14:creationId xmlns:p14="http://schemas.microsoft.com/office/powerpoint/2010/main" val="84158851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1</a:t>
            </a:fld>
            <a:endParaRPr lang="en-US"/>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r>
              <a:rPr lang="en-US" dirty="0"/>
              <a:t>Sources tell us:  maximum sizes, frequency content and correlation times..  </a:t>
            </a:r>
          </a:p>
          <a:p>
            <a:pPr eaLnBrk="1" hangingPunct="1"/>
            <a:r>
              <a:rPr lang="en-US" dirty="0"/>
              <a:t>Modeling: always want to remove or whiten if possible:  add parameters</a:t>
            </a:r>
          </a:p>
          <a:p>
            <a:pPr eaLnBrk="1" hangingPunct="1"/>
            <a:r>
              <a:rPr lang="en-US" dirty="0"/>
              <a:t>Data span long enough and density great enough to “see” the behavior of the time series</a:t>
            </a:r>
          </a:p>
          <a:p>
            <a:pPr eaLnBrk="1" hangingPunct="1"/>
            <a:r>
              <a:rPr lang="en-US" dirty="0"/>
              <a:t>Tools:  spectral analysis to infer characteristics; program models and controls to implement</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14</a:t>
            </a:fld>
            <a:endParaRPr lang="en-US"/>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dirty="0"/>
              <a:t>Now let’s move to time series of daily observations.   4-yr from CGPS station in eastern Oregon (dry climate).</a:t>
            </a:r>
          </a:p>
          <a:p>
            <a:pPr eaLnBrk="1" hangingPunct="1">
              <a:lnSpc>
                <a:spcPct val="90000"/>
              </a:lnSpc>
            </a:pPr>
            <a:r>
              <a:rPr lang="en-US" dirty="0"/>
              <a:t>Note </a:t>
            </a:r>
            <a:r>
              <a:rPr lang="en-US" b="0" dirty="0" err="1"/>
              <a:t>wrms</a:t>
            </a:r>
            <a:r>
              <a:rPr lang="en-US" b="0" dirty="0"/>
              <a:t> ~2 mm horizontal 6 mm vertical</a:t>
            </a:r>
            <a:r>
              <a:rPr lang="en-US" dirty="0"/>
              <a:t>.  </a:t>
            </a:r>
            <a:r>
              <a:rPr lang="en-US" dirty="0" err="1"/>
              <a:t>Nrms</a:t>
            </a:r>
            <a:r>
              <a:rPr lang="en-US" dirty="0"/>
              <a:t> ~0.7.   The formal error under</a:t>
            </a:r>
            <a:r>
              <a:rPr lang="en-US" baseline="0" dirty="0"/>
              <a:t> a </a:t>
            </a:r>
            <a:r>
              <a:rPr lang="en-US" dirty="0"/>
              <a:t>white noise assumption after scaling by the </a:t>
            </a:r>
            <a:r>
              <a:rPr lang="en-US" dirty="0" err="1"/>
              <a:t>nrms</a:t>
            </a:r>
            <a:r>
              <a:rPr lang="en-US" dirty="0"/>
              <a:t> </a:t>
            </a:r>
            <a:r>
              <a:rPr lang="en-US" b="0" dirty="0"/>
              <a:t>is 0.03 mm/</a:t>
            </a:r>
            <a:r>
              <a:rPr lang="en-US" b="0" dirty="0" err="1"/>
              <a:t>yr</a:t>
            </a:r>
            <a:r>
              <a:rPr lang="en-US" b="0" dirty="0"/>
              <a:t> horizontal, 0.1 mm/</a:t>
            </a:r>
            <a:r>
              <a:rPr lang="en-US" b="0" dirty="0" err="1"/>
              <a:t>yr</a:t>
            </a:r>
            <a:r>
              <a:rPr lang="en-US" b="0" dirty="0"/>
              <a:t> vertical.   </a:t>
            </a:r>
            <a:r>
              <a:rPr lang="en-US" dirty="0"/>
              <a:t>But the correlation time for independent observations is </a:t>
            </a:r>
            <a:r>
              <a:rPr lang="en-US" b="0" dirty="0"/>
              <a:t>~100 days</a:t>
            </a:r>
            <a:r>
              <a:rPr lang="en-US" dirty="0"/>
              <a:t>, so if</a:t>
            </a:r>
            <a:r>
              <a:rPr lang="en-US" baseline="0" dirty="0"/>
              <a:t> we again</a:t>
            </a:r>
            <a:r>
              <a:rPr lang="en-US" dirty="0"/>
              <a:t> apply our rule-of-thumb,</a:t>
            </a:r>
            <a:r>
              <a:rPr lang="en-US" baseline="0" dirty="0"/>
              <a:t> and take only every 100</a:t>
            </a:r>
            <a:r>
              <a:rPr lang="en-US" baseline="30000" dirty="0"/>
              <a:t>th</a:t>
            </a:r>
            <a:r>
              <a:rPr lang="en-US" baseline="0" dirty="0"/>
              <a:t> point as independent, </a:t>
            </a:r>
            <a:r>
              <a:rPr lang="en-US" dirty="0"/>
              <a:t>we would scale the velocity uncertainties by a factor of 10, to get 0.3 mm/</a:t>
            </a:r>
            <a:r>
              <a:rPr lang="en-US" dirty="0" err="1"/>
              <a:t>yr</a:t>
            </a:r>
            <a:r>
              <a:rPr lang="en-US" dirty="0"/>
              <a:t> horizontal and 1 mm/</a:t>
            </a:r>
            <a:r>
              <a:rPr lang="en-US" dirty="0" err="1"/>
              <a:t>yr</a:t>
            </a:r>
            <a:r>
              <a:rPr lang="en-US" dirty="0"/>
              <a:t> vertical uncertainties</a:t>
            </a:r>
            <a:r>
              <a:rPr lang="en-US" baseline="0" dirty="0"/>
              <a:t> for the velocity estimates. </a:t>
            </a:r>
            <a:r>
              <a:rPr lang="en-US" dirty="0"/>
              <a:t>. </a:t>
            </a:r>
            <a:r>
              <a:rPr lang="en-US" baseline="0" dirty="0"/>
              <a:t> </a:t>
            </a:r>
            <a:r>
              <a:rPr lang="en-US" dirty="0"/>
              <a:t>This “eye-balling” of correlation times will usually get you within a factor of two of a more rigorous estimate</a:t>
            </a:r>
            <a:r>
              <a:rPr lang="en-US" baseline="0" dirty="0"/>
              <a:t> of the true</a:t>
            </a:r>
            <a:r>
              <a:rPr lang="en-US" dirty="0"/>
              <a:t> uncertainty,</a:t>
            </a:r>
            <a:r>
              <a:rPr lang="en-US" baseline="0" dirty="0"/>
              <a:t> as we will see shortly.  </a:t>
            </a:r>
            <a:r>
              <a:rPr lang="en-US" dirty="0"/>
              <a:t>  Let’s look at three ways of doing this a bit more rigorously.  One uses a formal spectral analysis, another relates empirically the white-noise</a:t>
            </a:r>
            <a:r>
              <a:rPr lang="en-US" baseline="0" dirty="0"/>
              <a:t> and correlated noise components, and a the third performs a more rigorous estimate</a:t>
            </a:r>
            <a:r>
              <a:rPr lang="en-US" dirty="0"/>
              <a:t> the correlation times. </a:t>
            </a:r>
          </a:p>
          <a:p>
            <a:pPr eaLnBrk="1" hangingPunct="1">
              <a:lnSpc>
                <a:spcPct val="90000"/>
              </a:lnSpc>
            </a:pPr>
            <a:endParaRPr lang="en-US" dirty="0"/>
          </a:p>
          <a:p>
            <a:pPr eaLnBrk="1" hangingPunct="1">
              <a:lnSpc>
                <a:spcPct val="90000"/>
              </a:lnSpc>
            </a:pPr>
            <a:r>
              <a:rPr lang="en-US" dirty="0"/>
              <a:t> </a:t>
            </a:r>
          </a:p>
          <a:p>
            <a:pPr eaLnBrk="1" hangingPunct="1">
              <a:lnSpc>
                <a:spcPct val="90000"/>
              </a:lnSpc>
            </a:pP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15</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dirty="0"/>
              <a:t>This figur</a:t>
            </a:r>
            <a:r>
              <a:rPr lang="en-US" baseline="0" dirty="0"/>
              <a:t>e from the 2004 paper by Simon Williams and colleagues shows a power spectrum of a 10-year time series (</a:t>
            </a:r>
            <a:r>
              <a:rPr lang="en-US" dirty="0"/>
              <a:t>1991-2001) ,</a:t>
            </a:r>
            <a:r>
              <a:rPr lang="en-US" baseline="0" dirty="0"/>
              <a:t> N, E, and U, for a continuous station in southern California.   The high-frequency (short-period) noise on the right-hand side has nearly constant amplitude for periods up to about 10.days (1.e-6), implying that it can be characterized by a white-noise error model. The most important feature for the purpose of getting realistic velocity estimates is the increase in amplitude for periods longer than 10 days. This increase implies temporally correlated noise. If we can represent the spectrum as a power law—that is, plot this on a log-log scale (which we’ve done), then a slope of -2 implies that the noise is a random walk. The slopes from GPS time series spectra at periods greater than 10 days are typically between -0.5 and -1.5, leading analysis to conclude that the noise is most like “flicker” noise, which has a slope (“spectral index”) of -1.   See Mao et al. (1998) and Williams et al (2004) to read more about this.  Note that</a:t>
            </a:r>
            <a:r>
              <a:rPr lang="en-US" dirty="0"/>
              <a:t> </a:t>
            </a:r>
            <a:r>
              <a:rPr lang="en-US" b="0" dirty="0"/>
              <a:t>for</a:t>
            </a:r>
            <a:r>
              <a:rPr lang="en-US" b="0" baseline="0" dirty="0"/>
              <a:t> periods greater than 100 days (1.e-7), the spectral amplitudes are quite variable, reflecting our inability to estimate them reliably a small number of samples.  This is critical since long-period noise is most correlated with an estimate of the slope of the time series: if there is a anomalously large long-period noise signal, proper characterization of the high-frequency noise in the time series will not be very useful for getting a reliable estimate of the velocity uncertainty. </a:t>
            </a:r>
          </a:p>
          <a:p>
            <a:pPr eaLnBrk="1" hangingPunct="1">
              <a:spcBef>
                <a:spcPct val="50000"/>
              </a:spcBef>
            </a:pPr>
            <a:r>
              <a:rPr lang="en-US" b="0" baseline="0" dirty="0"/>
              <a:t>  </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16</a:t>
            </a:fld>
            <a:endParaRPr lang="en-US"/>
          </a:p>
        </p:txBody>
      </p:sp>
      <p:sp>
        <p:nvSpPr>
          <p:cNvPr id="43011" name="Rectangle 1026"/>
          <p:cNvSpPr>
            <a:spLocks noGrp="1" noRot="1" noChangeAspect="1" noChangeArrowheads="1" noTextEdit="1"/>
          </p:cNvSpPr>
          <p:nvPr>
            <p:ph type="sldImg"/>
          </p:nvPr>
        </p:nvSpPr>
        <p:spPr>
          <a:xfrm>
            <a:off x="381000" y="685800"/>
            <a:ext cx="6096000" cy="3429000"/>
          </a:xfrm>
          <a:ln/>
        </p:spPr>
      </p:sp>
      <p:sp>
        <p:nvSpPr>
          <p:cNvPr id="43012" name="Rectangle 1027"/>
          <p:cNvSpPr>
            <a:spLocks noGrp="1" noChangeArrowheads="1"/>
          </p:cNvSpPr>
          <p:nvPr>
            <p:ph type="body" idx="1"/>
          </p:nvPr>
        </p:nvSpPr>
        <p:spPr>
          <a:noFill/>
          <a:ln/>
        </p:spPr>
        <p:txBody>
          <a:bodyPr/>
          <a:lstStyle/>
          <a:p>
            <a:pPr eaLnBrk="1" hangingPunct="1"/>
            <a:r>
              <a:rPr lang="en-US" dirty="0"/>
              <a:t>Summary of spectral characterization of noise.   </a:t>
            </a:r>
          </a:p>
          <a:p>
            <a:pPr eaLnBrk="1" hangingPunct="1"/>
            <a:endParaRPr lang="en-US" dirty="0"/>
          </a:p>
          <a:p>
            <a:pPr eaLnBrk="1" hangingPunct="1"/>
            <a:r>
              <a:rPr lang="en-US" dirty="0"/>
              <a:t>There is also the possibility</a:t>
            </a:r>
            <a:r>
              <a:rPr lang="en-US" baseline="0" dirty="0"/>
              <a:t> of noise that is not stationary, that is, it changes in character as function of time. In this case, all of the </a:t>
            </a:r>
            <a:r>
              <a:rPr lang="en-US" baseline="0" dirty="0" err="1"/>
              <a:t>techninques</a:t>
            </a:r>
            <a:r>
              <a:rPr lang="en-US" baseline="0" dirty="0"/>
              <a:t> we mention here will be invalid.</a:t>
            </a:r>
          </a:p>
          <a:p>
            <a:pPr eaLnBrk="1" hangingPunct="1"/>
            <a:r>
              <a:rPr lang="en-US" dirty="0"/>
              <a:t>.</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22</a:t>
            </a:fld>
            <a:endParaRPr lang="en-US"/>
          </a:p>
        </p:txBody>
      </p:sp>
      <p:sp>
        <p:nvSpPr>
          <p:cNvPr id="47107" name="Rectangle 1026"/>
          <p:cNvSpPr>
            <a:spLocks noGrp="1" noRot="1" noChangeAspect="1" noChangeArrowheads="1" noTextEdit="1"/>
          </p:cNvSpPr>
          <p:nvPr>
            <p:ph type="sldImg"/>
          </p:nvPr>
        </p:nvSpPr>
        <p:spPr>
          <a:xfrm>
            <a:off x="381000" y="685800"/>
            <a:ext cx="6096000" cy="3429000"/>
          </a:xfrm>
          <a:ln/>
        </p:spPr>
      </p:sp>
      <p:sp>
        <p:nvSpPr>
          <p:cNvPr id="47108" name="Rectangle 1027"/>
          <p:cNvSpPr>
            <a:spLocks noGrp="1" noChangeArrowheads="1"/>
          </p:cNvSpPr>
          <p:nvPr>
            <p:ph type="body" idx="1"/>
          </p:nvPr>
        </p:nvSpPr>
        <p:spPr>
          <a:noFill/>
          <a:ln/>
        </p:spPr>
        <p:txBody>
          <a:bodyPr/>
          <a:lstStyle/>
          <a:p>
            <a:pPr eaLnBrk="1" hangingPunct="1"/>
            <a:r>
              <a:rPr lang="en-US" dirty="0"/>
              <a:t>A second</a:t>
            </a:r>
            <a:r>
              <a:rPr lang="en-US" baseline="0" dirty="0"/>
              <a:t> approximation to getting realistic uncertainties makes the assumption that the amplitude of the long-period sources of noise is proportional to the white noise.  </a:t>
            </a:r>
            <a:r>
              <a:rPr lang="en-US" dirty="0"/>
              <a:t>Since white noise can be easily computed from time series, and flicker noise (or RW noise) not, Mao et </a:t>
            </a:r>
            <a:r>
              <a:rPr lang="en-US" dirty="0" err="1"/>
              <a:t>al.performed</a:t>
            </a:r>
            <a:r>
              <a:rPr lang="en-US" dirty="0"/>
              <a:t> a spectral analysis of</a:t>
            </a:r>
            <a:r>
              <a:rPr lang="en-US" baseline="0" dirty="0"/>
              <a:t> times series(2 years only) for 24  IGS stations and</a:t>
            </a:r>
            <a:r>
              <a:rPr lang="en-US" dirty="0"/>
              <a:t> looked for correlations between the WN and FN components.   The figure shows their results, with N, E, an U plotted on the same As</a:t>
            </a:r>
            <a:r>
              <a:rPr lang="en-US" baseline="0" dirty="0"/>
              <a:t> you can see, there is a correlation, and a straight-line fit to the points will get you within about 50% of the appropriate flicker noise component to apply for a given </a:t>
            </a:r>
            <a:r>
              <a:rPr lang="en-US" baseline="0" dirty="0" err="1"/>
              <a:t>wrms</a:t>
            </a:r>
            <a:r>
              <a:rPr lang="en-US" baseline="0" dirty="0"/>
              <a:t>.  See Equation 20 in their paper.</a:t>
            </a:r>
            <a:r>
              <a:rPr lang="en-US" dirty="0"/>
              <a:t>.</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23</a:t>
            </a:fld>
            <a:endParaRPr lang="en-US"/>
          </a:p>
        </p:txBody>
      </p:sp>
      <p:sp>
        <p:nvSpPr>
          <p:cNvPr id="49155" name="Rectangle 1026"/>
          <p:cNvSpPr>
            <a:spLocks noGrp="1" noRot="1" noChangeAspect="1" noChangeArrowheads="1" noTextEdit="1"/>
          </p:cNvSpPr>
          <p:nvPr>
            <p:ph type="sldImg"/>
          </p:nvPr>
        </p:nvSpPr>
        <p:spPr>
          <a:xfrm>
            <a:off x="381000" y="685800"/>
            <a:ext cx="6096000" cy="3429000"/>
          </a:xfrm>
          <a:ln/>
        </p:spPr>
      </p:sp>
      <p:sp>
        <p:nvSpPr>
          <p:cNvPr id="49156" name="Rectangle 1027"/>
          <p:cNvSpPr>
            <a:spLocks noGrp="1" noChangeArrowheads="1"/>
          </p:cNvSpPr>
          <p:nvPr>
            <p:ph type="body" idx="1"/>
          </p:nvPr>
        </p:nvSpPr>
        <p:spPr>
          <a:noFill/>
          <a:ln/>
        </p:spPr>
        <p:txBody>
          <a:bodyPr/>
          <a:lstStyle/>
          <a:p>
            <a:pPr eaLnBrk="1" hangingPunct="1"/>
            <a:r>
              <a:rPr lang="en-US" dirty="0"/>
              <a:t>The</a:t>
            </a:r>
            <a:r>
              <a:rPr lang="en-US" baseline="0" dirty="0"/>
              <a:t> third approach is the one we’ve taken in GLOBK.  It assume that the the noise can be represented by a Gauss-Markov process. </a:t>
            </a:r>
            <a:r>
              <a:rPr lang="en-US" dirty="0"/>
              <a:t>  Loosely speaking, a Gaussian process is</a:t>
            </a:r>
            <a:r>
              <a:rPr lang="en-US" baseline="0" dirty="0"/>
              <a:t> a random process that can be described by its mean and </a:t>
            </a:r>
            <a:r>
              <a:rPr lang="en-US" baseline="0" dirty="0" err="1"/>
              <a:t>variiance</a:t>
            </a:r>
            <a:r>
              <a:rPr lang="en-US" baseline="0" dirty="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a:t>Guassian</a:t>
            </a:r>
            <a:r>
              <a:rPr lang="en-US" baseline="0" dirty="0"/>
              <a:t> </a:t>
            </a:r>
            <a:r>
              <a:rPr lang="en-US" baseline="0" dirty="0" err="1"/>
              <a:t>distribuiton</a:t>
            </a:r>
            <a:r>
              <a:rPr lang="en-US" baseline="0" dirty="0"/>
              <a:t>.  Viewed another way, our best hope of being to characterize </a:t>
            </a:r>
            <a:r>
              <a:rPr lang="en-US" baseline="0" dirty="0" err="1"/>
              <a:t>ithe</a:t>
            </a:r>
            <a:r>
              <a:rPr lang="en-US" baseline="0" dirty="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a:t>Kalman</a:t>
            </a:r>
            <a:r>
              <a:rPr lang="en-US" baseline="0" dirty="0"/>
              <a:t> </a:t>
            </a:r>
            <a:r>
              <a:rPr lang="en-US" baseline="0" dirty="0" err="1"/>
              <a:t>fiilter</a:t>
            </a:r>
            <a:r>
              <a:rPr lang="en-US" baseline="0" dirty="0"/>
              <a:t>, whereas flicker noise, which is not a Markov process cannot.  As we’ll show, these assumptions can be tested by the distribution of velocity residuals from an appropriately modeled GPS solution. </a:t>
            </a:r>
            <a:endParaRPr lang="en-US" sz="1000"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Strang</a:t>
            </a:r>
            <a:r>
              <a:rPr lang="en-US" dirty="0"/>
              <a:t>, G. and K. </a:t>
            </a:r>
            <a:r>
              <a:rPr lang="en-US" dirty="0" err="1"/>
              <a:t>Borre</a:t>
            </a:r>
            <a:r>
              <a:rPr lang="en-US" dirty="0"/>
              <a:t> </a:t>
            </a:r>
            <a:r>
              <a:rPr lang="en-US"/>
              <a:t>(1997)</a:t>
            </a:r>
            <a:r>
              <a:rPr lang="en-US" dirty="0"/>
              <a:t>, Linear Algebra</a:t>
            </a:r>
            <a:r>
              <a:rPr lang="en-US"/>
              <a:t>, Geodesy,</a:t>
            </a:r>
            <a:r>
              <a:rPr lang="en-US" baseline="0"/>
              <a:t> and GPS, Wellesley-Cambridge Press, 624 pp.</a:t>
            </a:r>
            <a:endParaRPr lang="en-US" dirty="0"/>
          </a:p>
        </p:txBody>
      </p:sp>
      <p:sp>
        <p:nvSpPr>
          <p:cNvPr id="4" name="Slide Number Placeholder 3"/>
          <p:cNvSpPr>
            <a:spLocks noGrp="1"/>
          </p:cNvSpPr>
          <p:nvPr>
            <p:ph type="sldNum" sz="quarter" idx="10"/>
          </p:nvPr>
        </p:nvSpPr>
        <p:spPr/>
        <p:txBody>
          <a:bodyPr/>
          <a:lstStyle/>
          <a:p>
            <a:fld id="{980BF56D-825B-284F-B90A-8E756679D6D0}" type="slidenum">
              <a:rPr lang="en-US" smtClean="0"/>
              <a:t>24</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3637894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25</a:t>
            </a:fld>
            <a:endParaRPr lang="en-US"/>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a:ln/>
        </p:spPr>
        <p:txBody>
          <a:bodyPr/>
          <a:lstStyle/>
          <a:p>
            <a:pPr eaLnBrk="1" hangingPunct="1"/>
            <a:r>
              <a:rPr lang="en-US" dirty="0"/>
              <a:t>Five-year time series for a southern California site.</a:t>
            </a:r>
            <a:r>
              <a:rPr lang="en-US" baseline="0" dirty="0"/>
              <a:t> </a:t>
            </a:r>
            <a:r>
              <a:rPr lang="en-US" dirty="0"/>
              <a:t>. The  WRMS is &lt; 1 mm in horizontal, 2.5 mm in vertical.  Yellow squares are daily values, with NRMS of ~0.5 (better than a typical site).  Blue points are 7-day averages, which you can see reduces the short-term noise considerably (as we expect, since it’s white, but not much the long-term.  Suppose we keep averaging for longer and longer periods and observe what happens to the scatter.</a:t>
            </a:r>
            <a:r>
              <a:rPr lang="en-US" baseline="0" dirty="0"/>
              <a:t>  If the noise were white, </a:t>
            </a:r>
            <a:r>
              <a:rPr lang="en-US" dirty="0"/>
              <a:t> we’d expect the WRMS to go down by</a:t>
            </a:r>
            <a:r>
              <a:rPr lang="en-US" baseline="0" dirty="0"/>
              <a:t> the square root of the number of points in the average </a:t>
            </a:r>
            <a:r>
              <a:rPr lang="en-US" dirty="0"/>
              <a:t>and the NRMS remain the</a:t>
            </a:r>
            <a:r>
              <a:rPr lang="en-US" baseline="0" dirty="0"/>
              <a:t> same.  However, i</a:t>
            </a:r>
            <a:r>
              <a:rPr lang="en-US" dirty="0"/>
              <a:t>f the dominant frequencies of the noise are long-period, the WRMS will</a:t>
            </a:r>
            <a:r>
              <a:rPr lang="en-US" baseline="0" dirty="0"/>
              <a:t> not decrease as rapidly and the NRMS will </a:t>
            </a:r>
            <a:r>
              <a:rPr lang="en-US" baseline="0" dirty="0" err="1"/>
              <a:t>riise</a:t>
            </a:r>
            <a:r>
              <a:rPr lang="en-US" baseline="0" dirty="0"/>
              <a:t> since the formal uncertainties are getting smaller by </a:t>
            </a:r>
            <a:r>
              <a:rPr lang="en-US" baseline="0" dirty="0" err="1"/>
              <a:t>sqrt</a:t>
            </a:r>
            <a:r>
              <a:rPr lang="en-US" baseline="0" dirty="0"/>
              <a:t>(n).   </a:t>
            </a:r>
            <a:r>
              <a:rPr lang="en-US" dirty="0"/>
              <a:t>Let’s see how this works on the E component of this time series. (While we’re here, though I’ll note that the “eye-ball” correlation time of this series is again about 100 days, implying a factor of 10 inflation of the WN uncertainty (.01 mm/</a:t>
            </a:r>
            <a:r>
              <a:rPr lang="en-US" dirty="0" err="1"/>
              <a:t>yr</a:t>
            </a:r>
            <a:r>
              <a:rPr lang="en-US" dirty="0"/>
              <a:t> here). </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26</a:t>
            </a:fld>
            <a:endParaRPr lang="en-US"/>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a:ln/>
        </p:spPr>
        <p:txBody>
          <a:bodyPr/>
          <a:lstStyle/>
          <a:p>
            <a:pPr eaLnBrk="1" hangingPunct="1"/>
            <a:r>
              <a:rPr lang="en-US" dirty="0"/>
              <a:t>This plot shows the time series in East with 1-d averaging (yellow, all panels), 64d (top), 100d (middle), and 400d (bottom).  The original </a:t>
            </a:r>
            <a:r>
              <a:rPr lang="en-US" dirty="0" err="1"/>
              <a:t>wrms</a:t>
            </a:r>
            <a:r>
              <a:rPr lang="en-US" dirty="0"/>
              <a:t> is 0.91 mm; with white noise, we would predict the 100d </a:t>
            </a:r>
            <a:r>
              <a:rPr lang="en-US" dirty="0" err="1"/>
              <a:t>wrms</a:t>
            </a:r>
            <a:r>
              <a:rPr lang="en-US" dirty="0"/>
              <a:t> to be 0.1 mm, but in fact it’s 0.66 mm, only a 30% reduction.  At 400d, it’s decreased to 0.30 mm, a factor of three, much less than the factor of 20 predicted by WN.   Turned around, we see that the </a:t>
            </a:r>
            <a:r>
              <a:rPr lang="en-US" dirty="0" err="1"/>
              <a:t>nrms</a:t>
            </a:r>
            <a:r>
              <a:rPr lang="en-US" dirty="0"/>
              <a:t>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dirty="0"/>
          </a:p>
          <a:p>
            <a:pPr eaLnBrk="1" hangingPunct="1"/>
            <a:r>
              <a:rPr lang="en-US" dirty="0"/>
              <a:t>The red lines here show the range of rates allowed by the WN model. </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27</a:t>
            </a:fld>
            <a:endParaRPr lang="en-US"/>
          </a:p>
        </p:txBody>
      </p:sp>
      <p:sp>
        <p:nvSpPr>
          <p:cNvPr id="57347" name="Rectangle 1026"/>
          <p:cNvSpPr>
            <a:spLocks noGrp="1" noRot="1" noChangeAspect="1" noChangeArrowheads="1" noTextEdit="1"/>
          </p:cNvSpPr>
          <p:nvPr>
            <p:ph type="sldImg"/>
          </p:nvPr>
        </p:nvSpPr>
        <p:spPr>
          <a:xfrm>
            <a:off x="381000" y="685800"/>
            <a:ext cx="6096000" cy="3429000"/>
          </a:xfrm>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Several</a:t>
            </a:r>
            <a:r>
              <a:rPr lang="en-US" baseline="0" dirty="0"/>
              <a:t> people have compared velocity uncertainties estimated using a spectral analysis with the CATS program developed by Simon Williams, with those estimated using Tom’s Realistic Sigma algorithm. The plot shows uncertainties for 12 sites in east Africa, with GLOBK </a:t>
            </a:r>
            <a:r>
              <a:rPr lang="en-US" baseline="0" dirty="0" err="1"/>
              <a:t>sigmas</a:t>
            </a:r>
            <a:r>
              <a:rPr lang="en-US" baseline="0" dirty="0"/>
              <a:t> shown with black dots and two CATS estimates in blue and red, one in which only white noise and flicker noise are estimated, the other in which a random walk is also included.  What’s evident here, and verified by other comparisons I’ve seen is that when the time series is long and well-behaved, as for the first three sites, the two approaches agree very well; when the time series is unusually systematic, there are differences of up to a factor of two between GLOBK and CATS, ,and differences even larger between the CATS estimates with and without a random-walk estimated.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28</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36051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2</a:t>
            </a:fld>
            <a:endParaRPr lang="en-US"/>
          </a:p>
        </p:txBody>
      </p:sp>
      <p:sp>
        <p:nvSpPr>
          <p:cNvPr id="30723" name="Rectangle 1026"/>
          <p:cNvSpPr>
            <a:spLocks noGrp="1" noRot="1" noChangeAspect="1" noChangeArrowheads="1" noTextEdit="1"/>
          </p:cNvSpPr>
          <p:nvPr>
            <p:ph type="sldImg"/>
          </p:nvPr>
        </p:nvSpPr>
        <p:spPr>
          <a:xfrm>
            <a:off x="381000" y="685800"/>
            <a:ext cx="6096000" cy="3429000"/>
          </a:xfrm>
          <a:ln/>
        </p:spPr>
      </p:sp>
      <p:sp>
        <p:nvSpPr>
          <p:cNvPr id="30724" name="Rectangle 1027"/>
          <p:cNvSpPr>
            <a:spLocks noGrp="1" noChangeArrowheads="1"/>
          </p:cNvSpPr>
          <p:nvPr>
            <p:ph type="body" idx="1"/>
          </p:nvPr>
        </p:nvSpPr>
        <p:spPr>
          <a:noFill/>
          <a:ln/>
        </p:spPr>
        <p:txBody>
          <a:bodyPr/>
          <a:lstStyle/>
          <a:p>
            <a:pPr eaLnBrk="1" hangingPunct="1"/>
            <a:r>
              <a:rPr lang="en-US" dirty="0" err="1"/>
              <a:t>Fulll</a:t>
            </a:r>
            <a:r>
              <a:rPr lang="en-US" baseline="0" dirty="0"/>
              <a:t> knowledge of the errors would require knowing the magnitude and correlations of every error at every epoch and place.</a:t>
            </a:r>
          </a:p>
          <a:p>
            <a:pPr eaLnBrk="1" hangingPunct="1"/>
            <a:endParaRPr lang="en-US" baseline="0" dirty="0"/>
          </a:p>
          <a:p>
            <a:pPr eaLnBrk="1" hangingPunct="1"/>
            <a:r>
              <a:rPr lang="en-US" dirty="0"/>
              <a:t>Implication of Points 1 and 2 may be that we shouldn’t try to be rigorous; rather, we need to understand and account for the dominant errors at the frequencies we’re most interested in.   </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29</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1284543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30</a:t>
            </a:fld>
            <a:endParaRPr lang="en-US"/>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noFill/>
          <a:ln/>
        </p:spPr>
        <p:txBody>
          <a:bodyPr/>
          <a:lstStyle/>
          <a:p>
            <a:pPr eaLnBrk="1" hangingPunct="1"/>
            <a:r>
              <a:rPr lang="en-US" dirty="0"/>
              <a:t>We’ll next look at a method to validate the error model you’ve applied to the data. </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31</a:t>
            </a:fld>
            <a:endParaRPr lang="en-US"/>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dirty="0"/>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slide,</a:t>
            </a:r>
            <a:r>
              <a:rPr lang="en-US" baseline="0" dirty="0"/>
              <a:t> where the velocities of the sites in central Macedonia are small and appear to be randomly distributed.  </a:t>
            </a:r>
            <a:r>
              <a:rPr lang="en-US" dirty="0"/>
              <a:t>If we plot these with GMT (</a:t>
            </a:r>
            <a:r>
              <a:rPr lang="en-US" dirty="0" err="1"/>
              <a:t>sh_plotvel</a:t>
            </a:r>
            <a:r>
              <a:rPr lang="en-US" dirty="0"/>
              <a:t>) with 70% error ellipses, we find that the residuals for </a:t>
            </a:r>
            <a:r>
              <a:rPr lang="en-US" b="0" dirty="0"/>
              <a:t>6 of the 20 station</a:t>
            </a:r>
            <a:r>
              <a:rPr lang="en-US" b="1" dirty="0"/>
              <a:t>s</a:t>
            </a:r>
            <a:r>
              <a:rPr lang="en-US" dirty="0"/>
              <a:t> in the stable region fall outside the error ellipses, approximately what we would expect if a Gaussian distribution applies.  We’ll have more to say</a:t>
            </a:r>
            <a:r>
              <a:rPr lang="en-US" baseline="0" dirty="0"/>
              <a:t> about this in the next example, where there is a large enough data set to infer its statistical properties. </a:t>
            </a:r>
            <a:endParaRPr lang="en-US" dirty="0"/>
          </a:p>
          <a:p>
            <a:pPr eaLnBrk="1" hangingPunct="1">
              <a:lnSpc>
                <a:spcPct val="80000"/>
              </a:lnSpc>
            </a:pPr>
            <a:endParaRPr lang="en-US" dirty="0"/>
          </a:p>
          <a:p>
            <a:pPr eaLnBrk="1" hangingPunct="1"/>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32</a:t>
            </a:fld>
            <a:endParaRPr lang="en-US"/>
          </a:p>
        </p:txBody>
      </p:sp>
      <p:sp>
        <p:nvSpPr>
          <p:cNvPr id="67587" name="Rectangle 2"/>
          <p:cNvSpPr>
            <a:spLocks noGrp="1" noRot="1" noChangeAspect="1" noChangeArrowheads="1" noTextEdit="1"/>
          </p:cNvSpPr>
          <p:nvPr>
            <p:ph type="sldImg"/>
          </p:nvPr>
        </p:nvSpPr>
        <p:spPr>
          <a:xfrm>
            <a:off x="381000" y="685800"/>
            <a:ext cx="6096000" cy="3429000"/>
          </a:xfrm>
          <a:ln/>
        </p:spPr>
      </p:sp>
      <p:sp>
        <p:nvSpPr>
          <p:cNvPr id="67588" name="Rectangle 3"/>
          <p:cNvSpPr>
            <a:spLocks noGrp="1" noChangeArrowheads="1"/>
          </p:cNvSpPr>
          <p:nvPr>
            <p:ph type="body" idx="1"/>
          </p:nvPr>
        </p:nvSpPr>
        <p:spPr>
          <a:noFill/>
          <a:ln/>
        </p:spPr>
        <p:txBody>
          <a:bodyPr/>
          <a:lstStyle/>
          <a:p>
            <a:pPr eaLnBrk="1" hangingPunct="1"/>
            <a:r>
              <a:rPr lang="en-US" dirty="0"/>
              <a:t>This slide shows</a:t>
            </a:r>
            <a:r>
              <a:rPr lang="en-US" baseline="0" dirty="0"/>
              <a:t> the same solution but with the GMT error ellipses drawn at the 95% confidence level.  In this plotting, only 1 or 2 of the arrows pierce their confidence ellipses, again what we would expect if the GLOBK one-sigma, single-component uncertainties are derived with the correct white and random noise in GLOBK and the distribution of errors is Gaussian. Note that this network was measured only twice (three times for a few sites), four years apart, so time series analysis was not possible. Rather, we tuned the uncertainties by applying </a:t>
            </a:r>
            <a:r>
              <a:rPr lang="en-US" baseline="0" dirty="0" err="1"/>
              <a:t>scaiing</a:t>
            </a:r>
            <a:r>
              <a:rPr lang="en-US" baseline="0" dirty="0"/>
              <a:t>, until we got the residual distribution correct.  In general, scaling is not the best way to do this, but works here since there are only two epochs.</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33</a:t>
            </a:fld>
            <a:endParaRPr lang="en-US"/>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distribution.</a:t>
            </a:r>
            <a:r>
              <a:rPr lang="en-US" sz="1000" baseline="0" dirty="0"/>
              <a:t>   </a:t>
            </a:r>
            <a:r>
              <a:rPr lang="en-US" sz="1000" dirty="0"/>
              <a:t>We’ll use an example from the Pacific Northwest, for which there are over 300 stations with accurate velocities determined from survey-mode and continuous observations (next slide)</a:t>
            </a:r>
            <a:r>
              <a:rPr lang="en-US" sz="1000" baseline="0" dirty="0"/>
              <a:t> over 3 to 13 years.</a:t>
            </a:r>
            <a:r>
              <a:rPr lang="en-US" sz="1000" dirty="0"/>
              <a:t>  </a:t>
            </a:r>
          </a:p>
          <a:p>
            <a:pPr eaLnBrk="1" hangingPunct="1"/>
            <a:endParaRPr lang="en-US" dirty="0"/>
          </a:p>
          <a:p>
            <a:pPr eaLnBrk="1" hangingPunct="1"/>
            <a:r>
              <a:rPr lang="en-US" dirty="0"/>
              <a:t>Here’s a tectonic model of the region, generated by the DEFNODE</a:t>
            </a:r>
            <a:r>
              <a:rPr lang="en-US" baseline="0" dirty="0"/>
              <a:t> elastic block-model program developed by Rob McCaffrey,</a:t>
            </a:r>
            <a:r>
              <a:rPr lang="en-US" dirty="0"/>
              <a:t>, color coded by the level of strain and with velocities shown relative to North America (red is freely slipping at depth, blue is locked near the surface).  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34</a:t>
            </a:fld>
            <a:endParaRPr lang="en-US"/>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r>
              <a:rPr lang="en-US" dirty="0"/>
              <a:t>These are the observed velocities with their error 70%</a:t>
            </a:r>
            <a:r>
              <a:rPr lang="en-US" baseline="0" dirty="0"/>
              <a:t> error ellipses.  Near the coast, where the fault is locked in a complicated manner, we cannot model the velocities without making some assumptions about the </a:t>
            </a:r>
            <a:r>
              <a:rPr lang="en-US" baseline="0" dirty="0" err="1"/>
              <a:t>compllexity</a:t>
            </a:r>
            <a:r>
              <a:rPr lang="en-US" baseline="0" dirty="0"/>
              <a:t> of the locking; that is, the problem of assessing errors gets mixed up with the geophysical modeling, something we’re try to avoid. However, east of about 238E, the residual velocities are insensitive to the details of the </a:t>
            </a:r>
            <a:r>
              <a:rPr lang="en-US" baseline="0" dirty="0" err="1"/>
              <a:t>subduction</a:t>
            </a:r>
            <a:r>
              <a:rPr lang="en-US" baseline="0" dirty="0"/>
              <a:t> model and we can use a deformation model in which we have as much confidence as the no-deformation assumption we used for central Macedonia.  </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35</a:t>
            </a:fld>
            <a:endParaRPr lang="en-US"/>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r>
              <a:rPr lang="en-US" dirty="0"/>
              <a:t>This plot shows just the slowly</a:t>
            </a:r>
            <a:r>
              <a:rPr lang="en-US" baseline="0" dirty="0"/>
              <a:t> deforming test area of </a:t>
            </a:r>
            <a:r>
              <a:rPr lang="en-US" dirty="0"/>
              <a:t> eastern Oregon There 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two large outliers, which value</a:t>
            </a:r>
            <a:r>
              <a:rPr lang="en-US" baseline="0" dirty="0"/>
              <a:t> well outside a normal distribution and can be omitted from the sample.</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36</a:t>
            </a:fld>
            <a:endParaRPr lang="en-US"/>
          </a:p>
        </p:txBody>
      </p:sp>
      <p:sp>
        <p:nvSpPr>
          <p:cNvPr id="94211" name="Rectangle 2"/>
          <p:cNvSpPr>
            <a:spLocks noGrp="1" noRot="1" noChangeAspect="1" noChangeArrowheads="1" noTextEdit="1"/>
          </p:cNvSpPr>
          <p:nvPr>
            <p:ph type="sldImg"/>
          </p:nvPr>
        </p:nvSpPr>
        <p:spPr>
          <a:xfrm>
            <a:off x="381000" y="685800"/>
            <a:ext cx="6096000" cy="3429000"/>
          </a:xfrm>
          <a:ln/>
        </p:spPr>
      </p:sp>
      <p:sp>
        <p:nvSpPr>
          <p:cNvPr id="94212" name="Rectangle 3"/>
          <p:cNvSpPr>
            <a:spLocks noGrp="1" noChangeArrowheads="1"/>
          </p:cNvSpPr>
          <p:nvPr>
            <p:ph type="body" idx="1"/>
          </p:nvPr>
        </p:nvSpPr>
        <p:spPr>
          <a:noFill/>
          <a:ln/>
        </p:spPr>
        <p:txBody>
          <a:bodyPr/>
          <a:lstStyle/>
          <a:p>
            <a:pPr eaLnBrk="1" hangingPunct="1"/>
            <a:r>
              <a:rPr lang="en-US" dirty="0"/>
              <a:t>We can formalize the probability analysis by plotting the cumulative normalized residuals against a theoretical curve for a chi distribution (</a:t>
            </a:r>
            <a:r>
              <a:rPr lang="en-US" dirty="0" err="1"/>
              <a:t>sh_velhist</a:t>
            </a:r>
            <a:r>
              <a:rPr lang="en-US" dirty="0"/>
              <a:t>).  The horizontal</a:t>
            </a:r>
            <a:r>
              <a:rPr lang="en-US" baseline="0" dirty="0"/>
              <a:t> access is the normalized residual, that is, the residual velocity divided by the uncertainty obtained from the GLOBK solution; the vertical axis is the percent of these residuals that are less than or equal to the given ratio.  So, for example, about 40% of the residuals are less than their 1-sigma uncertainty and 95% are less than 2.5 times their uncertainty.  </a:t>
            </a:r>
            <a:r>
              <a:rPr lang="en-US" dirty="0"/>
              <a:t>You can see that for the error model adopted, the cumulative histogram</a:t>
            </a:r>
            <a:r>
              <a:rPr lang="en-US" baseline="0" dirty="0"/>
              <a:t> follows the theoretical distribution at most levels of probability within about 15%.  </a:t>
            </a:r>
            <a:r>
              <a:rPr lang="en-US" dirty="0"/>
              <a:t>  We established  the error model by adding to the position estimates at each epoch a white noise (WN)</a:t>
            </a:r>
            <a:r>
              <a:rPr lang="en-US" baseline="0" dirty="0"/>
              <a:t>  (</a:t>
            </a:r>
            <a:r>
              <a:rPr lang="en-US" baseline="0" dirty="0" err="1"/>
              <a:t>sig_neu</a:t>
            </a:r>
            <a:r>
              <a:rPr lang="en-US" baseline="0" dirty="0"/>
              <a:t>) and random-walk noise (RW) (</a:t>
            </a:r>
            <a:r>
              <a:rPr lang="en-US" baseline="0" dirty="0" err="1"/>
              <a:t>mar_neu</a:t>
            </a:r>
            <a:r>
              <a:rPr lang="en-US" baseline="0" dirty="0"/>
              <a:t>) component., in this case 0.5 mm of WN and 1.0 mm/</a:t>
            </a:r>
            <a:r>
              <a:rPr lang="en-US" baseline="0" dirty="0" err="1"/>
              <a:t>sqrt</a:t>
            </a:r>
            <a:r>
              <a:rPr lang="en-US" baseline="0" dirty="0"/>
              <a:t>(</a:t>
            </a:r>
            <a:r>
              <a:rPr lang="en-US" baseline="0" dirty="0" err="1"/>
              <a:t>yr</a:t>
            </a:r>
            <a:r>
              <a:rPr lang="en-US" baseline="0" dirty="0"/>
              <a:t>) RW. We got these values by trial and error, using the cumulative velocity histogram as a guide. </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37</a:t>
            </a:fld>
            <a:endParaRPr lang="en-US"/>
          </a:p>
        </p:txBody>
      </p:sp>
      <p:sp>
        <p:nvSpPr>
          <p:cNvPr id="96259" name="Rectangle 2"/>
          <p:cNvSpPr>
            <a:spLocks noGrp="1" noRot="1" noChangeAspect="1" noChangeArrowheads="1" noTextEdit="1"/>
          </p:cNvSpPr>
          <p:nvPr>
            <p:ph type="sldImg"/>
          </p:nvPr>
        </p:nvSpPr>
        <p:spPr>
          <a:xfrm>
            <a:off x="381000" y="685800"/>
            <a:ext cx="6096000" cy="3429000"/>
          </a:xfrm>
          <a:ln/>
        </p:spPr>
      </p:sp>
      <p:sp>
        <p:nvSpPr>
          <p:cNvPr id="96260" name="Rectangle 3"/>
          <p:cNvSpPr>
            <a:spLocks noGrp="1" noChangeArrowheads="1"/>
          </p:cNvSpPr>
          <p:nvPr>
            <p:ph type="body" idx="1"/>
          </p:nvPr>
        </p:nvSpPr>
        <p:spPr>
          <a:noFill/>
          <a:ln/>
        </p:spPr>
        <p:txBody>
          <a:bodyPr/>
          <a:lstStyle/>
          <a:p>
            <a:pPr eaLnBrk="1" hangingPunct="1"/>
            <a:r>
              <a:rPr lang="en-US" dirty="0"/>
              <a:t>If we decrease</a:t>
            </a:r>
            <a:r>
              <a:rPr lang="en-US" baseline="0" dirty="0"/>
              <a:t> the RW from 1.0 mm/</a:t>
            </a:r>
            <a:r>
              <a:rPr lang="en-US" baseline="0" dirty="0" err="1"/>
              <a:t>sqrt</a:t>
            </a:r>
            <a:r>
              <a:rPr lang="en-US" baseline="0" dirty="0"/>
              <a:t>(</a:t>
            </a:r>
            <a:r>
              <a:rPr lang="en-US" baseline="0" dirty="0" err="1"/>
              <a:t>yr</a:t>
            </a:r>
            <a:r>
              <a:rPr lang="en-US" baseline="0" dirty="0"/>
              <a:t>) to 0.5 mm/</a:t>
            </a:r>
            <a:r>
              <a:rPr lang="en-US" baseline="0" dirty="0" err="1"/>
              <a:t>sqrt</a:t>
            </a:r>
            <a:r>
              <a:rPr lang="en-US" baseline="0" dirty="0"/>
              <a:t>(</a:t>
            </a:r>
            <a:r>
              <a:rPr lang="en-US" baseline="0" dirty="0" err="1"/>
              <a:t>yr</a:t>
            </a:r>
            <a:r>
              <a:rPr lang="en-US" baseline="0" dirty="0"/>
              <a:t>), then we get a greater misfit to the theoretical chi distribution; the gap between 70% and 90% indicates that the normalized residual was too large in this range, suggesting that the a subset of the velocity uncertainties was too small due to the decrease in the RW noise applied. </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38</a:t>
            </a:fld>
            <a:endParaRPr lang="en-US"/>
          </a:p>
        </p:txBody>
      </p:sp>
      <p:sp>
        <p:nvSpPr>
          <p:cNvPr id="98307" name="Rectangle 2"/>
          <p:cNvSpPr>
            <a:spLocks noGrp="1" noRot="1" noChangeAspect="1" noChangeArrowheads="1" noTextEdit="1"/>
          </p:cNvSpPr>
          <p:nvPr>
            <p:ph type="sldImg"/>
          </p:nvPr>
        </p:nvSpPr>
        <p:spPr>
          <a:xfrm>
            <a:off x="381000" y="685800"/>
            <a:ext cx="6096000" cy="3429000"/>
          </a:xfrm>
          <a:ln/>
        </p:spPr>
      </p:sp>
      <p:sp>
        <p:nvSpPr>
          <p:cNvPr id="98308" name="Rectangle 3"/>
          <p:cNvSpPr>
            <a:spLocks noGrp="1" noChangeArrowheads="1"/>
          </p:cNvSpPr>
          <p:nvPr>
            <p:ph type="body" idx="1"/>
          </p:nvPr>
        </p:nvSpPr>
        <p:spPr>
          <a:noFill/>
          <a:ln/>
        </p:spPr>
        <p:txBody>
          <a:bodyPr/>
          <a:lstStyle/>
          <a:p>
            <a:pPr eaLnBrk="1" hangingPunct="1"/>
            <a:r>
              <a:rPr lang="en-US" dirty="0"/>
              <a:t>Conversely</a:t>
            </a:r>
            <a:r>
              <a:rPr lang="en-US" baseline="0" dirty="0"/>
              <a:t> if we</a:t>
            </a:r>
            <a:r>
              <a:rPr lang="en-US" dirty="0"/>
              <a:t> increase the RW</a:t>
            </a:r>
            <a:r>
              <a:rPr lang="en-US" baseline="0" dirty="0"/>
              <a:t> </a:t>
            </a:r>
            <a:r>
              <a:rPr lang="en-US" dirty="0"/>
              <a:t>to 1.5 mm/</a:t>
            </a:r>
            <a:r>
              <a:rPr lang="en-US" dirty="0" err="1"/>
              <a:t>sqrt</a:t>
            </a:r>
            <a:r>
              <a:rPr lang="en-US" dirty="0"/>
              <a:t>(</a:t>
            </a:r>
            <a:r>
              <a:rPr lang="en-US" dirty="0" err="1"/>
              <a:t>yr</a:t>
            </a:r>
            <a:r>
              <a:rPr lang="en-US" dirty="0"/>
              <a:t>) and also the WN to 2 mm at each epoch</a:t>
            </a:r>
            <a:r>
              <a:rPr lang="en-US" baseline="0" dirty="0"/>
              <a:t> there is a misfit in the other direction, indicating that the velocity uncertainties are too large for the actual scatter. </a:t>
            </a:r>
            <a:r>
              <a:rPr lang="en-US" dirty="0"/>
              <a:t> Put</a:t>
            </a:r>
            <a:r>
              <a:rPr lang="en-US" baseline="0" dirty="0"/>
              <a:t> another way, if this were our noise model and we published results suggesting that a pattern of deformation was too small to be detected by the data at, e.g. 90% confidence, we would be doing a disservice to our measurements.  </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3</a:t>
            </a:fld>
            <a:endParaRPr lang="en-US"/>
          </a:p>
        </p:txBody>
      </p:sp>
      <p:sp>
        <p:nvSpPr>
          <p:cNvPr id="101379" name="Rectangle 2"/>
          <p:cNvSpPr>
            <a:spLocks noGrp="1" noRot="1" noChangeAspect="1" noChangeArrowheads="1" noTextEdit="1"/>
          </p:cNvSpPr>
          <p:nvPr>
            <p:ph type="sldImg"/>
          </p:nvPr>
        </p:nvSpPr>
        <p:spPr>
          <a:xfrm>
            <a:off x="381000" y="685800"/>
            <a:ext cx="6096000" cy="3429000"/>
          </a:xfrm>
          <a:ln/>
        </p:spPr>
      </p:sp>
      <p:sp>
        <p:nvSpPr>
          <p:cNvPr id="101380"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40</a:t>
            </a:fld>
            <a:endParaRPr lang="en-US"/>
          </a:p>
        </p:txBody>
      </p:sp>
      <p:sp>
        <p:nvSpPr>
          <p:cNvPr id="103427" name="Rectangle 2"/>
          <p:cNvSpPr>
            <a:spLocks noGrp="1" noRot="1" noChangeAspect="1" noChangeArrowheads="1" noTextEdit="1"/>
          </p:cNvSpPr>
          <p:nvPr>
            <p:ph type="sldImg"/>
          </p:nvPr>
        </p:nvSpPr>
        <p:spPr>
          <a:xfrm>
            <a:off x="381000" y="685800"/>
            <a:ext cx="6096000" cy="3429000"/>
          </a:xfrm>
          <a:ln/>
        </p:spPr>
      </p:sp>
      <p:sp>
        <p:nvSpPr>
          <p:cNvPr id="103428" name="Rectangle 3"/>
          <p:cNvSpPr>
            <a:spLocks noGrp="1" noChangeArrowheads="1"/>
          </p:cNvSpPr>
          <p:nvPr>
            <p:ph type="body" idx="1"/>
          </p:nvPr>
        </p:nvSpPr>
        <p:spPr>
          <a:noFill/>
          <a:ln/>
        </p:spPr>
        <p:txBody>
          <a:bodyPr/>
          <a:lstStyle/>
          <a:p>
            <a:pPr eaLnBrk="1" hangingPunct="1"/>
            <a:endParaRPr lang="en-US"/>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Grp="1" noRot="1" noChangeAspect="1" noChangeArrowheads="1" noTextEdit="1"/>
          </p:cNvSpPr>
          <p:nvPr>
            <p:ph type="sldImg"/>
          </p:nvPr>
        </p:nvSpPr>
        <p:spPr>
          <a:xfrm>
            <a:off x="381000" y="685800"/>
            <a:ext cx="6096000" cy="3429000"/>
          </a:xfrm>
          <a:ln/>
        </p:spPr>
      </p:sp>
      <p:sp>
        <p:nvSpPr>
          <p:cNvPr id="32772" name="Rectangle 1027"/>
          <p:cNvSpPr>
            <a:spLocks noGrp="1" noChangeArrowheads="1"/>
          </p:cNvSpPr>
          <p:nvPr>
            <p:ph type="body" idx="1"/>
          </p:nvPr>
        </p:nvSpPr>
        <p:spPr>
          <a:noFill/>
          <a:ln/>
        </p:spPr>
        <p:txBody>
          <a:bodyPr/>
          <a:lstStyle/>
          <a:p>
            <a:pPr eaLnBrk="1" hangingPunct="1"/>
            <a:r>
              <a:rPr lang="en-US" dirty="0"/>
              <a:t>The three categories  listed here provide a useful way to think about errors in GPS measurements.  For studying global phenomena they are all potentially important, but we’ll concentrate  on measurements at continental and regional scales.  For these inter-site distances, we now know the orbits of the satellites well enough that their contribution is usually small.   So we’ll look at effects in signal propagation and uninteresting motions of the receiving antenna.  In signal propagation, first order </a:t>
            </a:r>
            <a:r>
              <a:rPr lang="en-US" dirty="0" err="1"/>
              <a:t>ionospheric</a:t>
            </a:r>
            <a:r>
              <a:rPr lang="en-US" dirty="0"/>
              <a:t> effects are removed in all high precision work by combining signals at the two GPS frequencies.  And for modern observations, receiver noise is nearly negligible. So we’re left with scattering effects and the atmosphere.  These two sources of error are examined in more detail in the</a:t>
            </a:r>
            <a:r>
              <a:rPr lang="en-US" baseline="0" dirty="0"/>
              <a:t> ‘Concept in GPS Analysis lecture from Monday. </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5</a:t>
            </a:fld>
            <a:endParaRPr lang="en-US"/>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elevations,</a:t>
            </a:r>
            <a:r>
              <a:rPr lang="en-US" sz="800" baseline="0" dirty="0"/>
              <a:t> due both to increased multipath and atmospheric effects. </a:t>
            </a:r>
            <a:r>
              <a:rPr lang="en-US" sz="800" dirty="0"/>
              <a:t>  For this reason, GAMIT </a:t>
            </a:r>
            <a:r>
              <a:rPr lang="en-US" sz="800" b="0" dirty="0"/>
              <a:t>weights the phases by an elevation-dependent model derived (by AUTCLN) for each station.</a:t>
            </a:r>
            <a:r>
              <a:rPr lang="en-US" sz="800" b="0" baseline="0" dirty="0"/>
              <a:t>  </a:t>
            </a:r>
            <a:r>
              <a:rPr lang="en-US" sz="800" dirty="0"/>
              <a:t>At </a:t>
            </a:r>
            <a:r>
              <a:rPr lang="en-US" sz="800" b="0" dirty="0"/>
              <a:t>high elevations </a:t>
            </a:r>
            <a:r>
              <a:rPr lang="en-US" sz="800" dirty="0"/>
              <a:t>the dominant errors have correlation times of about </a:t>
            </a:r>
            <a:r>
              <a:rPr lang="en-US" sz="800" b="0" dirty="0"/>
              <a:t>25 minutes</a:t>
            </a:r>
            <a:r>
              <a:rPr lang="en-US" sz="800" dirty="0"/>
              <a:t>.  If we use the default sampling of SOLVE (2 minutes) and </a:t>
            </a:r>
            <a:r>
              <a:rPr lang="en-US" sz="800" b="0" dirty="0"/>
              <a:t>scale by the </a:t>
            </a:r>
            <a:r>
              <a:rPr lang="en-US" sz="800" b="0" dirty="0" err="1"/>
              <a:t>nrms</a:t>
            </a:r>
            <a:r>
              <a:rPr lang="en-US" sz="800" b="0" baseline="0" dirty="0"/>
              <a:t> (the usual procedure to make chi2=1)</a:t>
            </a:r>
            <a:r>
              <a:rPr lang="en-US" sz="800" dirty="0"/>
              <a:t> these “formal” uncertainties will be too small by a factor of about </a:t>
            </a:r>
            <a:r>
              <a:rPr lang="en-US" sz="800" dirty="0" err="1"/>
              <a:t>sqrt</a:t>
            </a:r>
            <a:r>
              <a:rPr lang="en-US" sz="800" dirty="0"/>
              <a:t>(25/2), </a:t>
            </a:r>
            <a:r>
              <a:rPr lang="en-US" sz="800" baseline="0" dirty="0"/>
              <a:t> 3.5, because we have treated every (2-minute) sample as independent though only about every 12</a:t>
            </a:r>
            <a:r>
              <a:rPr lang="en-US" sz="800" baseline="30000" dirty="0"/>
              <a:t>th</a:t>
            </a:r>
            <a:r>
              <a:rPr lang="en-US" sz="800" baseline="0" dirty="0"/>
              <a:t> point is independent.  Because of this, GAMIT does not rescale by the </a:t>
            </a:r>
            <a:r>
              <a:rPr lang="en-US" sz="800" baseline="0" dirty="0" err="1"/>
              <a:t>nrms</a:t>
            </a:r>
            <a:r>
              <a:rPr lang="en-US" sz="800" baseline="0" dirty="0"/>
              <a:t>, typically 0.2, and we get q-file uncertainties that are only about 30% too small (3.5/5) if </a:t>
            </a:r>
            <a:r>
              <a:rPr lang="en-US" sz="800" dirty="0"/>
              <a:t>our 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a:t>Note that the formal solve sigma (but not the real sigma!) </a:t>
            </a:r>
            <a:r>
              <a:rPr lang="en-US" sz="800" b="1" dirty="0"/>
              <a:t>depends on the sampling</a:t>
            </a:r>
            <a:r>
              <a:rPr lang="en-US" sz="800" dirty="0"/>
              <a:t>.  These values apply with 2-minute sampling and elevation-</a:t>
            </a:r>
            <a:r>
              <a:rPr lang="en-US" sz="800"/>
              <a:t>dependent weighting.</a:t>
            </a:r>
            <a:r>
              <a:rPr lang="en-US" sz="800" baseline="0"/>
              <a:t>  </a:t>
            </a:r>
            <a:r>
              <a:rPr lang="en-US" sz="800" baseline="0" dirty="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6</a:t>
            </a:fld>
            <a:endParaRPr lang="en-US"/>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elevations,</a:t>
            </a:r>
            <a:r>
              <a:rPr lang="en-US" sz="800" baseline="0" dirty="0"/>
              <a:t> due both to increased multipath and atmospheric effects. </a:t>
            </a:r>
            <a:r>
              <a:rPr lang="en-US" sz="800" dirty="0"/>
              <a:t>  For this reason, GAMIT </a:t>
            </a:r>
            <a:r>
              <a:rPr lang="en-US" sz="800" b="0" dirty="0"/>
              <a:t>weights the phases by an elevation-dependent model derived (by AUTCLN) for each station.</a:t>
            </a:r>
            <a:r>
              <a:rPr lang="en-US" sz="800" b="0" baseline="0" dirty="0"/>
              <a:t>  </a:t>
            </a:r>
            <a:r>
              <a:rPr lang="en-US" sz="800" dirty="0"/>
              <a:t>At </a:t>
            </a:r>
            <a:r>
              <a:rPr lang="en-US" sz="800" b="0" dirty="0"/>
              <a:t>high elevations </a:t>
            </a:r>
            <a:r>
              <a:rPr lang="en-US" sz="800" dirty="0"/>
              <a:t>the dominant errors have correlation times of about </a:t>
            </a:r>
            <a:r>
              <a:rPr lang="en-US" sz="800" b="0" dirty="0"/>
              <a:t>25 minutes</a:t>
            </a:r>
            <a:r>
              <a:rPr lang="en-US" sz="800" dirty="0"/>
              <a:t>.  If we use the default sampling of SOLVE (2 minutes) and </a:t>
            </a:r>
            <a:r>
              <a:rPr lang="en-US" sz="800" b="0" dirty="0"/>
              <a:t>scale by the </a:t>
            </a:r>
            <a:r>
              <a:rPr lang="en-US" sz="800" b="0" dirty="0" err="1"/>
              <a:t>nrms</a:t>
            </a:r>
            <a:r>
              <a:rPr lang="en-US" sz="800" b="0" baseline="0" dirty="0"/>
              <a:t> (the usual procedure to make chi2=1)</a:t>
            </a:r>
            <a:r>
              <a:rPr lang="en-US" sz="800" dirty="0"/>
              <a:t> these “formal” uncertainties will be too small by a factor of about </a:t>
            </a:r>
            <a:r>
              <a:rPr lang="en-US" sz="800" dirty="0" err="1"/>
              <a:t>sqrt</a:t>
            </a:r>
            <a:r>
              <a:rPr lang="en-US" sz="800" dirty="0"/>
              <a:t>(25/2), </a:t>
            </a:r>
            <a:r>
              <a:rPr lang="en-US" sz="800" baseline="0" dirty="0"/>
              <a:t> 3.5, because we have treated every (2-minute) sample as independent though only about every 12</a:t>
            </a:r>
            <a:r>
              <a:rPr lang="en-US" sz="800" baseline="30000" dirty="0"/>
              <a:t>th</a:t>
            </a:r>
            <a:r>
              <a:rPr lang="en-US" sz="800" baseline="0" dirty="0"/>
              <a:t> point is independent.  Because of this, GAMIT does not rescale by the </a:t>
            </a:r>
            <a:r>
              <a:rPr lang="en-US" sz="800" baseline="0" dirty="0" err="1"/>
              <a:t>nrms</a:t>
            </a:r>
            <a:r>
              <a:rPr lang="en-US" sz="800" baseline="0" dirty="0"/>
              <a:t>, typically 0.2, and we get q-file uncertainties that are only about 30% too small (3.5/5) if </a:t>
            </a:r>
            <a:r>
              <a:rPr lang="en-US" sz="800" dirty="0"/>
              <a:t>our 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a:t>Note that the formal solve sigma (but not the real sigma!) </a:t>
            </a:r>
            <a:r>
              <a:rPr lang="en-US" sz="800" b="1" dirty="0"/>
              <a:t>depends on the sampling</a:t>
            </a:r>
            <a:r>
              <a:rPr lang="en-US" sz="800" dirty="0"/>
              <a:t>.  These values apply with 2-minute sampling and elevation-</a:t>
            </a:r>
            <a:r>
              <a:rPr lang="en-US" sz="800"/>
              <a:t>dependent weighting.</a:t>
            </a:r>
            <a:r>
              <a:rPr lang="en-US" sz="800" baseline="0"/>
              <a:t>  </a:t>
            </a:r>
            <a:r>
              <a:rPr lang="en-US" sz="800" baseline="0" dirty="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extLst>
      <p:ext uri="{BB962C8B-B14F-4D97-AF65-F5344CB8AC3E}">
        <p14:creationId xmlns:p14="http://schemas.microsoft.com/office/powerpoint/2010/main" val="209141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a:defRPr sz="1800"/>
            </a:pPr>
            <a:r>
              <a:rPr sz="2200"/>
              <a:t>Each has their own relation to wind, water, heat, etc. This can be manifested in time series.</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marL="57799" marR="57799" defTabSz="1295400">
              <a:spcBef>
                <a:spcPts val="500"/>
              </a:spcBef>
              <a:buClr>
                <a:srgbClr val="000000"/>
              </a:buClr>
              <a:buFont typeface="Arial"/>
              <a:defRPr sz="1600">
                <a:uFill>
                  <a:solidFill/>
                </a:uFill>
                <a:latin typeface="+mn-lt"/>
                <a:ea typeface="+mn-ea"/>
                <a:cs typeface="+mn-cs"/>
                <a:sym typeface="Arial"/>
              </a:defRPr>
            </a:lvl1pPr>
          </a:lstStyle>
          <a:p>
            <a:pPr lvl="0">
              <a:defRPr sz="1800">
                <a:uFillTx/>
              </a:defRPr>
            </a:pPr>
            <a:r>
              <a:rPr sz="1600">
                <a:uFill>
                  <a:solidFill/>
                </a:uFill>
              </a:rPr>
              <a:t>tau0 = 0.3 yr</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Seasonal,</a:t>
            </a:r>
            <a:r>
              <a:rPr lang="en-US" baseline="0" dirty="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a:t>veloicity</a:t>
            </a:r>
            <a:r>
              <a:rPr lang="en-US" baseline="0" dirty="0"/>
              <a:t> error (sketch a cosine on the back of an envelope to convince yourself of this).  Geoff Blewit and David </a:t>
            </a:r>
            <a:r>
              <a:rPr lang="en-US" baseline="0" dirty="0" err="1"/>
              <a:t>Lavallee</a:t>
            </a:r>
            <a:r>
              <a:rPr lang="en-US" baseline="0" dirty="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13</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227840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1704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02183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6725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18149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60358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US"/>
              <a:t>2022/07/20</a:t>
            </a:r>
          </a:p>
        </p:txBody>
      </p:sp>
      <p:sp>
        <p:nvSpPr>
          <p:cNvPr id="6" name="Footer Placeholder 5"/>
          <p:cNvSpPr>
            <a:spLocks noGrp="1"/>
          </p:cNvSpPr>
          <p:nvPr>
            <p:ph type="ftr" sz="quarter" idx="11"/>
          </p:nvPr>
        </p:nvSpPr>
        <p:spPr/>
        <p:txBody>
          <a:bodyPr/>
          <a:lstStyle/>
          <a:p>
            <a:r>
              <a:rPr lang="en-US"/>
              <a:t>Time series and error analysis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28640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US"/>
              <a:t>2022/07/20</a:t>
            </a:r>
          </a:p>
        </p:txBody>
      </p:sp>
      <p:sp>
        <p:nvSpPr>
          <p:cNvPr id="8" name="Footer Placeholder 7"/>
          <p:cNvSpPr>
            <a:spLocks noGrp="1"/>
          </p:cNvSpPr>
          <p:nvPr>
            <p:ph type="ftr" sz="quarter" idx="11"/>
          </p:nvPr>
        </p:nvSpPr>
        <p:spPr/>
        <p:txBody>
          <a:bodyPr/>
          <a:lstStyle/>
          <a:p>
            <a:r>
              <a:rPr lang="en-US"/>
              <a:t>Time series and error analysis</a:t>
            </a:r>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00708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en-US"/>
              <a:t>2022/07/20</a:t>
            </a:r>
          </a:p>
        </p:txBody>
      </p:sp>
      <p:sp>
        <p:nvSpPr>
          <p:cNvPr id="4" name="Footer Placeholder 3"/>
          <p:cNvSpPr>
            <a:spLocks noGrp="1"/>
          </p:cNvSpPr>
          <p:nvPr>
            <p:ph type="ftr" sz="quarter" idx="11"/>
          </p:nvPr>
        </p:nvSpPr>
        <p:spPr/>
        <p:txBody>
          <a:bodyPr/>
          <a:lstStyle/>
          <a:p>
            <a:r>
              <a:rPr lang="en-US"/>
              <a:t>Time series and error analysis</a:t>
            </a:r>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297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109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2022/07/20</a:t>
            </a:r>
          </a:p>
        </p:txBody>
      </p:sp>
      <p:sp>
        <p:nvSpPr>
          <p:cNvPr id="6" name="Footer Placeholder 5"/>
          <p:cNvSpPr>
            <a:spLocks noGrp="1"/>
          </p:cNvSpPr>
          <p:nvPr>
            <p:ph type="ftr" sz="quarter" idx="11"/>
          </p:nvPr>
        </p:nvSpPr>
        <p:spPr/>
        <p:txBody>
          <a:bodyPr/>
          <a:lstStyle/>
          <a:p>
            <a:r>
              <a:rPr lang="en-US"/>
              <a:t>Time series and error analysis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0048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2022/07/20</a:t>
            </a:r>
          </a:p>
        </p:txBody>
      </p:sp>
      <p:sp>
        <p:nvSpPr>
          <p:cNvPr id="6" name="Footer Placeholder 5"/>
          <p:cNvSpPr>
            <a:spLocks noGrp="1"/>
          </p:cNvSpPr>
          <p:nvPr>
            <p:ph type="ftr" sz="quarter" idx="11"/>
          </p:nvPr>
        </p:nvSpPr>
        <p:spPr/>
        <p:txBody>
          <a:bodyPr/>
          <a:lstStyle/>
          <a:p>
            <a:r>
              <a:rPr lang="en-US"/>
              <a:t>Time series and error analysis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11680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2022/07/20</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Time series and error analysis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31208371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pbo.unavco.org/instruments/gps/monumentatio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series and</a:t>
            </a:r>
            <a:br>
              <a:rPr lang="en-US" dirty="0"/>
            </a:br>
            <a:r>
              <a:rPr lang="en-US" dirty="0"/>
              <a:t>error analysis </a:t>
            </a:r>
          </a:p>
        </p:txBody>
      </p:sp>
      <p:pic>
        <p:nvPicPr>
          <p:cNvPr id="14" name="Picture 13" descr="MIT-logo-with-spelling-web-red-gray-design1-large.png">
            <a:extLst>
              <a:ext uri="{FF2B5EF4-FFF2-40B4-BE49-F238E27FC236}">
                <a16:creationId xmlns:a16="http://schemas.microsoft.com/office/drawing/2014/main" id="{F2AA3A3D-6B39-4145-83E7-98DFEF529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861142"/>
            <a:ext cx="2177300" cy="493200"/>
          </a:xfrm>
          <a:prstGeom prst="rect">
            <a:avLst/>
          </a:prstGeom>
        </p:spPr>
      </p:pic>
      <p:pic>
        <p:nvPicPr>
          <p:cNvPr id="15" name="Picture 14" descr="unavco-logo-red-black-shadow.png">
            <a:extLst>
              <a:ext uri="{FF2B5EF4-FFF2-40B4-BE49-F238E27FC236}">
                <a16:creationId xmlns:a16="http://schemas.microsoft.com/office/drawing/2014/main" id="{3119DA43-4008-D140-8687-B2B9456BC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718" y="254000"/>
            <a:ext cx="2975282" cy="743821"/>
          </a:xfrm>
          <a:prstGeom prst="rect">
            <a:avLst/>
          </a:prstGeom>
        </p:spPr>
      </p:pic>
      <p:pic>
        <p:nvPicPr>
          <p:cNvPr id="16" name="Picture 15">
            <a:extLst>
              <a:ext uri="{FF2B5EF4-FFF2-40B4-BE49-F238E27FC236}">
                <a16:creationId xmlns:a16="http://schemas.microsoft.com/office/drawing/2014/main" id="{046AFFD0-5F02-8249-A4C7-7BD375B995BF}"/>
              </a:ext>
            </a:extLst>
          </p:cNvPr>
          <p:cNvPicPr>
            <a:picLocks noChangeAspect="1"/>
          </p:cNvPicPr>
          <p:nvPr/>
        </p:nvPicPr>
        <p:blipFill>
          <a:blip r:embed="rId4"/>
          <a:stretch>
            <a:fillRect/>
          </a:stretch>
        </p:blipFill>
        <p:spPr>
          <a:xfrm>
            <a:off x="254000" y="254000"/>
            <a:ext cx="2222500" cy="469900"/>
          </a:xfrm>
          <a:prstGeom prst="rect">
            <a:avLst/>
          </a:prstGeom>
        </p:spPr>
      </p:pic>
      <p:sp>
        <p:nvSpPr>
          <p:cNvPr id="17" name="Subtitle 15">
            <a:extLst>
              <a:ext uri="{FF2B5EF4-FFF2-40B4-BE49-F238E27FC236}">
                <a16:creationId xmlns:a16="http://schemas.microsoft.com/office/drawing/2014/main" id="{44375A69-3D7D-C546-8991-586777F9A0DE}"/>
              </a:ext>
            </a:extLst>
          </p:cNvPr>
          <p:cNvSpPr txBox="1">
            <a:spLocks noGrp="1"/>
          </p:cNvSpPr>
          <p:nvPr>
            <p:ph type="subTitle" idx="1"/>
          </p:nvPr>
        </p:nvSpPr>
        <p:spPr>
          <a:xfrm>
            <a:off x="1524000" y="3602038"/>
            <a:ext cx="9144000" cy="1655762"/>
          </a:xfrm>
        </p:spPr>
        <p:txBody>
          <a:bodyPr>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n-US" sz="3200" dirty="0">
                <a:solidFill>
                  <a:schemeClr val="accent3"/>
                </a:solidFill>
              </a:rPr>
              <a:t>M. A. Floyd     T. A. Herring</a:t>
            </a:r>
            <a:br>
              <a:rPr lang="en-US" dirty="0">
                <a:solidFill>
                  <a:schemeClr val="accent3"/>
                </a:solidFill>
              </a:rPr>
            </a:br>
            <a:r>
              <a:rPr lang="en-US" i="1" dirty="0">
                <a:solidFill>
                  <a:schemeClr val="accent3"/>
                </a:solidFill>
              </a:rPr>
              <a:t>Massachusetts Institute of Technology, Cambridge, MA, USA</a:t>
            </a:r>
          </a:p>
          <a:p>
            <a:r>
              <a:rPr lang="en-US" sz="2400" dirty="0">
                <a:solidFill>
                  <a:schemeClr val="accent3"/>
                </a:solidFill>
              </a:rPr>
              <a:t>GNSS Data Processing and Analysis with GAMIT/GLOBK and </a:t>
            </a:r>
            <a:r>
              <a:rPr lang="en-US" sz="2400" dirty="0">
                <a:solidFill>
                  <a:schemeClr val="accent3"/>
                </a:solidFill>
                <a:latin typeface="Courier" pitchFamily="2" charset="0"/>
              </a:rPr>
              <a:t>track</a:t>
            </a:r>
            <a:br>
              <a:rPr lang="en-US" dirty="0">
                <a:solidFill>
                  <a:schemeClr val="accent3"/>
                </a:solidFill>
              </a:rPr>
            </a:br>
            <a:r>
              <a:rPr lang="en-US" dirty="0">
                <a:solidFill>
                  <a:schemeClr val="accent3"/>
                </a:solidFill>
              </a:rPr>
              <a:t>UNAVCO Headquarters, Boulder, Colorado, USA</a:t>
            </a:r>
            <a:br>
              <a:rPr lang="en-US" dirty="0">
                <a:solidFill>
                  <a:schemeClr val="accent3"/>
                </a:solidFill>
              </a:rPr>
            </a:br>
            <a:r>
              <a:rPr lang="en-US" dirty="0">
                <a:solidFill>
                  <a:schemeClr val="accent3"/>
                </a:solidFill>
              </a:rPr>
              <a:t>18–22 July 2022</a:t>
            </a:r>
          </a:p>
          <a:p>
            <a:r>
              <a:rPr lang="en-US" sz="2400" dirty="0">
                <a:solidFill>
                  <a:schemeClr val="accent3"/>
                </a:solidFill>
              </a:rPr>
              <a:t>http://</a:t>
            </a:r>
            <a:r>
              <a:rPr lang="en-US" sz="2400" dirty="0" err="1">
                <a:solidFill>
                  <a:schemeClr val="accent3"/>
                </a:solidFill>
              </a:rPr>
              <a:t>geoweb.mit.edu</a:t>
            </a:r>
            <a:r>
              <a:rPr lang="en-US" sz="2400" dirty="0">
                <a:solidFill>
                  <a:schemeClr val="accent3"/>
                </a:solidFill>
              </a:rPr>
              <a:t>/gg/courses/202207_UNAVCO/</a:t>
            </a:r>
          </a:p>
          <a:p>
            <a:r>
              <a:rPr lang="en-US" dirty="0">
                <a:solidFill>
                  <a:schemeClr val="accent3"/>
                </a:solidFill>
              </a:rPr>
              <a:t>Material from R. W. King, T. A. Herring, M. A. Floyd (MIT) and S. C. McClusky (now at ANU)</a:t>
            </a:r>
          </a:p>
        </p:txBody>
      </p:sp>
    </p:spTree>
    <p:extLst>
      <p:ext uri="{BB962C8B-B14F-4D97-AF65-F5344CB8AC3E}">
        <p14:creationId xmlns:p14="http://schemas.microsoft.com/office/powerpoint/2010/main" val="178840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png"/>
          <p:cNvPicPr/>
          <p:nvPr/>
        </p:nvPicPr>
        <p:blipFill>
          <a:blip r:embed="rId2"/>
          <a:srcRect l="6660" t="19958" r="6669" b="19958"/>
          <a:stretch>
            <a:fillRect/>
          </a:stretch>
        </p:blipFill>
        <p:spPr>
          <a:xfrm>
            <a:off x="2588509" y="4100315"/>
            <a:ext cx="7021513" cy="2439988"/>
          </a:xfrm>
          <a:prstGeom prst="rect">
            <a:avLst/>
          </a:prstGeom>
          <a:ln w="12700">
            <a:miter lim="400000"/>
          </a:ln>
        </p:spPr>
      </p:pic>
      <p:sp>
        <p:nvSpPr>
          <p:cNvPr id="271" name="Shape 271"/>
          <p:cNvSpPr>
            <a:spLocks noGrp="1"/>
          </p:cNvSpPr>
          <p:nvPr>
            <p:ph type="title"/>
          </p:nvPr>
        </p:nvSpPr>
        <p:spPr/>
        <p:txBody>
          <a:bodyPr>
            <a:normAutofit/>
          </a:bodyPr>
          <a:lstStyle>
            <a:lvl1pPr>
              <a:defRPr sz="7200">
                <a:solidFill>
                  <a:srgbClr val="007754"/>
                </a:solidFill>
              </a:defRPr>
            </a:lvl1pPr>
          </a:lstStyle>
          <a:p>
            <a:pPr lvl="0"/>
            <a:r>
              <a:rPr lang="en-US" sz="4400" dirty="0">
                <a:solidFill>
                  <a:schemeClr val="tx1"/>
                </a:solidFill>
              </a:rPr>
              <a:t>Time series components</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9</a:t>
            </a:fld>
            <a:endParaRPr lang="en-US"/>
          </a:p>
        </p:txBody>
      </p:sp>
      <p:pic>
        <p:nvPicPr>
          <p:cNvPr id="272" name="image.pdf"/>
          <p:cNvPicPr/>
          <p:nvPr/>
        </p:nvPicPr>
        <p:blipFill>
          <a:blip r:embed="rId3"/>
          <a:stretch>
            <a:fillRect/>
          </a:stretch>
        </p:blipFill>
        <p:spPr>
          <a:xfrm>
            <a:off x="3689087" y="2273323"/>
            <a:ext cx="1647825" cy="385763"/>
          </a:xfrm>
          <a:prstGeom prst="rect">
            <a:avLst/>
          </a:prstGeom>
          <a:ln w="12700">
            <a:miter lim="400000"/>
          </a:ln>
        </p:spPr>
      </p:pic>
      <p:sp>
        <p:nvSpPr>
          <p:cNvPr id="273" name="Shape 273"/>
          <p:cNvSpPr/>
          <p:nvPr/>
        </p:nvSpPr>
        <p:spPr>
          <a:xfrm>
            <a:off x="3234390" y="1362949"/>
            <a:ext cx="89285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dirty="0">
                <a:solidFill>
                  <a:srgbClr val="000000"/>
                </a:solidFill>
                <a:ea typeface="+mj-ea"/>
                <a:cs typeface="+mj-cs"/>
                <a:sym typeface="Gill Sans"/>
              </a:rPr>
              <a:t>observed</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274" name="Shape 274"/>
          <p:cNvSpPr/>
          <p:nvPr/>
        </p:nvSpPr>
        <p:spPr>
          <a:xfrm>
            <a:off x="4304368" y="1358187"/>
            <a:ext cx="123892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75" name="Shape 275"/>
          <p:cNvSpPr/>
          <p:nvPr/>
        </p:nvSpPr>
        <p:spPr>
          <a:xfrm>
            <a:off x="3801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6" name="Shape 276"/>
          <p:cNvSpPr/>
          <p:nvPr/>
        </p:nvSpPr>
        <p:spPr>
          <a:xfrm>
            <a:off x="3796457" y="2875836"/>
            <a:ext cx="78789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77" name="Shape 277"/>
          <p:cNvSpPr/>
          <p:nvPr/>
        </p:nvSpPr>
        <p:spPr>
          <a:xfrm flipH="1" flipV="1">
            <a:off x="4211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8" name="Shape 278"/>
          <p:cNvSpPr/>
          <p:nvPr/>
        </p:nvSpPr>
        <p:spPr>
          <a:xfrm rot="5400000">
            <a:off x="4856361" y="1780183"/>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solidFill>
                <a:srgbClr val="000000"/>
              </a:solidFill>
            </a:endParaRPr>
          </a:p>
        </p:txBody>
      </p:sp>
    </p:spTree>
    <p:extLst>
      <p:ext uri="{BB962C8B-B14F-4D97-AF65-F5344CB8AC3E}">
        <p14:creationId xmlns:p14="http://schemas.microsoft.com/office/powerpoint/2010/main" val="60487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p:cNvPicPr/>
          <p:nvPr/>
        </p:nvPicPr>
        <p:blipFill>
          <a:blip r:embed="rId3"/>
          <a:srcRect l="6665" t="19958" r="6665" b="19958"/>
          <a:stretch>
            <a:fillRect/>
          </a:stretch>
        </p:blipFill>
        <p:spPr>
          <a:xfrm>
            <a:off x="2582467" y="4100315"/>
            <a:ext cx="7021514" cy="2439988"/>
          </a:xfrm>
          <a:prstGeom prst="rect">
            <a:avLst/>
          </a:prstGeom>
          <a:ln w="12700">
            <a:miter lim="400000"/>
          </a:ln>
        </p:spPr>
      </p:pic>
      <p:pic>
        <p:nvPicPr>
          <p:cNvPr id="286" name="image.pdf"/>
          <p:cNvPicPr/>
          <p:nvPr/>
        </p:nvPicPr>
        <p:blipFill>
          <a:blip r:embed="rId4"/>
          <a:stretch>
            <a:fillRect/>
          </a:stretch>
        </p:blipFill>
        <p:spPr>
          <a:xfrm>
            <a:off x="3695105" y="2091531"/>
            <a:ext cx="3902274" cy="771526"/>
          </a:xfrm>
          <a:prstGeom prst="rect">
            <a:avLst/>
          </a:prstGeom>
          <a:ln w="12700">
            <a:miter lim="400000"/>
          </a:ln>
        </p:spPr>
      </p:pic>
      <p:sp>
        <p:nvSpPr>
          <p:cNvPr id="287" name="Shape 287"/>
          <p:cNvSpPr/>
          <p:nvPr/>
        </p:nvSpPr>
        <p:spPr>
          <a:xfrm>
            <a:off x="3234390" y="1362949"/>
            <a:ext cx="89285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88" name="Shape 288"/>
          <p:cNvSpPr/>
          <p:nvPr/>
        </p:nvSpPr>
        <p:spPr>
          <a:xfrm>
            <a:off x="4304368" y="1358187"/>
            <a:ext cx="123892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89" name="Shape 289"/>
          <p:cNvSpPr/>
          <p:nvPr/>
        </p:nvSpPr>
        <p:spPr>
          <a:xfrm>
            <a:off x="3801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0" name="Shape 290"/>
          <p:cNvSpPr/>
          <p:nvPr/>
        </p:nvSpPr>
        <p:spPr>
          <a:xfrm>
            <a:off x="5887079" y="3063161"/>
            <a:ext cx="130247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291" name="Shape 291"/>
          <p:cNvSpPr/>
          <p:nvPr/>
        </p:nvSpPr>
        <p:spPr>
          <a:xfrm>
            <a:off x="3796458" y="2875836"/>
            <a:ext cx="78789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92" name="Shape 292"/>
          <p:cNvSpPr/>
          <p:nvPr/>
        </p:nvSpPr>
        <p:spPr>
          <a:xfrm flipH="1" flipV="1">
            <a:off x="4211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3" name="Shape 293"/>
          <p:cNvSpPr/>
          <p:nvPr/>
        </p:nvSpPr>
        <p:spPr>
          <a:xfrm rot="5400000">
            <a:off x="4856361" y="1780183"/>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solidFill>
                <a:srgbClr val="000000"/>
              </a:solidFill>
            </a:endParaRPr>
          </a:p>
        </p:txBody>
      </p:sp>
      <p:sp>
        <p:nvSpPr>
          <p:cNvPr id="294" name="Shape 294"/>
          <p:cNvSpPr/>
          <p:nvPr/>
        </p:nvSpPr>
        <p:spPr>
          <a:xfrm rot="16200000">
            <a:off x="6422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solidFill>
                <a:srgbClr val="000000"/>
              </a:solidFill>
            </a:endParaRPr>
          </a:p>
        </p:txBody>
      </p:sp>
      <p:sp>
        <p:nvSpPr>
          <p:cNvPr id="5" name="Title 4"/>
          <p:cNvSpPr>
            <a:spLocks noGrp="1"/>
          </p:cNvSpPr>
          <p:nvPr>
            <p:ph type="title"/>
          </p:nvPr>
        </p:nvSpPr>
        <p:spPr/>
        <p:txBody>
          <a:bodyPr/>
          <a:lstStyle/>
          <a:p>
            <a:r>
              <a:rPr lang="en-US" dirty="0"/>
              <a:t>Time series components</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10</a:t>
            </a:fld>
            <a:endParaRPr lang="en-US"/>
          </a:p>
        </p:txBody>
      </p:sp>
    </p:spTree>
    <p:extLst>
      <p:ext uri="{BB962C8B-B14F-4D97-AF65-F5344CB8AC3E}">
        <p14:creationId xmlns:p14="http://schemas.microsoft.com/office/powerpoint/2010/main" val="149221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png"/>
          <p:cNvPicPr/>
          <p:nvPr/>
        </p:nvPicPr>
        <p:blipFill>
          <a:blip r:embed="rId2"/>
          <a:srcRect l="6665" t="19958" r="6665" b="19958"/>
          <a:stretch>
            <a:fillRect/>
          </a:stretch>
        </p:blipFill>
        <p:spPr>
          <a:xfrm>
            <a:off x="2587029" y="4092972"/>
            <a:ext cx="7021514" cy="2439989"/>
          </a:xfrm>
          <a:prstGeom prst="rect">
            <a:avLst/>
          </a:prstGeom>
          <a:ln w="12700">
            <a:miter lim="400000"/>
          </a:ln>
        </p:spPr>
      </p:pic>
      <p:pic>
        <p:nvPicPr>
          <p:cNvPr id="305" name="image.pdf"/>
          <p:cNvPicPr/>
          <p:nvPr/>
        </p:nvPicPr>
        <p:blipFill>
          <a:blip r:embed="rId3"/>
          <a:stretch>
            <a:fillRect/>
          </a:stretch>
        </p:blipFill>
        <p:spPr>
          <a:xfrm>
            <a:off x="3690342" y="2092810"/>
            <a:ext cx="6130926" cy="771525"/>
          </a:xfrm>
          <a:prstGeom prst="rect">
            <a:avLst/>
          </a:prstGeom>
          <a:ln w="12700">
            <a:miter lim="400000"/>
          </a:ln>
        </p:spPr>
      </p:pic>
      <p:sp>
        <p:nvSpPr>
          <p:cNvPr id="306" name="Shape 306"/>
          <p:cNvSpPr/>
          <p:nvPr/>
        </p:nvSpPr>
        <p:spPr>
          <a:xfrm>
            <a:off x="3234390" y="1362949"/>
            <a:ext cx="89285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observed</a:t>
            </a:r>
          </a:p>
          <a:p>
            <a:pPr algn="ctr" defTabSz="410751">
              <a:buClr>
                <a:srgbClr val="000000"/>
              </a:buClr>
              <a:buFont typeface="Times New Roman"/>
              <a:defRPr sz="1800"/>
            </a:pPr>
            <a:r>
              <a:rPr sz="1700">
                <a:ea typeface="+mj-ea"/>
                <a:cs typeface="+mj-cs"/>
                <a:sym typeface="Gill Sans"/>
              </a:rPr>
              <a:t>position</a:t>
            </a:r>
          </a:p>
        </p:txBody>
      </p:sp>
      <p:sp>
        <p:nvSpPr>
          <p:cNvPr id="307" name="Shape 307"/>
          <p:cNvSpPr/>
          <p:nvPr/>
        </p:nvSpPr>
        <p:spPr>
          <a:xfrm>
            <a:off x="4304368" y="1358187"/>
            <a:ext cx="123892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(linear)</a:t>
            </a:r>
          </a:p>
          <a:p>
            <a:pPr algn="ctr" defTabSz="410751">
              <a:buClr>
                <a:srgbClr val="000000"/>
              </a:buClr>
              <a:buFont typeface="Times New Roman"/>
              <a:defRPr sz="1800"/>
            </a:pPr>
            <a:r>
              <a:rPr sz="1700">
                <a:ea typeface="+mj-ea"/>
                <a:cs typeface="+mj-cs"/>
                <a:sym typeface="Gill Sans"/>
              </a:rPr>
              <a:t>velocity term</a:t>
            </a:r>
          </a:p>
        </p:txBody>
      </p:sp>
      <p:sp>
        <p:nvSpPr>
          <p:cNvPr id="308" name="Shape 308"/>
          <p:cNvSpPr/>
          <p:nvPr/>
        </p:nvSpPr>
        <p:spPr>
          <a:xfrm>
            <a:off x="3801467" y="2004219"/>
            <a:ext cx="1588" cy="287338"/>
          </a:xfrm>
          <a:prstGeom prst="line">
            <a:avLst/>
          </a:prstGeom>
          <a:ln w="38100">
            <a:solidFill/>
            <a:miter lim="400000"/>
            <a:tailEnd type="triangle"/>
          </a:ln>
        </p:spPr>
        <p:txBody>
          <a:bodyPr lIns="0" tIns="0" rIns="0" bIns="0"/>
          <a:lstStyle/>
          <a:p>
            <a:pPr lvl="0"/>
            <a:endParaRPr/>
          </a:p>
        </p:txBody>
      </p:sp>
      <p:sp>
        <p:nvSpPr>
          <p:cNvPr id="309" name="Shape 309"/>
          <p:cNvSpPr/>
          <p:nvPr/>
        </p:nvSpPr>
        <p:spPr>
          <a:xfrm rot="16200000">
            <a:off x="7592417" y="1929210"/>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p>
        </p:txBody>
      </p:sp>
      <p:sp>
        <p:nvSpPr>
          <p:cNvPr id="310" name="Shape 310"/>
          <p:cNvSpPr/>
          <p:nvPr/>
        </p:nvSpPr>
        <p:spPr>
          <a:xfrm>
            <a:off x="5887079" y="3063161"/>
            <a:ext cx="130247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annual period</a:t>
            </a:r>
          </a:p>
          <a:p>
            <a:pPr algn="ctr" defTabSz="410751">
              <a:buClr>
                <a:srgbClr val="000000"/>
              </a:buClr>
              <a:buFont typeface="Times New Roman"/>
              <a:defRPr sz="1800"/>
            </a:pPr>
            <a:r>
              <a:rPr sz="1700">
                <a:ea typeface="+mj-ea"/>
                <a:cs typeface="+mj-cs"/>
                <a:sym typeface="Gill Sans"/>
              </a:rPr>
              <a:t>sinusoid</a:t>
            </a:r>
          </a:p>
        </p:txBody>
      </p:sp>
      <p:sp>
        <p:nvSpPr>
          <p:cNvPr id="311" name="Shape 311"/>
          <p:cNvSpPr/>
          <p:nvPr/>
        </p:nvSpPr>
        <p:spPr>
          <a:xfrm>
            <a:off x="8074820" y="3066337"/>
            <a:ext cx="1429149"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semi-annual</a:t>
            </a:r>
          </a:p>
          <a:p>
            <a:pPr algn="ctr" defTabSz="410751">
              <a:buClr>
                <a:srgbClr val="000000"/>
              </a:buClr>
              <a:buFont typeface="Times New Roman"/>
              <a:defRPr sz="1800"/>
            </a:pPr>
            <a:r>
              <a:rPr sz="1700">
                <a:ea typeface="+mj-ea"/>
                <a:cs typeface="+mj-cs"/>
                <a:sym typeface="Gill Sans"/>
              </a:rPr>
              <a:t>period sinusoid</a:t>
            </a:r>
          </a:p>
        </p:txBody>
      </p:sp>
      <p:sp>
        <p:nvSpPr>
          <p:cNvPr id="312" name="Shape 312"/>
          <p:cNvSpPr/>
          <p:nvPr/>
        </p:nvSpPr>
        <p:spPr>
          <a:xfrm>
            <a:off x="3796457" y="2875836"/>
            <a:ext cx="78789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initial</a:t>
            </a:r>
          </a:p>
          <a:p>
            <a:pPr algn="ctr" defTabSz="410751">
              <a:buClr>
                <a:srgbClr val="000000"/>
              </a:buClr>
              <a:buFont typeface="Times New Roman"/>
              <a:defRPr sz="1800"/>
            </a:pPr>
            <a:r>
              <a:rPr sz="1700">
                <a:ea typeface="+mj-ea"/>
                <a:cs typeface="+mj-cs"/>
                <a:sym typeface="Gill Sans"/>
              </a:rPr>
              <a:t>position</a:t>
            </a:r>
          </a:p>
        </p:txBody>
      </p:sp>
      <p:sp>
        <p:nvSpPr>
          <p:cNvPr id="313" name="Shape 313"/>
          <p:cNvSpPr/>
          <p:nvPr/>
        </p:nvSpPr>
        <p:spPr>
          <a:xfrm flipH="1" flipV="1">
            <a:off x="4211836" y="2652117"/>
            <a:ext cx="1588" cy="287338"/>
          </a:xfrm>
          <a:prstGeom prst="line">
            <a:avLst/>
          </a:prstGeom>
          <a:ln w="38100">
            <a:solidFill/>
            <a:miter lim="400000"/>
            <a:tailEnd type="triangle"/>
          </a:ln>
        </p:spPr>
        <p:txBody>
          <a:bodyPr lIns="0" tIns="0" rIns="0" bIns="0"/>
          <a:lstStyle/>
          <a:p>
            <a:pPr lvl="0"/>
            <a:endParaRPr/>
          </a:p>
        </p:txBody>
      </p:sp>
      <p:sp>
        <p:nvSpPr>
          <p:cNvPr id="314" name="Shape 314"/>
          <p:cNvSpPr/>
          <p:nvPr/>
        </p:nvSpPr>
        <p:spPr>
          <a:xfrm rot="5400000">
            <a:off x="4856361" y="1780183"/>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p>
        </p:txBody>
      </p:sp>
      <p:sp>
        <p:nvSpPr>
          <p:cNvPr id="315" name="Shape 315"/>
          <p:cNvSpPr/>
          <p:nvPr/>
        </p:nvSpPr>
        <p:spPr>
          <a:xfrm rot="16200000">
            <a:off x="6422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p>
        </p:txBody>
      </p:sp>
      <p:sp>
        <p:nvSpPr>
          <p:cNvPr id="316" name="Shape 316"/>
          <p:cNvSpPr/>
          <p:nvPr/>
        </p:nvSpPr>
        <p:spPr>
          <a:xfrm rot="16200000">
            <a:off x="8663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p>
        </p:txBody>
      </p:sp>
      <p:sp>
        <p:nvSpPr>
          <p:cNvPr id="317" name="Shape 317"/>
          <p:cNvSpPr/>
          <p:nvPr/>
        </p:nvSpPr>
        <p:spPr>
          <a:xfrm>
            <a:off x="7040496" y="3888002"/>
            <a:ext cx="1320464" cy="33374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chemeClr val="tx1"/>
                </a:solidFill>
                <a:latin typeface="+mn-lt"/>
              </a:rPr>
              <a:t>seasonal term</a:t>
            </a:r>
          </a:p>
        </p:txBody>
      </p:sp>
      <p:sp>
        <p:nvSpPr>
          <p:cNvPr id="5" name="Title 4"/>
          <p:cNvSpPr>
            <a:spLocks noGrp="1"/>
          </p:cNvSpPr>
          <p:nvPr>
            <p:ph type="title"/>
          </p:nvPr>
        </p:nvSpPr>
        <p:spPr/>
        <p:txBody>
          <a:bodyPr/>
          <a:lstStyle/>
          <a:p>
            <a:r>
              <a:rPr lang="en-US" dirty="0"/>
              <a:t>Time series components</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11</a:t>
            </a:fld>
            <a:endParaRPr lang="en-US"/>
          </a:p>
        </p:txBody>
      </p:sp>
    </p:spTree>
    <p:extLst>
      <p:ext uri="{BB962C8B-B14F-4D97-AF65-F5344CB8AC3E}">
        <p14:creationId xmlns:p14="http://schemas.microsoft.com/office/powerpoint/2010/main" val="205639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png"/>
          <p:cNvPicPr/>
          <p:nvPr/>
        </p:nvPicPr>
        <p:blipFill>
          <a:blip r:embed="rId2"/>
          <a:srcRect l="6665" t="19958" r="6665" b="19973"/>
          <a:stretch>
            <a:fillRect/>
          </a:stretch>
        </p:blipFill>
        <p:spPr>
          <a:xfrm>
            <a:off x="2587029" y="4094561"/>
            <a:ext cx="7021514" cy="2437805"/>
          </a:xfrm>
          <a:prstGeom prst="rect">
            <a:avLst/>
          </a:prstGeom>
          <a:ln w="12700">
            <a:miter lim="400000"/>
          </a:ln>
        </p:spPr>
      </p:pic>
      <p:pic>
        <p:nvPicPr>
          <p:cNvPr id="326" name="image.pdf"/>
          <p:cNvPicPr/>
          <p:nvPr/>
        </p:nvPicPr>
        <p:blipFill>
          <a:blip r:embed="rId3"/>
          <a:stretch>
            <a:fillRect/>
          </a:stretch>
        </p:blipFill>
        <p:spPr>
          <a:xfrm>
            <a:off x="3688755" y="2091531"/>
            <a:ext cx="6453188" cy="771526"/>
          </a:xfrm>
          <a:prstGeom prst="rect">
            <a:avLst/>
          </a:prstGeom>
          <a:ln w="12700">
            <a:miter lim="400000"/>
          </a:ln>
        </p:spPr>
      </p:pic>
      <p:sp>
        <p:nvSpPr>
          <p:cNvPr id="327" name="Shape 327"/>
          <p:cNvSpPr/>
          <p:nvPr/>
        </p:nvSpPr>
        <p:spPr>
          <a:xfrm>
            <a:off x="3234390" y="1362949"/>
            <a:ext cx="89285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328" name="Shape 328"/>
          <p:cNvSpPr/>
          <p:nvPr/>
        </p:nvSpPr>
        <p:spPr>
          <a:xfrm>
            <a:off x="4304368" y="1358187"/>
            <a:ext cx="123892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329" name="Shape 329"/>
          <p:cNvSpPr/>
          <p:nvPr/>
        </p:nvSpPr>
        <p:spPr>
          <a:xfrm>
            <a:off x="3801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0" name="Shape 330"/>
          <p:cNvSpPr/>
          <p:nvPr/>
        </p:nvSpPr>
        <p:spPr>
          <a:xfrm rot="16200000">
            <a:off x="7592417" y="1929210"/>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2400">
              <a:solidFill>
                <a:srgbClr val="000000"/>
              </a:solidFill>
            </a:endParaRPr>
          </a:p>
        </p:txBody>
      </p:sp>
      <p:sp>
        <p:nvSpPr>
          <p:cNvPr id="331" name="Shape 331"/>
          <p:cNvSpPr/>
          <p:nvPr/>
        </p:nvSpPr>
        <p:spPr>
          <a:xfrm>
            <a:off x="5887079" y="3063161"/>
            <a:ext cx="130247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332" name="Shape 332"/>
          <p:cNvSpPr/>
          <p:nvPr/>
        </p:nvSpPr>
        <p:spPr>
          <a:xfrm>
            <a:off x="8074820" y="3066337"/>
            <a:ext cx="1429149"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semi-annual</a:t>
            </a:r>
          </a:p>
          <a:p>
            <a:pPr algn="ctr" defTabSz="410751">
              <a:buClr>
                <a:srgbClr val="000000"/>
              </a:buClr>
              <a:buFont typeface="Times New Roman"/>
              <a:defRPr sz="1800"/>
            </a:pPr>
            <a:r>
              <a:rPr sz="1700">
                <a:solidFill>
                  <a:srgbClr val="000000"/>
                </a:solidFill>
                <a:ea typeface="+mj-ea"/>
                <a:cs typeface="+mj-cs"/>
                <a:sym typeface="Gill Sans"/>
              </a:rPr>
              <a:t>period sinusoid</a:t>
            </a:r>
          </a:p>
        </p:txBody>
      </p:sp>
      <p:sp>
        <p:nvSpPr>
          <p:cNvPr id="333" name="Shape 333"/>
          <p:cNvSpPr/>
          <p:nvPr/>
        </p:nvSpPr>
        <p:spPr>
          <a:xfrm>
            <a:off x="3796457" y="2875836"/>
            <a:ext cx="78789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334" name="Shape 334"/>
          <p:cNvSpPr/>
          <p:nvPr/>
        </p:nvSpPr>
        <p:spPr>
          <a:xfrm flipH="1" flipV="1">
            <a:off x="4211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5" name="Shape 335"/>
          <p:cNvSpPr/>
          <p:nvPr/>
        </p:nvSpPr>
        <p:spPr>
          <a:xfrm rot="5400000">
            <a:off x="4856361" y="1780183"/>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2400">
              <a:solidFill>
                <a:srgbClr val="000000"/>
              </a:solidFill>
            </a:endParaRPr>
          </a:p>
        </p:txBody>
      </p:sp>
      <p:sp>
        <p:nvSpPr>
          <p:cNvPr id="336" name="Shape 336"/>
          <p:cNvSpPr/>
          <p:nvPr/>
        </p:nvSpPr>
        <p:spPr>
          <a:xfrm rot="16200000">
            <a:off x="6422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2400">
              <a:solidFill>
                <a:srgbClr val="000000"/>
              </a:solidFill>
            </a:endParaRPr>
          </a:p>
        </p:txBody>
      </p:sp>
      <p:sp>
        <p:nvSpPr>
          <p:cNvPr id="337" name="Shape 337"/>
          <p:cNvSpPr/>
          <p:nvPr/>
        </p:nvSpPr>
        <p:spPr>
          <a:xfrm rot="16200000">
            <a:off x="8663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2400">
              <a:solidFill>
                <a:srgbClr val="000000"/>
              </a:solidFill>
            </a:endParaRPr>
          </a:p>
        </p:txBody>
      </p:sp>
      <p:sp>
        <p:nvSpPr>
          <p:cNvPr id="338" name="Shape 338"/>
          <p:cNvSpPr/>
          <p:nvPr/>
        </p:nvSpPr>
        <p:spPr>
          <a:xfrm>
            <a:off x="6870832" y="3914791"/>
            <a:ext cx="1320464" cy="33374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seasonal term</a:t>
            </a:r>
          </a:p>
        </p:txBody>
      </p:sp>
      <p:sp>
        <p:nvSpPr>
          <p:cNvPr id="339" name="Shape 339"/>
          <p:cNvSpPr/>
          <p:nvPr/>
        </p:nvSpPr>
        <p:spPr>
          <a:xfrm>
            <a:off x="3086094" y="4300339"/>
            <a:ext cx="1426004" cy="25896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1700">
                <a:solidFill>
                  <a:srgbClr val="007754"/>
                </a:solidFill>
                <a:latin typeface="+mj-lt"/>
                <a:ea typeface="+mj-ea"/>
                <a:cs typeface="+mj-cs"/>
                <a:sym typeface="Gill Sans"/>
              </a:defRPr>
            </a:lvl1pPr>
          </a:lstStyle>
          <a:p>
            <a:pPr lvl="0">
              <a:defRPr sz="1800">
                <a:solidFill>
                  <a:srgbClr val="000000"/>
                </a:solidFill>
              </a:defRPr>
            </a:pPr>
            <a:r>
              <a:rPr sz="1200" dirty="0">
                <a:solidFill>
                  <a:srgbClr val="000000"/>
                </a:solidFill>
                <a:latin typeface="+mn-lt"/>
              </a:rPr>
              <a:t>ε = 3 mm white noise</a:t>
            </a:r>
          </a:p>
        </p:txBody>
      </p:sp>
      <p:sp>
        <p:nvSpPr>
          <p:cNvPr id="2" name="Title 1"/>
          <p:cNvSpPr>
            <a:spLocks noGrp="1"/>
          </p:cNvSpPr>
          <p:nvPr>
            <p:ph type="title"/>
          </p:nvPr>
        </p:nvSpPr>
        <p:spPr/>
        <p:txBody>
          <a:bodyPr/>
          <a:lstStyle/>
          <a:p>
            <a:pPr lvl="0"/>
            <a:r>
              <a:rPr lang="en-US" dirty="0"/>
              <a:t>Time series components</a:t>
            </a:r>
          </a:p>
        </p:txBody>
      </p:sp>
      <p:sp>
        <p:nvSpPr>
          <p:cNvPr id="3" name="Date Placeholder 2"/>
          <p:cNvSpPr>
            <a:spLocks noGrp="1"/>
          </p:cNvSpPr>
          <p:nvPr>
            <p:ph type="dt" sz="half" idx="10"/>
          </p:nvPr>
        </p:nvSpPr>
        <p:spPr/>
        <p:txBody>
          <a:bodyPr/>
          <a:lstStyle/>
          <a:p>
            <a:r>
              <a:rPr lang="en-US"/>
              <a:t>2022/07/20</a:t>
            </a:r>
            <a:endParaRPr lang="en-US" dirty="0"/>
          </a:p>
        </p:txBody>
      </p:sp>
      <p:sp>
        <p:nvSpPr>
          <p:cNvPr id="4" name="Footer Placeholder 3"/>
          <p:cNvSpPr>
            <a:spLocks noGrp="1"/>
          </p:cNvSpPr>
          <p:nvPr>
            <p:ph type="ftr" sz="quarter" idx="11"/>
          </p:nvPr>
        </p:nvSpPr>
        <p:spPr/>
        <p:txBody>
          <a:bodyPr/>
          <a:lstStyle/>
          <a:p>
            <a:r>
              <a:rPr lang="en-US"/>
              <a:t>Time series and error analysis</a:t>
            </a:r>
          </a:p>
        </p:txBody>
      </p:sp>
      <p:sp>
        <p:nvSpPr>
          <p:cNvPr id="5" name="Slide Number Placeholder 4"/>
          <p:cNvSpPr>
            <a:spLocks noGrp="1"/>
          </p:cNvSpPr>
          <p:nvPr>
            <p:ph type="sldNum" sz="quarter" idx="12"/>
          </p:nvPr>
        </p:nvSpPr>
        <p:spPr/>
        <p:txBody>
          <a:bodyPr/>
          <a:lstStyle/>
          <a:p>
            <a:fld id="{B5AA1FA8-B090-4D48-B0EE-5DA1BF2BA795}" type="slidenum">
              <a:rPr lang="en-US" smtClean="0"/>
              <a:pPr/>
              <a:t>12</a:t>
            </a:fld>
            <a:endParaRPr lang="en-US"/>
          </a:p>
        </p:txBody>
      </p:sp>
    </p:spTree>
    <p:extLst>
      <p:ext uri="{BB962C8B-B14F-4D97-AF65-F5344CB8AC3E}">
        <p14:creationId xmlns:p14="http://schemas.microsoft.com/office/powerpoint/2010/main" val="322739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1585191" y="1479984"/>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661390" y="4113646"/>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5121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2667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lstStyle/>
          <a:p>
            <a:r>
              <a:rPr lang="en-US" dirty="0"/>
              <a:t>Velocity errors due to seasonal signals in continuous time series</a:t>
            </a:r>
          </a:p>
        </p:txBody>
      </p:sp>
      <p:sp>
        <p:nvSpPr>
          <p:cNvPr id="10" name="Content Placeholder 9">
            <a:extLst>
              <a:ext uri="{FF2B5EF4-FFF2-40B4-BE49-F238E27FC236}">
                <a16:creationId xmlns:a16="http://schemas.microsoft.com/office/drawing/2014/main" id="{5D06BCFF-9EAB-B44F-8371-DF253ED7E44B}"/>
              </a:ext>
            </a:extLst>
          </p:cNvPr>
          <p:cNvSpPr>
            <a:spLocks noGrp="1"/>
          </p:cNvSpPr>
          <p:nvPr>
            <p:ph sz="half" idx="2"/>
          </p:nvPr>
        </p:nvSpPr>
        <p:spPr/>
        <p:txBody>
          <a:bodyPr>
            <a:normAutofit fontScale="77500" lnSpcReduction="20000"/>
          </a:bodyPr>
          <a:lstStyle/>
          <a:p>
            <a:r>
              <a:rPr lang="en-US" dirty="0"/>
              <a:t>Theoretical analysis of a continuous time series by Blewitt and Lavallee (2002,2003)</a:t>
            </a:r>
          </a:p>
          <a:p>
            <a:endParaRPr lang="en-US" dirty="0"/>
          </a:p>
          <a:p>
            <a:r>
              <a:rPr lang="en-US" dirty="0"/>
              <a:t>Top:  Bias in velocity from a 1mm sinusoidal signal in-phase and  with a 90-degree lag with respect to the start of the data span</a:t>
            </a:r>
          </a:p>
          <a:p>
            <a:pPr marL="0" indent="0">
              <a:buNone/>
            </a:pPr>
            <a:endParaRPr lang="en-US" dirty="0"/>
          </a:p>
          <a:p>
            <a:r>
              <a:rPr lang="en-US" dirty="0"/>
              <a:t>Bottom:  Maximum and rms velocity  bias over all phase angles</a:t>
            </a:r>
          </a:p>
          <a:p>
            <a:pPr lvl="1"/>
            <a:r>
              <a:rPr lang="en-US" dirty="0"/>
              <a:t>The minimum bias is NOT obtained with continuous data spanning an even number of years </a:t>
            </a:r>
          </a:p>
          <a:p>
            <a:pPr lvl="1"/>
            <a:r>
              <a:rPr lang="en-US" dirty="0"/>
              <a:t>The bias becomes small after 3.5 years of  observation</a:t>
            </a:r>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13</a:t>
            </a:fld>
            <a:endParaRPr lang="en-US"/>
          </a:p>
        </p:txBody>
      </p:sp>
    </p:spTree>
    <p:extLst>
      <p:ext uri="{BB962C8B-B14F-4D97-AF65-F5344CB8AC3E}">
        <p14:creationId xmlns:p14="http://schemas.microsoft.com/office/powerpoint/2010/main" val="67605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8D68C9D-FEBD-3846-838E-F4E95F15CB42}"/>
              </a:ext>
            </a:extLst>
          </p:cNvPr>
          <p:cNvSpPr>
            <a:spLocks noGrp="1"/>
          </p:cNvSpPr>
          <p:nvPr>
            <p:ph type="title"/>
          </p:nvPr>
        </p:nvSpPr>
        <p:spPr/>
        <p:txBody>
          <a:bodyPr/>
          <a:lstStyle/>
          <a:p>
            <a:r>
              <a:rPr lang="en-US" dirty="0"/>
              <a:t>Characterizing the noise in daily position estimates</a:t>
            </a:r>
          </a:p>
        </p:txBody>
      </p:sp>
      <p:pic>
        <p:nvPicPr>
          <p:cNvPr id="15" name="Picture 2" descr="psbase_5yr">
            <a:extLst>
              <a:ext uri="{FF2B5EF4-FFF2-40B4-BE49-F238E27FC236}">
                <a16:creationId xmlns:a16="http://schemas.microsoft.com/office/drawing/2014/main" id="{4E0BEE8D-F1DA-6343-AE07-9999CEC037BD}"/>
              </a:ext>
            </a:extLst>
          </p:cNvPr>
          <p:cNvPicPr>
            <a:picLocks noGrp="1" noChangeAspect="1" noChangeArrowheads="1"/>
          </p:cNvPicPr>
          <p:nvPr>
            <p:ph idx="1"/>
          </p:nvPr>
        </p:nvPicPr>
        <p:blipFill>
          <a:blip r:embed="rId3"/>
          <a:srcRect b="3175"/>
          <a:stretch>
            <a:fillRect/>
          </a:stretch>
        </p:blipFill>
        <p:spPr>
          <a:xfrm>
            <a:off x="5732269" y="136525"/>
            <a:ext cx="5043103" cy="6319158"/>
          </a:xfrm>
        </p:spPr>
      </p:pic>
      <p:sp>
        <p:nvSpPr>
          <p:cNvPr id="11" name="Text Placeholder 10">
            <a:extLst>
              <a:ext uri="{FF2B5EF4-FFF2-40B4-BE49-F238E27FC236}">
                <a16:creationId xmlns:a16="http://schemas.microsoft.com/office/drawing/2014/main" id="{EAA29451-E784-5F42-91D0-9B535D5B80AC}"/>
              </a:ext>
            </a:extLst>
          </p:cNvPr>
          <p:cNvSpPr>
            <a:spLocks noGrp="1"/>
          </p:cNvSpPr>
          <p:nvPr>
            <p:ph type="body" sz="half" idx="2"/>
          </p:nvPr>
        </p:nvSpPr>
        <p:spPr/>
        <p:txBody>
          <a:bodyPr/>
          <a:lstStyle/>
          <a:p>
            <a:r>
              <a:rPr lang="en-US" dirty="0"/>
              <a:t>Note temporal correlations of 60-200 days and seasonal terms</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14</a:t>
            </a:fld>
            <a:endParaRPr lang="en-US"/>
          </a:p>
        </p:txBody>
      </p:sp>
      <p:cxnSp>
        <p:nvCxnSpPr>
          <p:cNvPr id="6" name="Straight Connector 5"/>
          <p:cNvCxnSpPr/>
          <p:nvPr/>
        </p:nvCxnSpPr>
        <p:spPr>
          <a:xfrm>
            <a:off x="7065333" y="901619"/>
            <a:ext cx="246126"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814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015FFC6-CBC2-5C4E-8317-8507DF0D81A6}"/>
              </a:ext>
            </a:extLst>
          </p:cNvPr>
          <p:cNvSpPr>
            <a:spLocks noGrp="1"/>
          </p:cNvSpPr>
          <p:nvPr>
            <p:ph type="title"/>
          </p:nvPr>
        </p:nvSpPr>
        <p:spPr/>
        <p:txBody>
          <a:bodyPr>
            <a:normAutofit/>
          </a:bodyPr>
          <a:lstStyle/>
          <a:p>
            <a:r>
              <a:rPr lang="en-US" dirty="0">
                <a:solidFill>
                  <a:srgbClr val="000000"/>
                </a:solidFill>
              </a:rPr>
              <a:t>Spectral analysis of the time series to estimate an error model</a:t>
            </a:r>
            <a:endParaRPr lang="en-US" dirty="0"/>
          </a:p>
        </p:txBody>
      </p:sp>
      <p:pic>
        <p:nvPicPr>
          <p:cNvPr id="39938" name="Picture 4" descr="Wiiliams04 errors 10"/>
          <p:cNvPicPr>
            <a:picLocks noGrp="1" noChangeAspect="1" noChangeArrowheads="1"/>
          </p:cNvPicPr>
          <p:nvPr>
            <p:ph idx="1"/>
          </p:nvPr>
        </p:nvPicPr>
        <p:blipFill>
          <a:blip r:embed="rId3"/>
          <a:stretch>
            <a:fillRect/>
          </a:stretch>
        </p:blipFill>
        <p:spPr>
          <a:xfrm>
            <a:off x="6506782" y="214910"/>
            <a:ext cx="3293236" cy="6141440"/>
          </a:xfrm>
        </p:spPr>
      </p:pic>
      <p:sp>
        <p:nvSpPr>
          <p:cNvPr id="11" name="Text Placeholder 10">
            <a:extLst>
              <a:ext uri="{FF2B5EF4-FFF2-40B4-BE49-F238E27FC236}">
                <a16:creationId xmlns:a16="http://schemas.microsoft.com/office/drawing/2014/main" id="{B5C7D698-A185-2140-B077-8499143851E0}"/>
              </a:ext>
            </a:extLst>
          </p:cNvPr>
          <p:cNvSpPr>
            <a:spLocks noGrp="1"/>
          </p:cNvSpPr>
          <p:nvPr>
            <p:ph type="body" sz="half" idx="2"/>
          </p:nvPr>
        </p:nvSpPr>
        <p:spPr/>
        <p:txBody>
          <a:bodyPr/>
          <a:lstStyle/>
          <a:p>
            <a:pPr>
              <a:lnSpc>
                <a:spcPct val="120000"/>
              </a:lnSpc>
            </a:pPr>
            <a:r>
              <a:rPr lang="en-US" dirty="0">
                <a:solidFill>
                  <a:srgbClr val="000000"/>
                </a:solidFill>
              </a:rPr>
              <a:t>Figure 5 from Williams et al. (2004): Power spectrum for common-mode error in the SOPAC regional SCIGN analysis. Lines are best-fit white noise plus flicker noise (solid = mean amplitude; dashed = maximum likelihood estimation)</a:t>
            </a:r>
          </a:p>
          <a:p>
            <a:pPr>
              <a:lnSpc>
                <a:spcPct val="120000"/>
              </a:lnSpc>
            </a:pPr>
            <a:r>
              <a:rPr lang="en-US" dirty="0">
                <a:solidFill>
                  <a:srgbClr val="000000"/>
                </a:solidFill>
              </a:rPr>
              <a:t>Note lack of taper and misfit for periods &gt; 1 </a:t>
            </a:r>
            <a:r>
              <a:rPr lang="en-US" dirty="0" err="1">
                <a:solidFill>
                  <a:srgbClr val="000000"/>
                </a:solidFill>
              </a:rPr>
              <a:t>yr</a:t>
            </a:r>
            <a:r>
              <a:rPr lang="en-US" dirty="0">
                <a:solidFill>
                  <a:srgbClr val="000000"/>
                </a:solidFill>
              </a:rPr>
              <a:t> (frequencies &lt; π × 10</a:t>
            </a:r>
            <a:r>
              <a:rPr lang="en-US" baseline="30000" dirty="0">
                <a:solidFill>
                  <a:srgbClr val="000000"/>
                </a:solidFill>
              </a:rPr>
              <a:t>−8</a:t>
            </a:r>
            <a:r>
              <a:rPr lang="en-US" dirty="0">
                <a:solidFill>
                  <a:srgbClr val="000000"/>
                </a:solidFill>
              </a:rPr>
              <a:t>)</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15</a:t>
            </a:fld>
            <a:endParaRPr lang="en-US"/>
          </a:p>
        </p:txBody>
      </p:sp>
    </p:spTree>
    <p:extLst>
      <p:ext uri="{BB962C8B-B14F-4D97-AF65-F5344CB8AC3E}">
        <p14:creationId xmlns:p14="http://schemas.microsoft.com/office/powerpoint/2010/main" val="271578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r>
              <a:rPr lang="en-US" dirty="0"/>
              <a:t>Summary of spectral analysis approach </a:t>
            </a:r>
          </a:p>
        </p:txBody>
      </p:sp>
      <p:sp>
        <p:nvSpPr>
          <p:cNvPr id="41987" name="Rectangle 1027"/>
          <p:cNvSpPr>
            <a:spLocks noGrp="1" noChangeArrowheads="1"/>
          </p:cNvSpPr>
          <p:nvPr>
            <p:ph idx="1"/>
          </p:nvPr>
        </p:nvSpPr>
        <p:spPr/>
        <p:txBody>
          <a:bodyPr/>
          <a:lstStyle/>
          <a:p>
            <a:r>
              <a:rPr lang="en-US" dirty="0"/>
              <a:t>Power law: slope of line fit to spectrum</a:t>
            </a:r>
          </a:p>
          <a:p>
            <a:pPr lvl="1"/>
            <a:r>
              <a:rPr lang="en-US" dirty="0"/>
              <a:t>  0 = white noise</a:t>
            </a:r>
          </a:p>
          <a:p>
            <a:pPr lvl="1"/>
            <a:r>
              <a:rPr lang="en-US" dirty="0"/>
              <a:t>−1 = flicker noise</a:t>
            </a:r>
          </a:p>
          <a:p>
            <a:pPr lvl="1"/>
            <a:r>
              <a:rPr lang="en-US" dirty="0"/>
              <a:t>−2 = random walk </a:t>
            </a:r>
          </a:p>
          <a:p>
            <a:r>
              <a:rPr lang="en-US" dirty="0"/>
              <a:t>Non-integer spectral index (e.g. “fraction white noise” </a:t>
            </a:r>
            <a:r>
              <a:rPr lang="en-US" dirty="0">
                <a:sym typeface="Wingdings" charset="2"/>
              </a:rPr>
              <a:t> 1 &gt; k &gt; </a:t>
            </a:r>
            <a:r>
              <a:rPr lang="en-US" dirty="0"/>
              <a:t>−</a:t>
            </a:r>
            <a:r>
              <a:rPr lang="en-US" dirty="0">
                <a:sym typeface="Wingdings" charset="2"/>
              </a:rPr>
              <a:t>1 )</a:t>
            </a:r>
          </a:p>
          <a:p>
            <a:r>
              <a:rPr lang="en-US" dirty="0"/>
              <a:t>Good discussion in Williams (2003)</a:t>
            </a:r>
          </a:p>
          <a:p>
            <a:r>
              <a:rPr lang="en-US" dirty="0">
                <a:sym typeface="Wingdings" charset="2"/>
              </a:rPr>
              <a:t>Problems:  </a:t>
            </a:r>
          </a:p>
          <a:p>
            <a:pPr lvl="1"/>
            <a:r>
              <a:rPr lang="en-US" dirty="0">
                <a:sym typeface="Wingdings" charset="2"/>
              </a:rPr>
              <a:t>Computationally intensive</a:t>
            </a:r>
          </a:p>
          <a:p>
            <a:pPr lvl="1"/>
            <a:r>
              <a:rPr lang="en-US" dirty="0">
                <a:sym typeface="Wingdings" charset="2"/>
              </a:rPr>
              <a:t>No model captures reliably the lowest-frequency part of the spectrum</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243752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white_noise.png"/>
          <p:cNvPicPr/>
          <p:nvPr/>
        </p:nvPicPr>
        <p:blipFill>
          <a:blip r:embed="rId3"/>
          <a:stretch>
            <a:fillRect/>
          </a:stretch>
        </p:blipFill>
        <p:spPr>
          <a:xfrm>
            <a:off x="1148326" y="3730022"/>
            <a:ext cx="3127651" cy="1475122"/>
          </a:xfrm>
          <a:prstGeom prst="rect">
            <a:avLst/>
          </a:prstGeom>
          <a:ln w="12700">
            <a:miter lim="400000"/>
          </a:ln>
        </p:spPr>
      </p:pic>
      <p:sp>
        <p:nvSpPr>
          <p:cNvPr id="410" name="Shape 410"/>
          <p:cNvSpPr>
            <a:spLocks noGrp="1"/>
          </p:cNvSpPr>
          <p:nvPr>
            <p:ph type="title"/>
          </p:nvPr>
        </p:nvSpPr>
        <p:spPr/>
        <p:txBody>
          <a:bodyPr/>
          <a:lstStyle>
            <a:lvl1pPr>
              <a:defRPr>
                <a:solidFill>
                  <a:srgbClr val="007754"/>
                </a:solidFill>
              </a:defRPr>
            </a:lvl1pPr>
          </a:lstStyle>
          <a:p>
            <a:pPr lvl="0"/>
            <a:r>
              <a:rPr lang="en-US" dirty="0">
                <a:solidFill>
                  <a:schemeClr val="tx1"/>
                </a:solidFill>
              </a:rPr>
              <a:t>“White” noise</a:t>
            </a:r>
          </a:p>
        </p:txBody>
      </p:sp>
      <p:sp>
        <p:nvSpPr>
          <p:cNvPr id="411" name="Shape 411"/>
          <p:cNvSpPr>
            <a:spLocks noGrp="1"/>
          </p:cNvSpPr>
          <p:nvPr>
            <p:ph idx="1"/>
          </p:nvPr>
        </p:nvSpPr>
        <p:spPr/>
        <p:txBody>
          <a:bodyPr/>
          <a:lstStyle/>
          <a:p>
            <a:pPr lvl="0"/>
            <a:r>
              <a:rPr lang="en-US" dirty="0"/>
              <a:t>Time-independent (uncorrelated)</a:t>
            </a:r>
          </a:p>
          <a:p>
            <a:pPr lvl="0"/>
            <a:r>
              <a:rPr lang="en-US" dirty="0"/>
              <a:t>Magnitude has continuous probability function, e.g. Gaussian distribution</a:t>
            </a:r>
          </a:p>
          <a:p>
            <a:pPr lvl="0"/>
            <a:r>
              <a:rPr lang="en-US" dirty="0"/>
              <a:t>Direction is uniformly random</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17</a:t>
            </a:fld>
            <a:endParaRPr lang="en-US"/>
          </a:p>
        </p:txBody>
      </p:sp>
      <p:sp>
        <p:nvSpPr>
          <p:cNvPr id="412" name="Shape 412"/>
          <p:cNvSpPr/>
          <p:nvPr/>
        </p:nvSpPr>
        <p:spPr>
          <a:xfrm flipH="1">
            <a:off x="2535818" y="603027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3" name="Shape 413"/>
          <p:cNvSpPr/>
          <p:nvPr/>
        </p:nvSpPr>
        <p:spPr>
          <a:xfrm flipH="1">
            <a:off x="3303771" y="5699880"/>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4" name="Shape 414"/>
          <p:cNvSpPr/>
          <p:nvPr/>
        </p:nvSpPr>
        <p:spPr>
          <a:xfrm flipH="1">
            <a:off x="4071724" y="536948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5" name="Shape 415"/>
          <p:cNvSpPr/>
          <p:nvPr/>
        </p:nvSpPr>
        <p:spPr>
          <a:xfrm flipH="1">
            <a:off x="4839678" y="5039083"/>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6" name="Shape 416"/>
          <p:cNvSpPr/>
          <p:nvPr/>
        </p:nvSpPr>
        <p:spPr>
          <a:xfrm flipH="1">
            <a:off x="5607631" y="4708685"/>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7" name="Shape 417"/>
          <p:cNvSpPr/>
          <p:nvPr/>
        </p:nvSpPr>
        <p:spPr>
          <a:xfrm flipH="1">
            <a:off x="6375584" y="4378286"/>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8" name="Shape 418"/>
          <p:cNvSpPr/>
          <p:nvPr/>
        </p:nvSpPr>
        <p:spPr>
          <a:xfrm flipH="1">
            <a:off x="7143537" y="403002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9" name="Shape 419"/>
          <p:cNvSpPr/>
          <p:nvPr/>
        </p:nvSpPr>
        <p:spPr>
          <a:xfrm flipH="1">
            <a:off x="7911490" y="3699630"/>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0" name="Shape 420"/>
          <p:cNvSpPr/>
          <p:nvPr/>
        </p:nvSpPr>
        <p:spPr>
          <a:xfrm flipH="1">
            <a:off x="8679443" y="336923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1" name="Shape 421"/>
          <p:cNvSpPr/>
          <p:nvPr/>
        </p:nvSpPr>
        <p:spPr>
          <a:xfrm>
            <a:off x="2991231" y="5780247"/>
            <a:ext cx="294680" cy="241102"/>
          </a:xfrm>
          <a:prstGeom prst="line">
            <a:avLst/>
          </a:prstGeom>
          <a:ln w="38100">
            <a:solidFill/>
            <a:miter lim="400000"/>
            <a:headEnd type="stealth"/>
          </a:ln>
        </p:spPr>
        <p:txBody>
          <a:bodyPr lIns="0" tIns="0" rIns="0" bIns="0"/>
          <a:lstStyle/>
          <a:p>
            <a:pPr lvl="0"/>
            <a:endParaRPr>
              <a:solidFill>
                <a:srgbClr val="000000"/>
              </a:solidFill>
            </a:endParaRPr>
          </a:p>
        </p:txBody>
      </p:sp>
      <p:sp>
        <p:nvSpPr>
          <p:cNvPr id="422" name="Shape 422"/>
          <p:cNvSpPr/>
          <p:nvPr/>
        </p:nvSpPr>
        <p:spPr>
          <a:xfrm flipH="1" flipV="1">
            <a:off x="4053865" y="5690950"/>
            <a:ext cx="312539" cy="49564"/>
          </a:xfrm>
          <a:prstGeom prst="line">
            <a:avLst/>
          </a:prstGeom>
          <a:ln w="38100">
            <a:solidFill/>
            <a:miter lim="400000"/>
            <a:headEnd type="stealth"/>
          </a:ln>
        </p:spPr>
        <p:txBody>
          <a:bodyPr lIns="0" tIns="0" rIns="0" bIns="0"/>
          <a:lstStyle/>
          <a:p>
            <a:pPr lvl="0"/>
            <a:endParaRPr>
              <a:solidFill>
                <a:srgbClr val="000000"/>
              </a:solidFill>
            </a:endParaRPr>
          </a:p>
        </p:txBody>
      </p:sp>
      <p:sp>
        <p:nvSpPr>
          <p:cNvPr id="423" name="Shape 423"/>
          <p:cNvSpPr/>
          <p:nvPr/>
        </p:nvSpPr>
        <p:spPr>
          <a:xfrm flipH="1">
            <a:off x="4821817" y="4869419"/>
            <a:ext cx="53578" cy="49113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4" name="Shape 424"/>
          <p:cNvSpPr/>
          <p:nvPr/>
        </p:nvSpPr>
        <p:spPr>
          <a:xfrm flipV="1">
            <a:off x="5571911" y="5039082"/>
            <a:ext cx="17860" cy="312540"/>
          </a:xfrm>
          <a:prstGeom prst="line">
            <a:avLst/>
          </a:prstGeom>
          <a:ln w="38100">
            <a:solidFill/>
            <a:miter lim="400000"/>
            <a:headEnd type="stealth"/>
          </a:ln>
        </p:spPr>
        <p:txBody>
          <a:bodyPr lIns="0" tIns="0" rIns="0" bIns="0"/>
          <a:lstStyle/>
          <a:p>
            <a:pPr lvl="0"/>
            <a:endParaRPr>
              <a:solidFill>
                <a:srgbClr val="000000"/>
              </a:solidFill>
            </a:endParaRPr>
          </a:p>
        </p:txBody>
      </p:sp>
      <p:sp>
        <p:nvSpPr>
          <p:cNvPr id="425" name="Shape 425"/>
          <p:cNvSpPr/>
          <p:nvPr/>
        </p:nvSpPr>
        <p:spPr>
          <a:xfrm flipH="1" flipV="1">
            <a:off x="6375583" y="4690825"/>
            <a:ext cx="375048" cy="33039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6" name="Shape 426"/>
          <p:cNvSpPr/>
          <p:nvPr/>
        </p:nvSpPr>
        <p:spPr>
          <a:xfrm flipH="1" flipV="1">
            <a:off x="7143536" y="4369357"/>
            <a:ext cx="98227" cy="23217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7" name="Shape 427"/>
          <p:cNvSpPr/>
          <p:nvPr/>
        </p:nvSpPr>
        <p:spPr>
          <a:xfrm flipH="1">
            <a:off x="7911489" y="3949661"/>
            <a:ext cx="258962"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8" name="Shape 428"/>
          <p:cNvSpPr/>
          <p:nvPr/>
        </p:nvSpPr>
        <p:spPr>
          <a:xfrm>
            <a:off x="8384762" y="3646051"/>
            <a:ext cx="285750"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9" name="Shape 429"/>
          <p:cNvSpPr/>
          <p:nvPr/>
        </p:nvSpPr>
        <p:spPr>
          <a:xfrm>
            <a:off x="9402748" y="3083482"/>
            <a:ext cx="35719" cy="303609"/>
          </a:xfrm>
          <a:prstGeom prst="line">
            <a:avLst/>
          </a:prstGeom>
          <a:ln w="38100">
            <a:solidFill/>
            <a:miter lim="400000"/>
            <a:headEnd type="stealth"/>
          </a:ln>
        </p:spPr>
        <p:txBody>
          <a:bodyPr lIns="0" tIns="0" rIns="0" bIns="0"/>
          <a:lstStyle/>
          <a:p>
            <a:pPr lvl="0"/>
            <a:endParaRPr>
              <a:solidFill>
                <a:srgbClr val="000000"/>
              </a:solidFill>
            </a:endParaRPr>
          </a:p>
        </p:txBody>
      </p:sp>
      <p:sp>
        <p:nvSpPr>
          <p:cNvPr id="430" name="Shape 430"/>
          <p:cNvSpPr/>
          <p:nvPr/>
        </p:nvSpPr>
        <p:spPr>
          <a:xfrm flipH="1">
            <a:off x="4931168" y="5716254"/>
            <a:ext cx="831548" cy="1"/>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31" name="Shape 431"/>
          <p:cNvSpPr/>
          <p:nvPr/>
        </p:nvSpPr>
        <p:spPr>
          <a:xfrm>
            <a:off x="5823147" y="5536116"/>
            <a:ext cx="3131062" cy="33374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“True” displacement per time step</a:t>
            </a:r>
          </a:p>
        </p:txBody>
      </p:sp>
      <p:sp>
        <p:nvSpPr>
          <p:cNvPr id="432" name="Shape 432"/>
          <p:cNvSpPr/>
          <p:nvPr/>
        </p:nvSpPr>
        <p:spPr>
          <a:xfrm flipH="1">
            <a:off x="4925137" y="5974140"/>
            <a:ext cx="401936" cy="1"/>
          </a:xfrm>
          <a:prstGeom prst="line">
            <a:avLst/>
          </a:prstGeom>
          <a:ln w="38100">
            <a:solidFill/>
            <a:miter lim="400000"/>
            <a:headEnd type="stealth"/>
          </a:ln>
        </p:spPr>
        <p:txBody>
          <a:bodyPr lIns="0" tIns="0" rIns="0" bIns="0"/>
          <a:lstStyle/>
          <a:p>
            <a:pPr lvl="0"/>
            <a:endParaRPr>
              <a:solidFill>
                <a:srgbClr val="000000"/>
              </a:solidFill>
            </a:endParaRPr>
          </a:p>
        </p:txBody>
      </p:sp>
      <p:sp>
        <p:nvSpPr>
          <p:cNvPr id="433" name="Shape 433"/>
          <p:cNvSpPr/>
          <p:nvPr/>
        </p:nvSpPr>
        <p:spPr>
          <a:xfrm>
            <a:off x="5825539" y="5795077"/>
            <a:ext cx="3101895" cy="33374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solidFill>
                  <a:srgbClr val="000000"/>
                </a:solidFill>
                <a:latin typeface="+mn-lt"/>
              </a:rPr>
              <a:t>Independent (“white”) noise error</a:t>
            </a:r>
          </a:p>
        </p:txBody>
      </p:sp>
      <p:sp>
        <p:nvSpPr>
          <p:cNvPr id="434" name="Shape 434"/>
          <p:cNvSpPr/>
          <p:nvPr/>
        </p:nvSpPr>
        <p:spPr>
          <a:xfrm>
            <a:off x="5832231" y="6036179"/>
            <a:ext cx="4398768" cy="33374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Observed displacement after time step t (v = d/t)</a:t>
            </a:r>
          </a:p>
        </p:txBody>
      </p:sp>
      <p:sp>
        <p:nvSpPr>
          <p:cNvPr id="435" name="Shape 435"/>
          <p:cNvSpPr/>
          <p:nvPr/>
        </p:nvSpPr>
        <p:spPr>
          <a:xfrm flipH="1">
            <a:off x="2536064" y="5780248"/>
            <a:ext cx="455169" cy="55281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6" name="Shape 436"/>
          <p:cNvSpPr/>
          <p:nvPr/>
        </p:nvSpPr>
        <p:spPr>
          <a:xfrm flipH="1">
            <a:off x="2535817" y="5759078"/>
            <a:ext cx="1830586" cy="57398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7" name="Shape 437"/>
          <p:cNvSpPr/>
          <p:nvPr/>
        </p:nvSpPr>
        <p:spPr>
          <a:xfrm flipH="1">
            <a:off x="2535817" y="4869419"/>
            <a:ext cx="2330648" cy="145802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8" name="Shape 438"/>
          <p:cNvSpPr/>
          <p:nvPr/>
        </p:nvSpPr>
        <p:spPr>
          <a:xfrm flipH="1">
            <a:off x="2535817" y="5315904"/>
            <a:ext cx="3045024" cy="102046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9" name="Shape 439"/>
          <p:cNvSpPr/>
          <p:nvPr/>
        </p:nvSpPr>
        <p:spPr>
          <a:xfrm flipH="1">
            <a:off x="2526886" y="4994435"/>
            <a:ext cx="4223744" cy="133300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0" name="Shape 440"/>
          <p:cNvSpPr/>
          <p:nvPr/>
        </p:nvSpPr>
        <p:spPr>
          <a:xfrm flipH="1">
            <a:off x="2534609" y="4592598"/>
            <a:ext cx="4716085" cy="1738202"/>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1" name="Shape 441"/>
          <p:cNvSpPr/>
          <p:nvPr/>
        </p:nvSpPr>
        <p:spPr>
          <a:xfrm flipH="1">
            <a:off x="2526665" y="3949661"/>
            <a:ext cx="5644995" cy="2390460"/>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2" name="Shape 442"/>
          <p:cNvSpPr/>
          <p:nvPr/>
        </p:nvSpPr>
        <p:spPr>
          <a:xfrm flipH="1">
            <a:off x="2536175" y="3646051"/>
            <a:ext cx="5850020" cy="2685394"/>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3" name="Shape 443"/>
          <p:cNvSpPr/>
          <p:nvPr/>
        </p:nvSpPr>
        <p:spPr>
          <a:xfrm flipH="1">
            <a:off x="2536413" y="3092411"/>
            <a:ext cx="6885269" cy="3248075"/>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4" name="Shape 444"/>
          <p:cNvSpPr/>
          <p:nvPr/>
        </p:nvSpPr>
        <p:spPr>
          <a:xfrm flipH="1" flipV="1">
            <a:off x="4923006" y="6219292"/>
            <a:ext cx="716086" cy="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pic>
        <p:nvPicPr>
          <p:cNvPr id="445" name="droppedImage.pdf"/>
          <p:cNvPicPr/>
          <p:nvPr/>
        </p:nvPicPr>
        <p:blipFill>
          <a:blip r:embed="rId4"/>
          <a:stretch>
            <a:fillRect/>
          </a:stretch>
        </p:blipFill>
        <p:spPr>
          <a:xfrm>
            <a:off x="8351640" y="4440847"/>
            <a:ext cx="1357313" cy="741164"/>
          </a:xfrm>
          <a:prstGeom prst="rect">
            <a:avLst/>
          </a:prstGeom>
          <a:ln w="12700">
            <a:miter lim="400000"/>
          </a:ln>
        </p:spPr>
      </p:pic>
    </p:spTree>
    <p:custDataLst>
      <p:tags r:id="rId1"/>
    </p:custDataLst>
    <p:extLst>
      <p:ext uri="{BB962C8B-B14F-4D97-AF65-F5344CB8AC3E}">
        <p14:creationId xmlns:p14="http://schemas.microsoft.com/office/powerpoint/2010/main" val="479059336"/>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1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1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3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4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2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4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43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4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4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iterate>
                                    <p:tmAbs val="0"/>
                                  </p:iterate>
                                  <p:childTnLst>
                                    <p:set>
                                      <p:cBhvr>
                                        <p:cTn id="50" fill="hold">
                                          <p:stCondLst>
                                            <p:cond delay="0"/>
                                          </p:stCondLst>
                                        </p:cTn>
                                        <p:tgtEl>
                                          <p:spTgt spid="435"/>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iterate>
                                    <p:tmAbs val="0"/>
                                  </p:iterate>
                                  <p:childTnLst>
                                    <p:set>
                                      <p:cBhvr>
                                        <p:cTn id="53" fill="hold"/>
                                        <p:tgtEl>
                                          <p:spTgt spid="413"/>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42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iterate>
                                    <p:tmAbs val="0"/>
                                  </p:iterate>
                                  <p:childTnLst>
                                    <p:set>
                                      <p:cBhvr>
                                        <p:cTn id="59" fill="hold"/>
                                        <p:tgtEl>
                                          <p:spTgt spid="4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iterate>
                                    <p:tmAbs val="0"/>
                                  </p:iterate>
                                  <p:childTnLst>
                                    <p:set>
                                      <p:cBhvr>
                                        <p:cTn id="63" fill="hold">
                                          <p:stCondLst>
                                            <p:cond delay="0"/>
                                          </p:stCondLst>
                                        </p:cTn>
                                        <p:tgtEl>
                                          <p:spTgt spid="436"/>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0" nodeType="afterEffect">
                                  <p:stCondLst>
                                    <p:cond delay="0"/>
                                  </p:stCondLst>
                                  <p:iterate>
                                    <p:tmAbs val="0"/>
                                  </p:iterate>
                                  <p:childTnLst>
                                    <p:set>
                                      <p:cBhvr>
                                        <p:cTn id="66" fill="hold"/>
                                        <p:tgtEl>
                                          <p:spTgt spid="414"/>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iterate>
                                    <p:tmAbs val="0"/>
                                  </p:iterate>
                                  <p:childTnLst>
                                    <p:set>
                                      <p:cBhvr>
                                        <p:cTn id="69" fill="hold"/>
                                        <p:tgtEl>
                                          <p:spTgt spid="423"/>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iterate>
                                    <p:tmAbs val="0"/>
                                  </p:iterate>
                                  <p:childTnLst>
                                    <p:set>
                                      <p:cBhvr>
                                        <p:cTn id="72" fill="hold"/>
                                        <p:tgtEl>
                                          <p:spTgt spid="4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iterate>
                                    <p:tmAbs val="0"/>
                                  </p:iterate>
                                  <p:childTnLst>
                                    <p:set>
                                      <p:cBhvr>
                                        <p:cTn id="76" fill="hold">
                                          <p:stCondLst>
                                            <p:cond delay="0"/>
                                          </p:stCondLst>
                                        </p:cTn>
                                        <p:tgtEl>
                                          <p:spTgt spid="437"/>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0"/>
                                  </p:stCondLst>
                                  <p:iterate>
                                    <p:tmAbs val="0"/>
                                  </p:iterate>
                                  <p:childTnLst>
                                    <p:set>
                                      <p:cBhvr>
                                        <p:cTn id="79" fill="hold"/>
                                        <p:tgtEl>
                                          <p:spTgt spid="415"/>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iterate>
                                    <p:tmAbs val="0"/>
                                  </p:iterate>
                                  <p:childTnLst>
                                    <p:set>
                                      <p:cBhvr>
                                        <p:cTn id="82" fill="hold"/>
                                        <p:tgtEl>
                                          <p:spTgt spid="42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iterate>
                                    <p:tmAbs val="0"/>
                                  </p:iterate>
                                  <p:childTnLst>
                                    <p:set>
                                      <p:cBhvr>
                                        <p:cTn id="85" fill="hold"/>
                                        <p:tgtEl>
                                          <p:spTgt spid="4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iterate>
                                    <p:tmAbs val="0"/>
                                  </p:iterate>
                                  <p:childTnLst>
                                    <p:set>
                                      <p:cBhvr>
                                        <p:cTn id="89" fill="hold">
                                          <p:stCondLst>
                                            <p:cond delay="0"/>
                                          </p:stCondLst>
                                        </p:cTn>
                                        <p:tgtEl>
                                          <p:spTgt spid="438"/>
                                        </p:tgtEl>
                                        <p:attrNameLst>
                                          <p:attrName>style.visibility</p:attrName>
                                        </p:attrNameLst>
                                      </p:cBhvr>
                                      <p:to>
                                        <p:strVal val="hidden"/>
                                      </p:to>
                                    </p:set>
                                  </p:childTnLst>
                                </p:cTn>
                              </p:par>
                            </p:childTnLst>
                          </p:cTn>
                        </p:par>
                        <p:par>
                          <p:cTn id="90" fill="hold">
                            <p:stCondLst>
                              <p:cond delay="0"/>
                            </p:stCondLst>
                            <p:childTnLst>
                              <p:par>
                                <p:cTn id="91" presetID="1" presetClass="entr" presetSubtype="0" fill="hold" grpId="0" nodeType="afterEffect">
                                  <p:stCondLst>
                                    <p:cond delay="0"/>
                                  </p:stCondLst>
                                  <p:iterate>
                                    <p:tmAbs val="0"/>
                                  </p:iterate>
                                  <p:childTnLst>
                                    <p:set>
                                      <p:cBhvr>
                                        <p:cTn id="92" fill="hold"/>
                                        <p:tgtEl>
                                          <p:spTgt spid="416"/>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iterate>
                                    <p:tmAbs val="0"/>
                                  </p:iterate>
                                  <p:childTnLst>
                                    <p:set>
                                      <p:cBhvr>
                                        <p:cTn id="95" fill="hold"/>
                                        <p:tgtEl>
                                          <p:spTgt spid="425"/>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0"/>
                                  </p:stCondLst>
                                  <p:iterate>
                                    <p:tmAbs val="0"/>
                                  </p:iterate>
                                  <p:childTnLst>
                                    <p:set>
                                      <p:cBhvr>
                                        <p:cTn id="98" fill="hold"/>
                                        <p:tgtEl>
                                          <p:spTgt spid="4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iterate>
                                    <p:tmAbs val="0"/>
                                  </p:iterate>
                                  <p:childTnLst>
                                    <p:set>
                                      <p:cBhvr>
                                        <p:cTn id="102" fill="hold">
                                          <p:stCondLst>
                                            <p:cond delay="0"/>
                                          </p:stCondLst>
                                        </p:cTn>
                                        <p:tgtEl>
                                          <p:spTgt spid="439"/>
                                        </p:tgtEl>
                                        <p:attrNameLst>
                                          <p:attrName>style.visibility</p:attrName>
                                        </p:attrNameLst>
                                      </p:cBhvr>
                                      <p:to>
                                        <p:strVal val="hidden"/>
                                      </p:to>
                                    </p:set>
                                  </p:childTnLst>
                                </p:cTn>
                              </p:par>
                            </p:childTnLst>
                          </p:cTn>
                        </p:par>
                        <p:par>
                          <p:cTn id="103" fill="hold">
                            <p:stCondLst>
                              <p:cond delay="0"/>
                            </p:stCondLst>
                            <p:childTnLst>
                              <p:par>
                                <p:cTn id="104" presetID="1" presetClass="entr" presetSubtype="0" fill="hold" grpId="0" nodeType="afterEffect">
                                  <p:stCondLst>
                                    <p:cond delay="0"/>
                                  </p:stCondLst>
                                  <p:iterate>
                                    <p:tmAbs val="0"/>
                                  </p:iterate>
                                  <p:childTnLst>
                                    <p:set>
                                      <p:cBhvr>
                                        <p:cTn id="105" fill="hold"/>
                                        <p:tgtEl>
                                          <p:spTgt spid="417"/>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iterate>
                                    <p:tmAbs val="0"/>
                                  </p:iterate>
                                  <p:childTnLst>
                                    <p:set>
                                      <p:cBhvr>
                                        <p:cTn id="108" fill="hold"/>
                                        <p:tgtEl>
                                          <p:spTgt spid="426"/>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iterate>
                                    <p:tmAbs val="0"/>
                                  </p:iterate>
                                  <p:childTnLst>
                                    <p:set>
                                      <p:cBhvr>
                                        <p:cTn id="111" fill="hold"/>
                                        <p:tgtEl>
                                          <p:spTgt spid="4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iterate>
                                    <p:tmAbs val="0"/>
                                  </p:iterate>
                                  <p:childTnLst>
                                    <p:set>
                                      <p:cBhvr>
                                        <p:cTn id="115" fill="hold">
                                          <p:stCondLst>
                                            <p:cond delay="0"/>
                                          </p:stCondLst>
                                        </p:cTn>
                                        <p:tgtEl>
                                          <p:spTgt spid="44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iterate>
                                    <p:tmAbs val="0"/>
                                  </p:iterate>
                                  <p:childTnLst>
                                    <p:set>
                                      <p:cBhvr>
                                        <p:cTn id="118" fill="hold"/>
                                        <p:tgtEl>
                                          <p:spTgt spid="44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iterate>
                                    <p:tmAbs val="0"/>
                                  </p:iterate>
                                  <p:childTnLst>
                                    <p:set>
                                      <p:cBhvr>
                                        <p:cTn id="121" fill="hold"/>
                                        <p:tgtEl>
                                          <p:spTgt spid="418"/>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iterate>
                                    <p:tmAbs val="0"/>
                                  </p:iterate>
                                  <p:childTnLst>
                                    <p:set>
                                      <p:cBhvr>
                                        <p:cTn id="124" fill="hold"/>
                                        <p:tgtEl>
                                          <p:spTgt spid="42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iterate>
                                    <p:tmAbs val="0"/>
                                  </p:iterate>
                                  <p:childTnLst>
                                    <p:set>
                                      <p:cBhvr>
                                        <p:cTn id="128" fill="hold">
                                          <p:stCondLst>
                                            <p:cond delay="0"/>
                                          </p:stCondLst>
                                        </p:cTn>
                                        <p:tgtEl>
                                          <p:spTgt spid="441"/>
                                        </p:tgtEl>
                                        <p:attrNameLst>
                                          <p:attrName>style.visibility</p:attrName>
                                        </p:attrNameLst>
                                      </p:cBhvr>
                                      <p:to>
                                        <p:strVal val="hidden"/>
                                      </p:to>
                                    </p:set>
                                  </p:childTnLst>
                                </p:cTn>
                              </p:par>
                            </p:childTnLst>
                          </p:cTn>
                        </p:par>
                        <p:par>
                          <p:cTn id="129" fill="hold">
                            <p:stCondLst>
                              <p:cond delay="0"/>
                            </p:stCondLst>
                            <p:childTnLst>
                              <p:par>
                                <p:cTn id="130" presetID="1" presetClass="entr" presetSubtype="0" fill="hold" grpId="0" nodeType="afterEffect">
                                  <p:stCondLst>
                                    <p:cond delay="0"/>
                                  </p:stCondLst>
                                  <p:iterate>
                                    <p:tmAbs val="0"/>
                                  </p:iterate>
                                  <p:childTnLst>
                                    <p:set>
                                      <p:cBhvr>
                                        <p:cTn id="131" fill="hold"/>
                                        <p:tgtEl>
                                          <p:spTgt spid="442"/>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iterate>
                                    <p:tmAbs val="0"/>
                                  </p:iterate>
                                  <p:childTnLst>
                                    <p:set>
                                      <p:cBhvr>
                                        <p:cTn id="134" fill="hold"/>
                                        <p:tgtEl>
                                          <p:spTgt spid="4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iterate>
                                    <p:tmAbs val="0"/>
                                  </p:iterate>
                                  <p:childTnLst>
                                    <p:set>
                                      <p:cBhvr>
                                        <p:cTn id="137" fill="hold"/>
                                        <p:tgtEl>
                                          <p:spTgt spid="42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iterate>
                                    <p:tmAbs val="0"/>
                                  </p:iterate>
                                  <p:childTnLst>
                                    <p:set>
                                      <p:cBhvr>
                                        <p:cTn id="141" fill="hold">
                                          <p:stCondLst>
                                            <p:cond delay="0"/>
                                          </p:stCondLst>
                                        </p:cTn>
                                        <p:tgtEl>
                                          <p:spTgt spid="442"/>
                                        </p:tgtEl>
                                        <p:attrNameLst>
                                          <p:attrName>style.visibility</p:attrName>
                                        </p:attrNameLst>
                                      </p:cBhvr>
                                      <p:to>
                                        <p:strVal val="hidden"/>
                                      </p:to>
                                    </p:set>
                                  </p:childTnLst>
                                </p:cTn>
                              </p:par>
                            </p:childTnLst>
                          </p:cTn>
                        </p:par>
                        <p:par>
                          <p:cTn id="142" fill="hold">
                            <p:stCondLst>
                              <p:cond delay="0"/>
                            </p:stCondLst>
                            <p:childTnLst>
                              <p:par>
                                <p:cTn id="143" presetID="1" presetClass="entr" presetSubtype="0" fill="hold" grpId="0" nodeType="afterEffect">
                                  <p:stCondLst>
                                    <p:cond delay="0"/>
                                  </p:stCondLst>
                                  <p:iterate>
                                    <p:tmAbs val="0"/>
                                  </p:iterate>
                                  <p:childTnLst>
                                    <p:set>
                                      <p:cBhvr>
                                        <p:cTn id="144" fill="hold"/>
                                        <p:tgtEl>
                                          <p:spTgt spid="443"/>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iterate>
                                    <p:tmAbs val="0"/>
                                  </p:iterate>
                                  <p:childTnLst>
                                    <p:set>
                                      <p:cBhvr>
                                        <p:cTn id="147" fill="hold"/>
                                        <p:tgtEl>
                                          <p:spTgt spid="420"/>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iterate>
                                    <p:tmAbs val="0"/>
                                  </p:iterate>
                                  <p:childTnLst>
                                    <p:set>
                                      <p:cBhvr>
                                        <p:cTn id="150" fill="hold"/>
                                        <p:tgtEl>
                                          <p:spTgt spid="4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iterate>
                                    <p:tmAbs val="0"/>
                                  </p:iterate>
                                  <p:childTnLst>
                                    <p:set>
                                      <p:cBhvr>
                                        <p:cTn id="154" fill="hold"/>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P spid="411" grpId="0" build="p" bldLvl="5"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P spid="421" grpId="0" animBg="1" advAuto="0"/>
      <p:bldP spid="422" grpId="0" animBg="1" advAuto="0"/>
      <p:bldP spid="423" grpId="0" animBg="1" advAuto="0"/>
      <p:bldP spid="424" grpId="0" animBg="1" advAuto="0"/>
      <p:bldP spid="425" grpId="0" animBg="1" advAuto="0"/>
      <p:bldP spid="426" grpId="0" animBg="1" advAuto="0"/>
      <p:bldP spid="427" grpId="0" animBg="1" advAuto="0"/>
      <p:bldP spid="428" grpId="0" animBg="1" advAuto="0"/>
      <p:bldP spid="429" grpId="0" animBg="1" advAuto="0"/>
      <p:bldP spid="430" grpId="0" animBg="1" advAuto="0"/>
      <p:bldP spid="431" grpId="0" animBg="1" advAuto="0"/>
      <p:bldP spid="432" grpId="0" animBg="1" advAuto="0"/>
      <p:bldP spid="433" grpId="0" animBg="1" advAuto="0"/>
      <p:bldP spid="434" grpId="0" animBg="1" advAuto="0"/>
      <p:bldP spid="435" grpId="0" animBg="1" advAuto="0"/>
      <p:bldP spid="435" grpId="1" animBg="1" advAuto="0"/>
      <p:bldP spid="436" grpId="0" animBg="1" advAuto="0"/>
      <p:bldP spid="436" grpId="1" animBg="1" advAuto="0"/>
      <p:bldP spid="437" grpId="0" animBg="1" advAuto="0"/>
      <p:bldP spid="437" grpId="1" animBg="1" advAuto="0"/>
      <p:bldP spid="438" grpId="0" animBg="1" advAuto="0"/>
      <p:bldP spid="438" grpId="1" animBg="1" advAuto="0"/>
      <p:bldP spid="439" grpId="0" animBg="1" advAuto="0"/>
      <p:bldP spid="439" grpId="1" animBg="1" advAuto="0"/>
      <p:bldP spid="440" grpId="0" animBg="1" advAuto="0"/>
      <p:bldP spid="440" grpId="1" animBg="1" advAuto="0"/>
      <p:bldP spid="441" grpId="0" animBg="1" advAuto="0"/>
      <p:bldP spid="441" grpId="1" animBg="1" advAuto="0"/>
      <p:bldP spid="442" grpId="0" animBg="1" advAuto="0"/>
      <p:bldP spid="442" grpId="1" animBg="1" advAuto="0"/>
      <p:bldP spid="443" grpId="0" animBg="1" advAuto="0"/>
      <p:bldP spid="444" grpId="0" animBg="1" advAuto="0"/>
      <p:bldP spid="44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p:txBody>
          <a:bodyPr/>
          <a:lstStyle>
            <a:lvl1pPr>
              <a:defRPr>
                <a:solidFill>
                  <a:srgbClr val="007754"/>
                </a:solidFill>
              </a:defRPr>
            </a:lvl1pPr>
          </a:lstStyle>
          <a:p>
            <a:pPr lvl="0"/>
            <a:r>
              <a:rPr lang="en-US" dirty="0">
                <a:solidFill>
                  <a:schemeClr val="tx1"/>
                </a:solidFill>
              </a:rPr>
              <a:t>“Color” noise</a:t>
            </a:r>
          </a:p>
        </p:txBody>
      </p:sp>
      <p:sp>
        <p:nvSpPr>
          <p:cNvPr id="453" name="Shape 453"/>
          <p:cNvSpPr>
            <a:spLocks noGrp="1"/>
          </p:cNvSpPr>
          <p:nvPr>
            <p:ph idx="1"/>
          </p:nvPr>
        </p:nvSpPr>
        <p:spPr/>
        <p:txBody>
          <a:bodyPr/>
          <a:lstStyle/>
          <a:p>
            <a:r>
              <a:rPr lang="en-US" dirty="0"/>
              <a:t>Time-dependent (correlated): power-law, first-order Gauss-Markov, etc.</a:t>
            </a:r>
          </a:p>
          <a:p>
            <a:r>
              <a:rPr lang="en-US" dirty="0"/>
              <a:t>Convergence to “true” velocity is slower than with</a:t>
            </a:r>
            <a:br>
              <a:rPr lang="en-US" dirty="0"/>
            </a:br>
            <a:r>
              <a:rPr lang="en-US" dirty="0"/>
              <a:t>white noise, i.e. velocity uncertainty is larger</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18</a:t>
            </a:fld>
            <a:endParaRPr lang="en-US"/>
          </a:p>
        </p:txBody>
      </p:sp>
      <p:sp>
        <p:nvSpPr>
          <p:cNvPr id="454" name="Shape 454"/>
          <p:cNvSpPr/>
          <p:nvPr/>
        </p:nvSpPr>
        <p:spPr>
          <a:xfrm flipH="1">
            <a:off x="2535818" y="603027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5" name="Shape 455"/>
          <p:cNvSpPr/>
          <p:nvPr/>
        </p:nvSpPr>
        <p:spPr>
          <a:xfrm flipH="1">
            <a:off x="3303771" y="5699880"/>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6" name="Shape 456"/>
          <p:cNvSpPr/>
          <p:nvPr/>
        </p:nvSpPr>
        <p:spPr>
          <a:xfrm flipH="1">
            <a:off x="4071724" y="536948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7" name="Shape 457"/>
          <p:cNvSpPr/>
          <p:nvPr/>
        </p:nvSpPr>
        <p:spPr>
          <a:xfrm flipH="1">
            <a:off x="4839678" y="5039083"/>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8" name="Shape 458"/>
          <p:cNvSpPr/>
          <p:nvPr/>
        </p:nvSpPr>
        <p:spPr>
          <a:xfrm flipH="1">
            <a:off x="5607631" y="4708685"/>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9" name="Shape 459"/>
          <p:cNvSpPr/>
          <p:nvPr/>
        </p:nvSpPr>
        <p:spPr>
          <a:xfrm flipH="1">
            <a:off x="6375584" y="4378286"/>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0" name="Shape 460"/>
          <p:cNvSpPr/>
          <p:nvPr/>
        </p:nvSpPr>
        <p:spPr>
          <a:xfrm flipH="1">
            <a:off x="7143537" y="403002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1" name="Shape 461"/>
          <p:cNvSpPr/>
          <p:nvPr/>
        </p:nvSpPr>
        <p:spPr>
          <a:xfrm flipH="1">
            <a:off x="7911490" y="3699630"/>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2" name="Shape 462"/>
          <p:cNvSpPr/>
          <p:nvPr/>
        </p:nvSpPr>
        <p:spPr>
          <a:xfrm flipH="1">
            <a:off x="8679443" y="336923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3" name="Shape 463"/>
          <p:cNvSpPr/>
          <p:nvPr/>
        </p:nvSpPr>
        <p:spPr>
          <a:xfrm>
            <a:off x="2991231" y="5780247"/>
            <a:ext cx="294680" cy="241102"/>
          </a:xfrm>
          <a:prstGeom prst="line">
            <a:avLst/>
          </a:prstGeom>
          <a:ln w="38100">
            <a:solidFill/>
            <a:miter lim="400000"/>
            <a:headEnd type="stealth"/>
          </a:ln>
        </p:spPr>
        <p:txBody>
          <a:bodyPr lIns="0" tIns="0" rIns="0" bIns="0"/>
          <a:lstStyle/>
          <a:p>
            <a:pPr lvl="0"/>
            <a:endParaRPr/>
          </a:p>
        </p:txBody>
      </p:sp>
      <p:sp>
        <p:nvSpPr>
          <p:cNvPr id="464" name="Shape 464"/>
          <p:cNvSpPr/>
          <p:nvPr/>
        </p:nvSpPr>
        <p:spPr>
          <a:xfrm flipH="1">
            <a:off x="4931168" y="5716254"/>
            <a:ext cx="831548" cy="1"/>
          </a:xfrm>
          <a:prstGeom prst="line">
            <a:avLst/>
          </a:prstGeom>
          <a:ln w="63500">
            <a:solidFill>
              <a:srgbClr val="FF2600"/>
            </a:solidFill>
            <a:miter lim="400000"/>
            <a:headEnd type="stealth"/>
          </a:ln>
        </p:spPr>
        <p:txBody>
          <a:bodyPr lIns="0" tIns="0" rIns="0" bIns="0" anchor="ctr"/>
          <a:lstStyle/>
          <a:p>
            <a:pPr lvl="0"/>
            <a:endParaRPr/>
          </a:p>
        </p:txBody>
      </p:sp>
      <p:sp>
        <p:nvSpPr>
          <p:cNvPr id="465" name="Shape 465"/>
          <p:cNvSpPr/>
          <p:nvPr/>
        </p:nvSpPr>
        <p:spPr>
          <a:xfrm>
            <a:off x="5823147" y="5536116"/>
            <a:ext cx="3131062" cy="33374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“True” displacement per time step</a:t>
            </a:r>
          </a:p>
        </p:txBody>
      </p:sp>
      <p:sp>
        <p:nvSpPr>
          <p:cNvPr id="466" name="Shape 466"/>
          <p:cNvSpPr/>
          <p:nvPr/>
        </p:nvSpPr>
        <p:spPr>
          <a:xfrm flipH="1">
            <a:off x="4925137" y="5974140"/>
            <a:ext cx="401936" cy="1"/>
          </a:xfrm>
          <a:prstGeom prst="line">
            <a:avLst/>
          </a:prstGeom>
          <a:ln w="38100">
            <a:solidFill/>
            <a:miter lim="400000"/>
            <a:headEnd type="stealth"/>
          </a:ln>
        </p:spPr>
        <p:txBody>
          <a:bodyPr lIns="0" tIns="0" rIns="0" bIns="0"/>
          <a:lstStyle/>
          <a:p>
            <a:pPr lvl="0"/>
            <a:endParaRPr/>
          </a:p>
        </p:txBody>
      </p:sp>
      <p:sp>
        <p:nvSpPr>
          <p:cNvPr id="467" name="Shape 467"/>
          <p:cNvSpPr/>
          <p:nvPr/>
        </p:nvSpPr>
        <p:spPr>
          <a:xfrm>
            <a:off x="5832886" y="5795077"/>
            <a:ext cx="3181306" cy="33374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latin typeface="+mn-lt"/>
              </a:rPr>
              <a:t>Correlated (“colored”) noise error*</a:t>
            </a:r>
          </a:p>
        </p:txBody>
      </p:sp>
      <p:sp>
        <p:nvSpPr>
          <p:cNvPr id="468" name="Shape 468"/>
          <p:cNvSpPr/>
          <p:nvPr/>
        </p:nvSpPr>
        <p:spPr>
          <a:xfrm>
            <a:off x="5832231" y="6036179"/>
            <a:ext cx="4398768" cy="33374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Observed displacement after time step t (v = d/t)</a:t>
            </a:r>
          </a:p>
        </p:txBody>
      </p:sp>
      <p:sp>
        <p:nvSpPr>
          <p:cNvPr id="469" name="Shape 469"/>
          <p:cNvSpPr/>
          <p:nvPr/>
        </p:nvSpPr>
        <p:spPr>
          <a:xfrm flipH="1">
            <a:off x="2536064" y="5780248"/>
            <a:ext cx="455169" cy="552813"/>
          </a:xfrm>
          <a:prstGeom prst="line">
            <a:avLst/>
          </a:prstGeom>
          <a:ln w="63500">
            <a:solidFill>
              <a:srgbClr val="0433FF"/>
            </a:solidFill>
            <a:miter lim="400000"/>
            <a:headEnd type="stealth"/>
          </a:ln>
        </p:spPr>
        <p:txBody>
          <a:bodyPr lIns="0" tIns="0" rIns="0" bIns="0" anchor="ctr"/>
          <a:lstStyle/>
          <a:p>
            <a:pPr lvl="0"/>
            <a:endParaRPr/>
          </a:p>
        </p:txBody>
      </p:sp>
      <p:sp>
        <p:nvSpPr>
          <p:cNvPr id="470" name="Shape 470"/>
          <p:cNvSpPr/>
          <p:nvPr/>
        </p:nvSpPr>
        <p:spPr>
          <a:xfrm flipH="1" flipV="1">
            <a:off x="4923006" y="6219292"/>
            <a:ext cx="716086" cy="1"/>
          </a:xfrm>
          <a:prstGeom prst="line">
            <a:avLst/>
          </a:prstGeom>
          <a:ln w="63500">
            <a:solidFill>
              <a:srgbClr val="0433FF"/>
            </a:solidFill>
            <a:miter lim="400000"/>
            <a:headEnd type="stealth"/>
          </a:ln>
        </p:spPr>
        <p:txBody>
          <a:bodyPr lIns="0" tIns="0" rIns="0" bIns="0" anchor="ctr"/>
          <a:lstStyle/>
          <a:p>
            <a:pPr lvl="0"/>
            <a:endParaRPr/>
          </a:p>
        </p:txBody>
      </p:sp>
      <p:grpSp>
        <p:nvGrpSpPr>
          <p:cNvPr id="473" name="Group 473"/>
          <p:cNvGrpSpPr/>
          <p:nvPr/>
        </p:nvGrpSpPr>
        <p:grpSpPr>
          <a:xfrm>
            <a:off x="3759185" y="5440919"/>
            <a:ext cx="312539" cy="241102"/>
            <a:chOff x="0" y="0"/>
            <a:chExt cx="444500" cy="342900"/>
          </a:xfrm>
        </p:grpSpPr>
        <p:sp>
          <p:nvSpPr>
            <p:cNvPr id="471" name="Shape 471"/>
            <p:cNvSpPr/>
            <p:nvPr/>
          </p:nvSpPr>
          <p:spPr>
            <a:xfrm flipH="1" flipV="1">
              <a:off x="0" y="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2" name="Shape 472"/>
            <p:cNvSpPr/>
            <p:nvPr/>
          </p:nvSpPr>
          <p:spPr>
            <a:xfrm>
              <a:off x="0" y="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77" name="Group 477"/>
          <p:cNvGrpSpPr/>
          <p:nvPr/>
        </p:nvGrpSpPr>
        <p:grpSpPr>
          <a:xfrm>
            <a:off x="4518209" y="4664036"/>
            <a:ext cx="375047" cy="687587"/>
            <a:chOff x="0" y="0"/>
            <a:chExt cx="533399" cy="977899"/>
          </a:xfrm>
        </p:grpSpPr>
        <p:sp>
          <p:nvSpPr>
            <p:cNvPr id="474" name="Shape 47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5" name="Shape 475"/>
            <p:cNvSpPr/>
            <p:nvPr/>
          </p:nvSpPr>
          <p:spPr>
            <a:xfrm flipH="1" flipV="1">
              <a:off x="0" y="634999"/>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6" name="Shape 476"/>
            <p:cNvSpPr/>
            <p:nvPr/>
          </p:nvSpPr>
          <p:spPr>
            <a:xfrm>
              <a:off x="0" y="634999"/>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2" name="Group 482"/>
          <p:cNvGrpSpPr/>
          <p:nvPr/>
        </p:nvGrpSpPr>
        <p:grpSpPr>
          <a:xfrm>
            <a:off x="5304020" y="4342568"/>
            <a:ext cx="375048" cy="687587"/>
            <a:chOff x="0" y="0"/>
            <a:chExt cx="533400" cy="977900"/>
          </a:xfrm>
        </p:grpSpPr>
        <p:sp>
          <p:nvSpPr>
            <p:cNvPr id="478" name="Shape 478"/>
            <p:cNvSpPr/>
            <p:nvPr/>
          </p:nvSpPr>
          <p:spPr>
            <a:xfrm flipV="1">
              <a:off x="508000" y="25399"/>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9" name="Shape 479"/>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0" name="Shape 480"/>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1" name="Shape 481"/>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8" name="Group 488"/>
          <p:cNvGrpSpPr/>
          <p:nvPr/>
        </p:nvGrpSpPr>
        <p:grpSpPr>
          <a:xfrm>
            <a:off x="6080904" y="3994310"/>
            <a:ext cx="723305" cy="687587"/>
            <a:chOff x="0" y="0"/>
            <a:chExt cx="1028700" cy="977900"/>
          </a:xfrm>
        </p:grpSpPr>
        <p:sp>
          <p:nvSpPr>
            <p:cNvPr id="483" name="Shape 483"/>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4" name="Shape 484"/>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5" name="Shape 485"/>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6" name="Shape 486"/>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7" name="Shape 487"/>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95" name="Group 495"/>
          <p:cNvGrpSpPr/>
          <p:nvPr/>
        </p:nvGrpSpPr>
        <p:grpSpPr>
          <a:xfrm>
            <a:off x="6839927" y="3672840"/>
            <a:ext cx="830461" cy="875110"/>
            <a:chOff x="0" y="0"/>
            <a:chExt cx="1181099" cy="1244600"/>
          </a:xfrm>
        </p:grpSpPr>
        <p:sp>
          <p:nvSpPr>
            <p:cNvPr id="489" name="Shape 489"/>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0" name="Shape 490"/>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1" name="Shape 491"/>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2" name="Shape 492"/>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3" name="Shape 493"/>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4" name="Shape 494"/>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04" name="Group 504"/>
          <p:cNvGrpSpPr/>
          <p:nvPr/>
        </p:nvGrpSpPr>
        <p:grpSpPr>
          <a:xfrm>
            <a:off x="8366904" y="3003114"/>
            <a:ext cx="1089423" cy="875110"/>
            <a:chOff x="0" y="0"/>
            <a:chExt cx="1549400" cy="1244600"/>
          </a:xfrm>
        </p:grpSpPr>
        <p:sp>
          <p:nvSpPr>
            <p:cNvPr id="496" name="Shape 49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7" name="Shape 49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8" name="Shape 49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9" name="Shape 49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0" name="Shape 50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1" name="Shape 50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2" name="Shape 50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3" name="Shape 50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14" name="Group 514"/>
          <p:cNvGrpSpPr/>
          <p:nvPr/>
        </p:nvGrpSpPr>
        <p:grpSpPr>
          <a:xfrm>
            <a:off x="9125927" y="2672715"/>
            <a:ext cx="1089423" cy="875110"/>
            <a:chOff x="0" y="0"/>
            <a:chExt cx="1549400" cy="1244600"/>
          </a:xfrm>
        </p:grpSpPr>
        <p:sp>
          <p:nvSpPr>
            <p:cNvPr id="505" name="Shape 505"/>
            <p:cNvSpPr/>
            <p:nvPr/>
          </p:nvSpPr>
          <p:spPr>
            <a:xfrm>
              <a:off x="1092200" y="596900"/>
              <a:ext cx="508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6" name="Shape 50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7" name="Shape 50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8" name="Shape 50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9" name="Shape 50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0" name="Shape 51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1" name="Shape 51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2" name="Shape 51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3" name="Shape 51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15" name="Shape 515"/>
          <p:cNvSpPr/>
          <p:nvPr/>
        </p:nvSpPr>
        <p:spPr>
          <a:xfrm>
            <a:off x="5992259" y="5224382"/>
            <a:ext cx="4302807"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000">
                <a:solidFill>
                  <a:srgbClr val="007754"/>
                </a:solidFill>
                <a:latin typeface="+mj-lt"/>
                <a:ea typeface="+mj-ea"/>
                <a:cs typeface="+mj-cs"/>
                <a:sym typeface="Gill Sans"/>
              </a:defRPr>
            </a:lvl1pPr>
          </a:lstStyle>
          <a:p>
            <a:pPr lvl="0">
              <a:defRPr sz="1800">
                <a:solidFill>
                  <a:srgbClr val="000000"/>
                </a:solidFill>
              </a:defRPr>
            </a:pPr>
            <a:r>
              <a:rPr sz="1400">
                <a:latin typeface="+mn-lt"/>
              </a:rPr>
              <a:t>* example is “random walk” (time-integrated white noise)</a:t>
            </a:r>
          </a:p>
        </p:txBody>
      </p:sp>
      <p:sp>
        <p:nvSpPr>
          <p:cNvPr id="516" name="Shape 516"/>
          <p:cNvSpPr/>
          <p:nvPr/>
        </p:nvSpPr>
        <p:spPr>
          <a:xfrm flipH="1">
            <a:off x="2531490" y="5494497"/>
            <a:ext cx="1531305" cy="830565"/>
          </a:xfrm>
          <a:prstGeom prst="line">
            <a:avLst/>
          </a:prstGeom>
          <a:ln w="63500">
            <a:solidFill>
              <a:srgbClr val="0433FF"/>
            </a:solidFill>
            <a:miter lim="400000"/>
            <a:headEnd type="stealth"/>
          </a:ln>
        </p:spPr>
        <p:txBody>
          <a:bodyPr lIns="0" tIns="0" rIns="0" bIns="0" anchor="ctr"/>
          <a:lstStyle/>
          <a:p>
            <a:pPr lvl="0"/>
            <a:endParaRPr/>
          </a:p>
        </p:txBody>
      </p:sp>
      <p:sp>
        <p:nvSpPr>
          <p:cNvPr id="517" name="Shape 517"/>
          <p:cNvSpPr/>
          <p:nvPr/>
        </p:nvSpPr>
        <p:spPr>
          <a:xfrm flipH="1">
            <a:off x="2530730" y="4664036"/>
            <a:ext cx="2380385" cy="1678331"/>
          </a:xfrm>
          <a:prstGeom prst="line">
            <a:avLst/>
          </a:prstGeom>
          <a:ln w="63500">
            <a:solidFill>
              <a:srgbClr val="0433FF"/>
            </a:solidFill>
            <a:miter lim="400000"/>
            <a:headEnd type="stealth"/>
          </a:ln>
        </p:spPr>
        <p:txBody>
          <a:bodyPr lIns="0" tIns="0" rIns="0" bIns="0" anchor="ctr"/>
          <a:lstStyle/>
          <a:p>
            <a:pPr lvl="0"/>
            <a:endParaRPr/>
          </a:p>
        </p:txBody>
      </p:sp>
      <p:sp>
        <p:nvSpPr>
          <p:cNvPr id="518" name="Shape 518"/>
          <p:cNvSpPr/>
          <p:nvPr/>
        </p:nvSpPr>
        <p:spPr>
          <a:xfrm flipH="1">
            <a:off x="2528406" y="4664037"/>
            <a:ext cx="3132802" cy="1676913"/>
          </a:xfrm>
          <a:prstGeom prst="line">
            <a:avLst/>
          </a:prstGeom>
          <a:ln w="63500">
            <a:solidFill>
              <a:srgbClr val="0433FF"/>
            </a:solidFill>
            <a:miter lim="400000"/>
            <a:headEnd type="stealth"/>
          </a:ln>
        </p:spPr>
        <p:txBody>
          <a:bodyPr lIns="0" tIns="0" rIns="0" bIns="0" anchor="ctr"/>
          <a:lstStyle/>
          <a:p>
            <a:pPr lvl="0"/>
            <a:endParaRPr/>
          </a:p>
        </p:txBody>
      </p:sp>
      <p:sp>
        <p:nvSpPr>
          <p:cNvPr id="519" name="Shape 519"/>
          <p:cNvSpPr/>
          <p:nvPr/>
        </p:nvSpPr>
        <p:spPr>
          <a:xfrm flipH="1">
            <a:off x="2534452" y="4119325"/>
            <a:ext cx="6156221" cy="2220349"/>
          </a:xfrm>
          <a:prstGeom prst="line">
            <a:avLst/>
          </a:prstGeom>
          <a:ln w="63500">
            <a:solidFill>
              <a:srgbClr val="0433FF"/>
            </a:solidFill>
            <a:miter lim="400000"/>
            <a:headEnd type="stealth"/>
          </a:ln>
        </p:spPr>
        <p:txBody>
          <a:bodyPr lIns="0" tIns="0" rIns="0" bIns="0" anchor="ctr"/>
          <a:lstStyle/>
          <a:p>
            <a:pPr lvl="0"/>
            <a:endParaRPr/>
          </a:p>
        </p:txBody>
      </p:sp>
      <p:grpSp>
        <p:nvGrpSpPr>
          <p:cNvPr id="527" name="Group 527"/>
          <p:cNvGrpSpPr/>
          <p:nvPr/>
        </p:nvGrpSpPr>
        <p:grpSpPr>
          <a:xfrm>
            <a:off x="7607881" y="3333512"/>
            <a:ext cx="1089423" cy="875110"/>
            <a:chOff x="0" y="0"/>
            <a:chExt cx="1549400" cy="1244600"/>
          </a:xfrm>
        </p:grpSpPr>
        <p:sp>
          <p:nvSpPr>
            <p:cNvPr id="520" name="Shape 520"/>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1" name="Shape 521"/>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2" name="Shape 522"/>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3" name="Shape 523"/>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4" name="Shape 52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5" name="Shape 525"/>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6" name="Shape 526"/>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28" name="Shape 528"/>
          <p:cNvSpPr/>
          <p:nvPr/>
        </p:nvSpPr>
        <p:spPr>
          <a:xfrm flipH="1">
            <a:off x="2526230" y="4633091"/>
            <a:ext cx="4277978" cy="1706851"/>
          </a:xfrm>
          <a:prstGeom prst="line">
            <a:avLst/>
          </a:prstGeom>
          <a:ln w="63500">
            <a:solidFill>
              <a:srgbClr val="0433FF"/>
            </a:solidFill>
            <a:miter lim="400000"/>
            <a:headEnd type="stealth"/>
          </a:ln>
        </p:spPr>
        <p:txBody>
          <a:bodyPr lIns="0" tIns="0" rIns="0" bIns="0" anchor="ctr"/>
          <a:lstStyle/>
          <a:p>
            <a:pPr lvl="0"/>
            <a:endParaRPr/>
          </a:p>
        </p:txBody>
      </p:sp>
      <p:sp>
        <p:nvSpPr>
          <p:cNvPr id="529" name="Shape 529"/>
          <p:cNvSpPr/>
          <p:nvPr/>
        </p:nvSpPr>
        <p:spPr>
          <a:xfrm flipH="1">
            <a:off x="2525245" y="4547951"/>
            <a:ext cx="5136871" cy="1791625"/>
          </a:xfrm>
          <a:prstGeom prst="line">
            <a:avLst/>
          </a:prstGeom>
          <a:ln w="63500">
            <a:solidFill>
              <a:srgbClr val="0433FF"/>
            </a:solidFill>
            <a:miter lim="400000"/>
            <a:headEnd type="stealth"/>
          </a:ln>
        </p:spPr>
        <p:txBody>
          <a:bodyPr lIns="0" tIns="0" rIns="0" bIns="0" anchor="ctr"/>
          <a:lstStyle/>
          <a:p>
            <a:pPr lvl="0"/>
            <a:endParaRPr/>
          </a:p>
        </p:txBody>
      </p:sp>
      <p:sp>
        <p:nvSpPr>
          <p:cNvPr id="530" name="Shape 530"/>
          <p:cNvSpPr/>
          <p:nvPr/>
        </p:nvSpPr>
        <p:spPr>
          <a:xfrm flipH="1">
            <a:off x="2526160" y="3717489"/>
            <a:ext cx="6639153" cy="2622424"/>
          </a:xfrm>
          <a:prstGeom prst="line">
            <a:avLst/>
          </a:prstGeom>
          <a:ln w="63500">
            <a:solidFill>
              <a:srgbClr val="0433FF"/>
            </a:solidFill>
            <a:miter lim="400000"/>
            <a:headEnd type="stealth"/>
          </a:ln>
        </p:spPr>
        <p:txBody>
          <a:bodyPr lIns="0" tIns="0" rIns="0" bIns="0" anchor="ctr"/>
          <a:lstStyle/>
          <a:p>
            <a:pPr lvl="0"/>
            <a:endParaRPr/>
          </a:p>
        </p:txBody>
      </p:sp>
      <p:sp>
        <p:nvSpPr>
          <p:cNvPr id="531" name="Shape 531"/>
          <p:cNvSpPr/>
          <p:nvPr/>
        </p:nvSpPr>
        <p:spPr>
          <a:xfrm flipH="1">
            <a:off x="2526948" y="3101340"/>
            <a:ext cx="7362399" cy="3238902"/>
          </a:xfrm>
          <a:prstGeom prst="line">
            <a:avLst/>
          </a:prstGeom>
          <a:ln w="63500">
            <a:solidFill>
              <a:srgbClr val="0433FF"/>
            </a:solidFill>
            <a:miter lim="400000"/>
            <a:headEnd type="stealth"/>
          </a:ln>
        </p:spPr>
        <p:txBody>
          <a:bodyPr lIns="0" tIns="0" rIns="0" bIns="0" anchor="ctr"/>
          <a:lstStyle/>
          <a:p>
            <a:pPr lvl="0"/>
            <a:endParaRPr/>
          </a:p>
        </p:txBody>
      </p:sp>
      <p:sp>
        <p:nvSpPr>
          <p:cNvPr id="532" name="Shape 532"/>
          <p:cNvSpPr/>
          <p:nvPr/>
        </p:nvSpPr>
        <p:spPr>
          <a:xfrm>
            <a:off x="1588011" y="3736029"/>
            <a:ext cx="2646659" cy="133007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marL="571500" indent="-571500" defTabSz="584200">
              <a:spcBef>
                <a:spcPts val="2400"/>
              </a:spcBef>
              <a:buSzPct val="171000"/>
              <a:buChar char="•"/>
              <a:defRPr sz="2000">
                <a:solidFill>
                  <a:srgbClr val="007754"/>
                </a:solidFill>
                <a:latin typeface="+mj-lt"/>
                <a:ea typeface="+mj-ea"/>
                <a:cs typeface="+mj-cs"/>
                <a:sym typeface="Gill Sans"/>
              </a:defRPr>
            </a:lvl1pPr>
            <a:lvl2pPr marL="889000" indent="-571500" defTabSz="584200">
              <a:spcBef>
                <a:spcPts val="2400"/>
              </a:spcBef>
              <a:buSzPct val="171000"/>
              <a:buChar char="•"/>
              <a:defRPr sz="2000">
                <a:solidFill>
                  <a:srgbClr val="007754"/>
                </a:solidFill>
                <a:latin typeface="+mj-lt"/>
                <a:ea typeface="+mj-ea"/>
                <a:cs typeface="+mj-cs"/>
                <a:sym typeface="Gill Sans"/>
              </a:defRPr>
            </a:lvl2pPr>
          </a:lstStyle>
          <a:p>
            <a:pPr marL="0" indent="0">
              <a:buNone/>
              <a:defRPr sz="1800">
                <a:solidFill>
                  <a:srgbClr val="000000"/>
                </a:solidFill>
              </a:defRPr>
            </a:pPr>
            <a:r>
              <a:rPr sz="1400" dirty="0">
                <a:latin typeface="+mn-lt"/>
              </a:rPr>
              <a:t>Must be taken into account to produce more “realistic” velocities</a:t>
            </a:r>
            <a:br>
              <a:rPr lang="en-GB" sz="1400" dirty="0">
                <a:latin typeface="+mn-lt"/>
              </a:rPr>
            </a:br>
            <a:br>
              <a:rPr lang="en-GB" sz="1400" dirty="0">
                <a:latin typeface="+mn-lt"/>
              </a:rPr>
            </a:br>
            <a:r>
              <a:rPr sz="1400" dirty="0">
                <a:latin typeface="+mn-lt"/>
              </a:rPr>
              <a:t>This is statistical and still does not account for all other (unmodeled) errors elsewhere in the GPS system</a:t>
            </a:r>
          </a:p>
        </p:txBody>
      </p:sp>
    </p:spTree>
    <p:custDataLst>
      <p:tags r:id="rId1"/>
    </p:custDataLst>
    <p:extLst>
      <p:ext uri="{BB962C8B-B14F-4D97-AF65-F5344CB8AC3E}">
        <p14:creationId xmlns:p14="http://schemas.microsoft.com/office/powerpoint/2010/main" val="117289828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6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4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46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4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5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6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46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4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iterate>
                                    <p:tmAbs val="0"/>
                                  </p:iterate>
                                  <p:childTnLst>
                                    <p:set>
                                      <p:cBhvr>
                                        <p:cTn id="49" fill="hold">
                                          <p:stCondLst>
                                            <p:cond delay="0"/>
                                          </p:stCondLst>
                                        </p:cTn>
                                        <p:tgtEl>
                                          <p:spTgt spid="469"/>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455"/>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47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iterate>
                                    <p:tmAbs val="0"/>
                                  </p:iterate>
                                  <p:childTnLst>
                                    <p:set>
                                      <p:cBhvr>
                                        <p:cTn id="58" fill="hold"/>
                                        <p:tgtEl>
                                          <p:spTgt spid="5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iterate>
                                    <p:tmAbs val="0"/>
                                  </p:iterate>
                                  <p:childTnLst>
                                    <p:set>
                                      <p:cBhvr>
                                        <p:cTn id="62" fill="hold">
                                          <p:stCondLst>
                                            <p:cond delay="0"/>
                                          </p:stCondLst>
                                        </p:cTn>
                                        <p:tgtEl>
                                          <p:spTgt spid="516"/>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45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47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5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iterate>
                                    <p:tmAbs val="0"/>
                                  </p:iterate>
                                  <p:childTnLst>
                                    <p:set>
                                      <p:cBhvr>
                                        <p:cTn id="75" fill="hold">
                                          <p:stCondLst>
                                            <p:cond delay="0"/>
                                          </p:stCondLst>
                                        </p:cTn>
                                        <p:tgtEl>
                                          <p:spTgt spid="517"/>
                                        </p:tgtEl>
                                        <p:attrNameLst>
                                          <p:attrName>style.visibility</p:attrName>
                                        </p:attrNameLst>
                                      </p:cBhvr>
                                      <p:to>
                                        <p:strVal val="hidden"/>
                                      </p:to>
                                    </p:set>
                                  </p:childTnLst>
                                </p:cTn>
                              </p:par>
                            </p:childTnLst>
                          </p:cTn>
                        </p:par>
                        <p:par>
                          <p:cTn id="76" fill="hold">
                            <p:stCondLst>
                              <p:cond delay="0"/>
                            </p:stCondLst>
                            <p:childTnLst>
                              <p:par>
                                <p:cTn id="77" presetID="1" presetClass="entr" presetSubtype="0" fill="hold" grpId="0" nodeType="afterEffect">
                                  <p:stCondLst>
                                    <p:cond delay="0"/>
                                  </p:stCondLst>
                                  <p:iterate>
                                    <p:tmAbs val="0"/>
                                  </p:iterate>
                                  <p:childTnLst>
                                    <p:set>
                                      <p:cBhvr>
                                        <p:cTn id="78" fill="hold"/>
                                        <p:tgtEl>
                                          <p:spTgt spid="45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8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5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iterate>
                                    <p:tmAbs val="0"/>
                                  </p:iterate>
                                  <p:childTnLst>
                                    <p:set>
                                      <p:cBhvr>
                                        <p:cTn id="88" fill="hold">
                                          <p:stCondLst>
                                            <p:cond delay="0"/>
                                          </p:stCondLst>
                                        </p:cTn>
                                        <p:tgtEl>
                                          <p:spTgt spid="518"/>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iterate>
                                    <p:tmAbs val="0"/>
                                  </p:iterate>
                                  <p:childTnLst>
                                    <p:set>
                                      <p:cBhvr>
                                        <p:cTn id="91" fill="hold"/>
                                        <p:tgtEl>
                                          <p:spTgt spid="458"/>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iterate>
                                    <p:tmAbs val="0"/>
                                  </p:iterate>
                                  <p:childTnLst>
                                    <p:set>
                                      <p:cBhvr>
                                        <p:cTn id="94" fill="hold"/>
                                        <p:tgtEl>
                                          <p:spTgt spid="488"/>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iterate>
                                    <p:tmAbs val="0"/>
                                  </p:iterate>
                                  <p:childTnLst>
                                    <p:set>
                                      <p:cBhvr>
                                        <p:cTn id="97" fill="hold"/>
                                        <p:tgtEl>
                                          <p:spTgt spid="5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iterate>
                                    <p:tmAbs val="0"/>
                                  </p:iterate>
                                  <p:childTnLst>
                                    <p:set>
                                      <p:cBhvr>
                                        <p:cTn id="101" fill="hold">
                                          <p:stCondLst>
                                            <p:cond delay="0"/>
                                          </p:stCondLst>
                                        </p:cTn>
                                        <p:tgtEl>
                                          <p:spTgt spid="528"/>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grpId="0" nodeType="afterEffect">
                                  <p:stCondLst>
                                    <p:cond delay="0"/>
                                  </p:stCondLst>
                                  <p:iterate>
                                    <p:tmAbs val="0"/>
                                  </p:iterate>
                                  <p:childTnLst>
                                    <p:set>
                                      <p:cBhvr>
                                        <p:cTn id="104" fill="hold"/>
                                        <p:tgtEl>
                                          <p:spTgt spid="45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iterate>
                                    <p:tmAbs val="0"/>
                                  </p:iterate>
                                  <p:childTnLst>
                                    <p:set>
                                      <p:cBhvr>
                                        <p:cTn id="107" fill="hold"/>
                                        <p:tgtEl>
                                          <p:spTgt spid="495"/>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iterate>
                                    <p:tmAbs val="0"/>
                                  </p:iterate>
                                  <p:childTnLst>
                                    <p:set>
                                      <p:cBhvr>
                                        <p:cTn id="110" fill="hold"/>
                                        <p:tgtEl>
                                          <p:spTgt spid="5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iterate>
                                    <p:tmAbs val="0"/>
                                  </p:iterate>
                                  <p:childTnLst>
                                    <p:set>
                                      <p:cBhvr>
                                        <p:cTn id="114" fill="hold">
                                          <p:stCondLst>
                                            <p:cond delay="0"/>
                                          </p:stCondLst>
                                        </p:cTn>
                                        <p:tgtEl>
                                          <p:spTgt spid="529"/>
                                        </p:tgtEl>
                                        <p:attrNameLst>
                                          <p:attrName>style.visibility</p:attrName>
                                        </p:attrNameLst>
                                      </p:cBhvr>
                                      <p:to>
                                        <p:strVal val="hidden"/>
                                      </p:to>
                                    </p:set>
                                  </p:childTnLst>
                                </p:cTn>
                              </p:par>
                            </p:childTnLst>
                          </p:cTn>
                        </p:par>
                        <p:par>
                          <p:cTn id="115" fill="hold">
                            <p:stCondLst>
                              <p:cond delay="0"/>
                            </p:stCondLst>
                            <p:childTnLst>
                              <p:par>
                                <p:cTn id="116" presetID="1" presetClass="entr" presetSubtype="0" fill="hold" grpId="0" nodeType="afterEffect">
                                  <p:stCondLst>
                                    <p:cond delay="0"/>
                                  </p:stCondLst>
                                  <p:iterate>
                                    <p:tmAbs val="0"/>
                                  </p:iterate>
                                  <p:childTnLst>
                                    <p:set>
                                      <p:cBhvr>
                                        <p:cTn id="117" fill="hold"/>
                                        <p:tgtEl>
                                          <p:spTgt spid="46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iterate>
                                    <p:tmAbs val="0"/>
                                  </p:iterate>
                                  <p:childTnLst>
                                    <p:set>
                                      <p:cBhvr>
                                        <p:cTn id="120" fill="hold"/>
                                        <p:tgtEl>
                                          <p:spTgt spid="527"/>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iterate>
                                    <p:tmAbs val="0"/>
                                  </p:iterate>
                                  <p:childTnLst>
                                    <p:set>
                                      <p:cBhvr>
                                        <p:cTn id="123" fill="hold"/>
                                        <p:tgtEl>
                                          <p:spTgt spid="51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iterate>
                                    <p:tmAbs val="0"/>
                                  </p:iterate>
                                  <p:childTnLst>
                                    <p:set>
                                      <p:cBhvr>
                                        <p:cTn id="127" fill="hold">
                                          <p:stCondLst>
                                            <p:cond delay="0"/>
                                          </p:stCondLst>
                                        </p:cTn>
                                        <p:tgtEl>
                                          <p:spTgt spid="519"/>
                                        </p:tgtEl>
                                        <p:attrNameLst>
                                          <p:attrName>style.visibility</p:attrName>
                                        </p:attrNameLst>
                                      </p:cBhvr>
                                      <p:to>
                                        <p:strVal val="hidden"/>
                                      </p:to>
                                    </p:set>
                                  </p:childTnLst>
                                </p:cTn>
                              </p:par>
                            </p:childTnLst>
                          </p:cTn>
                        </p:par>
                        <p:par>
                          <p:cTn id="128" fill="hold">
                            <p:stCondLst>
                              <p:cond delay="0"/>
                            </p:stCondLst>
                            <p:childTnLst>
                              <p:par>
                                <p:cTn id="129" presetID="1" presetClass="entr" presetSubtype="0" fill="hold" grpId="0" nodeType="afterEffect">
                                  <p:stCondLst>
                                    <p:cond delay="0"/>
                                  </p:stCondLst>
                                  <p:iterate>
                                    <p:tmAbs val="0"/>
                                  </p:iterate>
                                  <p:childTnLst>
                                    <p:set>
                                      <p:cBhvr>
                                        <p:cTn id="130" fill="hold"/>
                                        <p:tgtEl>
                                          <p:spTgt spid="461"/>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iterate>
                                    <p:tmAbs val="0"/>
                                  </p:iterate>
                                  <p:childTnLst>
                                    <p:set>
                                      <p:cBhvr>
                                        <p:cTn id="133" fill="hold"/>
                                        <p:tgtEl>
                                          <p:spTgt spid="504"/>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0" nodeType="afterEffect">
                                  <p:stCondLst>
                                    <p:cond delay="0"/>
                                  </p:stCondLst>
                                  <p:iterate>
                                    <p:tmAbs val="0"/>
                                  </p:iterate>
                                  <p:childTnLst>
                                    <p:set>
                                      <p:cBhvr>
                                        <p:cTn id="136" fill="hold"/>
                                        <p:tgtEl>
                                          <p:spTgt spid="53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p:tmAbs val="0"/>
                                  </p:iterate>
                                  <p:childTnLst>
                                    <p:set>
                                      <p:cBhvr>
                                        <p:cTn id="140" fill="hold">
                                          <p:stCondLst>
                                            <p:cond delay="0"/>
                                          </p:stCondLst>
                                        </p:cTn>
                                        <p:tgtEl>
                                          <p:spTgt spid="530"/>
                                        </p:tgtEl>
                                        <p:attrNameLst>
                                          <p:attrName>style.visibility</p:attrName>
                                        </p:attrNameLst>
                                      </p:cBhvr>
                                      <p:to>
                                        <p:strVal val="hidden"/>
                                      </p:to>
                                    </p:set>
                                  </p:childTnLst>
                                </p:cTn>
                              </p:par>
                            </p:childTnLst>
                          </p:cTn>
                        </p:par>
                        <p:par>
                          <p:cTn id="141" fill="hold">
                            <p:stCondLst>
                              <p:cond delay="0"/>
                            </p:stCondLst>
                            <p:childTnLst>
                              <p:par>
                                <p:cTn id="142" presetID="1" presetClass="entr" presetSubtype="0" fill="hold" grpId="0" nodeType="afterEffect">
                                  <p:stCondLst>
                                    <p:cond delay="0"/>
                                  </p:stCondLst>
                                  <p:iterate>
                                    <p:tmAbs val="0"/>
                                  </p:iterate>
                                  <p:childTnLst>
                                    <p:set>
                                      <p:cBhvr>
                                        <p:cTn id="143" fill="hold"/>
                                        <p:tgtEl>
                                          <p:spTgt spid="462"/>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iterate>
                                    <p:tmAbs val="0"/>
                                  </p:iterate>
                                  <p:childTnLst>
                                    <p:set>
                                      <p:cBhvr>
                                        <p:cTn id="146" fill="hold"/>
                                        <p:tgtEl>
                                          <p:spTgt spid="514"/>
                                        </p:tgtEl>
                                        <p:attrNameLst>
                                          <p:attrName>style.visibility</p:attrName>
                                        </p:attrNameLst>
                                      </p:cBhvr>
                                      <p:to>
                                        <p:strVal val="visible"/>
                                      </p:to>
                                    </p:set>
                                  </p:childTnLst>
                                </p:cTn>
                              </p:par>
                            </p:childTnLst>
                          </p:cTn>
                        </p:par>
                        <p:par>
                          <p:cTn id="147" fill="hold">
                            <p:stCondLst>
                              <p:cond delay="0"/>
                            </p:stCondLst>
                            <p:childTnLst>
                              <p:par>
                                <p:cTn id="148" presetID="1" presetClass="entr" presetSubtype="0" fill="hold" grpId="0" nodeType="afterEffect">
                                  <p:stCondLst>
                                    <p:cond delay="0"/>
                                  </p:stCondLst>
                                  <p:iterate>
                                    <p:tmAbs val="0"/>
                                  </p:iterate>
                                  <p:childTnLst>
                                    <p:set>
                                      <p:cBhvr>
                                        <p:cTn id="149" fill="hold"/>
                                        <p:tgtEl>
                                          <p:spTgt spid="53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iterate>
                                    <p:tmAbs val="0"/>
                                  </p:iterate>
                                  <p:childTnLst>
                                    <p:set>
                                      <p:cBhvr>
                                        <p:cTn id="153" fill="hold"/>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bldLvl="5" animBg="1" advAuto="0"/>
      <p:bldP spid="454" grpId="0" animBg="1" advAuto="0"/>
      <p:bldP spid="455" grpId="0" animBg="1" advAuto="0"/>
      <p:bldP spid="456" grpId="0" animBg="1" advAuto="0"/>
      <p:bldP spid="457" grpId="0" animBg="1" advAuto="0"/>
      <p:bldP spid="458" grpId="0" animBg="1" advAuto="0"/>
      <p:bldP spid="459" grpId="0" animBg="1" advAuto="0"/>
      <p:bldP spid="460" grpId="0" animBg="1" advAuto="0"/>
      <p:bldP spid="461" grpId="0" animBg="1" advAuto="0"/>
      <p:bldP spid="462" grpId="0" animBg="1" advAuto="0"/>
      <p:bldP spid="463" grpId="0" animBg="1" advAuto="0"/>
      <p:bldP spid="464" grpId="0" animBg="1" advAuto="0"/>
      <p:bldP spid="465" grpId="0" animBg="1" advAuto="0"/>
      <p:bldP spid="466" grpId="0" animBg="1" advAuto="0"/>
      <p:bldP spid="467" grpId="0" animBg="1" advAuto="0"/>
      <p:bldP spid="468" grpId="0" animBg="1" advAuto="0"/>
      <p:bldP spid="469" grpId="0" animBg="1" advAuto="0"/>
      <p:bldP spid="469" grpId="1" animBg="1" advAuto="0"/>
      <p:bldP spid="470" grpId="0" animBg="1" advAuto="0"/>
      <p:bldP spid="473" grpId="0" animBg="1" advAuto="0"/>
      <p:bldP spid="477" grpId="0" animBg="1" advAuto="0"/>
      <p:bldP spid="482" grpId="0" animBg="1" advAuto="0"/>
      <p:bldP spid="488" grpId="0" animBg="1" advAuto="0"/>
      <p:bldP spid="495" grpId="0" animBg="1" advAuto="0"/>
      <p:bldP spid="504" grpId="0" animBg="1" advAuto="0"/>
      <p:bldP spid="514" grpId="0" animBg="1" advAuto="0"/>
      <p:bldP spid="515" grpId="0" animBg="1" advAuto="0"/>
      <p:bldP spid="516" grpId="0" animBg="1" advAuto="0"/>
      <p:bldP spid="516" grpId="1" animBg="1" advAuto="0"/>
      <p:bldP spid="517" grpId="0" animBg="1" advAuto="0"/>
      <p:bldP spid="517" grpId="1" animBg="1" advAuto="0"/>
      <p:bldP spid="518" grpId="0" animBg="1" advAuto="0"/>
      <p:bldP spid="518" grpId="1" animBg="1" advAuto="0"/>
      <p:bldP spid="519" grpId="0" animBg="1" advAuto="0"/>
      <p:bldP spid="519" grpId="1" animBg="1" advAuto="0"/>
      <p:bldP spid="527" grpId="0" animBg="1" advAuto="0"/>
      <p:bldP spid="528" grpId="0" animBg="1" advAuto="0"/>
      <p:bldP spid="528" grpId="1" animBg="1" advAuto="0"/>
      <p:bldP spid="529" grpId="0" animBg="1" advAuto="0"/>
      <p:bldP spid="529" grpId="1" animBg="1" advAuto="0"/>
      <p:bldP spid="530" grpId="0" animBg="1" advAuto="0"/>
      <p:bldP spid="530" grpId="1" animBg="1" advAuto="0"/>
      <p:bldP spid="531" grpId="0" animBg="1" advAuto="0"/>
      <p:bldP spid="532"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Issues in GNSS error analysis</a:t>
            </a:r>
          </a:p>
        </p:txBody>
      </p:sp>
      <p:sp>
        <p:nvSpPr>
          <p:cNvPr id="27651" name="Rectangle 3"/>
          <p:cNvSpPr>
            <a:spLocks noGrp="1" noChangeArrowheads="1"/>
          </p:cNvSpPr>
          <p:nvPr>
            <p:ph idx="1"/>
          </p:nvPr>
        </p:nvSpPr>
        <p:spPr/>
        <p:txBody>
          <a:bodyPr/>
          <a:lstStyle/>
          <a:p>
            <a:r>
              <a:rPr lang="en-US"/>
              <a:t>What are the sources of the errors ?</a:t>
            </a:r>
          </a:p>
          <a:p>
            <a:r>
              <a:rPr lang="en-US"/>
              <a:t>How much of the error can we remove by better modeling ?</a:t>
            </a:r>
          </a:p>
          <a:p>
            <a:r>
              <a:rPr lang="en-US"/>
              <a:t>Do we have enough information to infer the uncertainties from the data ?</a:t>
            </a:r>
          </a:p>
          <a:p>
            <a:r>
              <a:rPr lang="en-US"/>
              <a:t>What mathematical tools can we use to represent the errors and uncertainties ? </a:t>
            </a:r>
          </a:p>
          <a:p>
            <a:pPr lvl="1"/>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a:p>
        </p:txBody>
      </p:sp>
    </p:spTree>
    <p:extLst>
      <p:ext uri="{BB962C8B-B14F-4D97-AF65-F5344CB8AC3E}">
        <p14:creationId xmlns:p14="http://schemas.microsoft.com/office/powerpoint/2010/main" val="418962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CATS (Williams, 2008)</a:t>
            </a:r>
          </a:p>
        </p:txBody>
      </p:sp>
      <p:sp>
        <p:nvSpPr>
          <p:cNvPr id="5" name="Content Placeholder 4"/>
          <p:cNvSpPr>
            <a:spLocks noGrp="1"/>
          </p:cNvSpPr>
          <p:nvPr>
            <p:ph idx="1"/>
          </p:nvPr>
        </p:nvSpPr>
        <p:spPr/>
        <p:txBody>
          <a:bodyPr>
            <a:normAutofit fontScale="92500" lnSpcReduction="10000"/>
          </a:bodyPr>
          <a:lstStyle/>
          <a:p>
            <a:r>
              <a:rPr lang="en-US" dirty="0"/>
              <a:t>Create and Analyze Time Series</a:t>
            </a:r>
          </a:p>
          <a:p>
            <a:r>
              <a:rPr lang="en-US" dirty="0"/>
              <a:t>Maximum likelihood estimator for chosen model solves for</a:t>
            </a:r>
          </a:p>
          <a:p>
            <a:pPr lvl="1"/>
            <a:r>
              <a:rPr lang="en-US" dirty="0"/>
              <a:t>Initial position and velocity</a:t>
            </a:r>
          </a:p>
          <a:p>
            <a:pPr lvl="1"/>
            <a:r>
              <a:rPr lang="en-US" dirty="0"/>
              <a:t>Seasonal cycles (sum of periodic terms) [optional]</a:t>
            </a:r>
          </a:p>
          <a:p>
            <a:pPr lvl="1"/>
            <a:r>
              <a:rPr lang="en-US" dirty="0"/>
              <a:t>Exponent of power law noise model</a:t>
            </a:r>
          </a:p>
          <a:p>
            <a:r>
              <a:rPr lang="en-US" dirty="0"/>
              <a:t>Requires some linear algebra libraries (BLAS and LAPACK) to be installed on computer (common nowadays, but check!)</a:t>
            </a:r>
          </a:p>
          <a:p>
            <a:pPr lvl="1"/>
            <a:r>
              <a:rPr lang="en-US" dirty="0"/>
              <a:t>Information on M. Floyd’s experience of compiling CATS at http://</a:t>
            </a:r>
            <a:r>
              <a:rPr lang="en-US" dirty="0" err="1"/>
              <a:t>web.mit.edu</a:t>
            </a:r>
            <a:r>
              <a:rPr lang="en-US" dirty="0"/>
              <a:t>/</a:t>
            </a:r>
            <a:r>
              <a:rPr lang="en-US" dirty="0" err="1"/>
              <a:t>mfloyd</a:t>
            </a:r>
            <a:r>
              <a:rPr lang="en-US" dirty="0"/>
              <a:t>/www/computing/cats/</a:t>
            </a:r>
          </a:p>
          <a:p>
            <a:r>
              <a:rPr lang="en-US" dirty="0"/>
              <a:t>Formerly at http://</a:t>
            </a:r>
            <a:r>
              <a:rPr lang="en-US" dirty="0" err="1"/>
              <a:t>www.pol.ac.uk</a:t>
            </a:r>
            <a:r>
              <a:rPr lang="en-US" dirty="0"/>
              <a:t>/home/staff/?user=</a:t>
            </a:r>
            <a:r>
              <a:rPr lang="en-US" dirty="0" err="1"/>
              <a:t>WillSimoCats</a:t>
            </a:r>
            <a:endParaRPr lang="en-US" dirty="0"/>
          </a:p>
          <a:p>
            <a:pPr lvl="1"/>
            <a:r>
              <a:rPr lang="en-US" dirty="0"/>
              <a:t>However, above web page and source code no longer seem to available</a:t>
            </a:r>
          </a:p>
          <a:p>
            <a:pPr lvl="1"/>
            <a:r>
              <a:rPr lang="en-US" dirty="0"/>
              <a:t>Possibly a sign that CATS is superseded by Hector</a:t>
            </a:r>
          </a:p>
        </p:txBody>
      </p:sp>
      <p:sp>
        <p:nvSpPr>
          <p:cNvPr id="3" name="Date Placeholder 2"/>
          <p:cNvSpPr>
            <a:spLocks noGrp="1"/>
          </p:cNvSpPr>
          <p:nvPr>
            <p:ph type="dt" sz="half" idx="10"/>
          </p:nvPr>
        </p:nvSpPr>
        <p:spPr/>
        <p:txBody>
          <a:bodyPr/>
          <a:lstStyle/>
          <a:p>
            <a:r>
              <a:rPr lang="en-US"/>
              <a:t>2022/07/20</a:t>
            </a:r>
          </a:p>
        </p:txBody>
      </p:sp>
      <p:sp>
        <p:nvSpPr>
          <p:cNvPr id="4" name="Footer Placeholder 3"/>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164025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Hector (</a:t>
            </a:r>
            <a:r>
              <a:rPr lang="en-US" dirty="0" err="1"/>
              <a:t>Bos</a:t>
            </a:r>
            <a:r>
              <a:rPr lang="en-US" dirty="0"/>
              <a:t> et al., 2013)</a:t>
            </a:r>
          </a:p>
        </p:txBody>
      </p:sp>
      <p:sp>
        <p:nvSpPr>
          <p:cNvPr id="3" name="Content Placeholder 2"/>
          <p:cNvSpPr>
            <a:spLocks noGrp="1"/>
          </p:cNvSpPr>
          <p:nvPr>
            <p:ph idx="1"/>
          </p:nvPr>
        </p:nvSpPr>
        <p:spPr/>
        <p:txBody>
          <a:bodyPr>
            <a:normAutofit fontScale="92500" lnSpcReduction="20000"/>
          </a:bodyPr>
          <a:lstStyle/>
          <a:p>
            <a:r>
              <a:rPr lang="en-US" dirty="0"/>
              <a:t>Much the same as CATS but faster algorithm</a:t>
            </a:r>
          </a:p>
          <a:p>
            <a:r>
              <a:rPr lang="en-US" dirty="0"/>
              <a:t>Maximum likelihood estimator for chosen model solves for</a:t>
            </a:r>
          </a:p>
          <a:p>
            <a:pPr lvl="1"/>
            <a:r>
              <a:rPr lang="en-US" dirty="0"/>
              <a:t>Initial position and velocity</a:t>
            </a:r>
          </a:p>
          <a:p>
            <a:pPr lvl="1"/>
            <a:r>
              <a:rPr lang="en-US" dirty="0"/>
              <a:t>Seasonal cycles (sum of periodic terms) [optional]</a:t>
            </a:r>
          </a:p>
          <a:p>
            <a:pPr lvl="1"/>
            <a:r>
              <a:rPr lang="en-US" dirty="0"/>
              <a:t>Exponent of power law noise model</a:t>
            </a:r>
          </a:p>
          <a:p>
            <a:pPr lvl="1"/>
            <a:r>
              <a:rPr lang="en-US" dirty="0"/>
              <a:t>Also, as of Hector version 1.6:</a:t>
            </a:r>
          </a:p>
          <a:p>
            <a:pPr lvl="1"/>
            <a:r>
              <a:rPr lang="en-US" dirty="0"/>
              <a:t>Changes in linear velocity</a:t>
            </a:r>
          </a:p>
          <a:p>
            <a:pPr lvl="1"/>
            <a:r>
              <a:rPr lang="en-US" dirty="0"/>
              <a:t>Non-linear motions (logarithmic and/or exponential decays)</a:t>
            </a:r>
          </a:p>
          <a:p>
            <a:r>
              <a:rPr lang="en-US" dirty="0"/>
              <a:t>Requires ATLAS linear algebra libraries to be installed on computer</a:t>
            </a:r>
          </a:p>
          <a:p>
            <a:r>
              <a:rPr lang="en-US" dirty="0"/>
              <a:t>Pre-</a:t>
            </a:r>
            <a:r>
              <a:rPr lang="en-US" dirty="0" err="1"/>
              <a:t>compliled</a:t>
            </a:r>
            <a:r>
              <a:rPr lang="en-US" dirty="0"/>
              <a:t> executables available, but tricky to install from source due to ATLAS requirement</a:t>
            </a:r>
          </a:p>
          <a:p>
            <a:r>
              <a:rPr lang="en-US" dirty="0"/>
              <a:t>http://</a:t>
            </a:r>
            <a:r>
              <a:rPr lang="en-US" dirty="0" err="1"/>
              <a:t>segal.ubi.pt</a:t>
            </a:r>
            <a:r>
              <a:rPr lang="en-US" dirty="0"/>
              <a:t>/hector/</a:t>
            </a:r>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20</a:t>
            </a:fld>
            <a:endParaRPr lang="en-US"/>
          </a:p>
        </p:txBody>
      </p:sp>
    </p:spTree>
    <p:extLst>
      <p:ext uri="{BB962C8B-B14F-4D97-AF65-F5344CB8AC3E}">
        <p14:creationId xmlns:p14="http://schemas.microsoft.com/office/powerpoint/2010/main" val="38276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sh_cats</a:t>
            </a:r>
            <a:r>
              <a:rPr lang="en-US" dirty="0"/>
              <a:t>/</a:t>
            </a:r>
            <a:r>
              <a:rPr lang="en-US" dirty="0" err="1">
                <a:latin typeface="Courier New" panose="02070309020205020404" pitchFamily="49" charset="0"/>
                <a:cs typeface="Courier New" panose="02070309020205020404" pitchFamily="49" charset="0"/>
              </a:rPr>
              <a:t>sh_hector</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fontScale="70000" lnSpcReduction="20000"/>
          </a:bodyPr>
          <a:lstStyle/>
          <a:p>
            <a:r>
              <a:rPr lang="en-US" dirty="0"/>
              <a:t>Scripts to aid batch processing of time series with CATS or Hector</a:t>
            </a:r>
          </a:p>
          <a:p>
            <a:r>
              <a:rPr lang="en-US" dirty="0"/>
              <a:t>Requires CATS and/or Hector to be pre-installed</a:t>
            </a:r>
          </a:p>
          <a:p>
            <a:r>
              <a:rPr lang="en-US" dirty="0"/>
              <a:t>Outputs</a:t>
            </a:r>
          </a:p>
          <a:p>
            <a:pPr lvl="1"/>
            <a:r>
              <a:rPr lang="en-US" dirty="0"/>
              <a:t>Velocities in “.</a:t>
            </a:r>
            <a:r>
              <a:rPr lang="en-US" dirty="0" err="1"/>
              <a:t>vel</a:t>
            </a:r>
            <a:r>
              <a:rPr lang="en-US" dirty="0"/>
              <a:t>”-file format</a:t>
            </a:r>
          </a:p>
          <a:p>
            <a:pPr lvl="1"/>
            <a:r>
              <a:rPr lang="en-US" dirty="0"/>
              <a:t>Equivalent random walk magnitudes in “</a:t>
            </a:r>
            <a:r>
              <a:rPr lang="en-US" dirty="0" err="1"/>
              <a:t>mar_neu</a:t>
            </a:r>
            <a:r>
              <a:rPr lang="en-US" dirty="0"/>
              <a:t>” commands for sourcing in </a:t>
            </a:r>
            <a:r>
              <a:rPr lang="en-US" dirty="0" err="1">
                <a:latin typeface="Courier" pitchFamily="2" charset="0"/>
              </a:rPr>
              <a:t>globk</a:t>
            </a:r>
            <a:r>
              <a:rPr lang="en-US" dirty="0"/>
              <a:t> command file</a:t>
            </a:r>
          </a:p>
          <a:p>
            <a:r>
              <a:rPr lang="en-US" dirty="0"/>
              <a:t>Can take a long time!</a:t>
            </a:r>
          </a:p>
          <a:p>
            <a:r>
              <a:rPr lang="en-US" dirty="0"/>
              <a:t>Reads GAMIT/GLOBK formats</a:t>
            </a:r>
          </a:p>
          <a:p>
            <a:pPr lvl="1"/>
            <a:r>
              <a:rPr lang="en-US" dirty="0"/>
              <a:t>.pos-file(s) as input</a:t>
            </a:r>
          </a:p>
          <a:p>
            <a:pPr lvl="1"/>
            <a:r>
              <a:rPr lang="en-US" dirty="0"/>
              <a:t>.eq-file(s) to define discontinuities for estimation of offsets</a:t>
            </a:r>
          </a:p>
          <a:p>
            <a:pPr lvl="1"/>
            <a:r>
              <a:rPr lang="en-US" dirty="0" err="1">
                <a:latin typeface="Courier" pitchFamily="2" charset="0"/>
              </a:rPr>
              <a:t>tsfit</a:t>
            </a:r>
            <a:r>
              <a:rPr lang="en-US" dirty="0"/>
              <a:t> command file containing “</a:t>
            </a:r>
            <a:r>
              <a:rPr lang="en-US" dirty="0" err="1"/>
              <a:t>eq_file</a:t>
            </a:r>
            <a:r>
              <a:rPr lang="en-US" dirty="0"/>
              <a:t>”, “</a:t>
            </a:r>
            <a:r>
              <a:rPr lang="en-US" dirty="0" err="1"/>
              <a:t>max_sigma</a:t>
            </a:r>
            <a:r>
              <a:rPr lang="en-US" dirty="0"/>
              <a:t>”, “</a:t>
            </a:r>
            <a:r>
              <a:rPr lang="en-US" dirty="0" err="1"/>
              <a:t>n_sigma</a:t>
            </a:r>
            <a:r>
              <a:rPr lang="en-US" dirty="0"/>
              <a:t>” and/or “periodic” options instead of specifying as </a:t>
            </a:r>
            <a:r>
              <a:rPr lang="en-US" dirty="0" err="1">
                <a:latin typeface="Courier" pitchFamily="2" charset="0"/>
              </a:rPr>
              <a:t>sh_cats</a:t>
            </a:r>
            <a:r>
              <a:rPr lang="en-US" dirty="0"/>
              <a:t>/</a:t>
            </a:r>
            <a:r>
              <a:rPr lang="en-US" dirty="0" err="1">
                <a:latin typeface="Courier" pitchFamily="2" charset="0"/>
              </a:rPr>
              <a:t>sh_hector</a:t>
            </a:r>
            <a:r>
              <a:rPr lang="en-US" dirty="0"/>
              <a:t> options</a:t>
            </a:r>
          </a:p>
          <a:p>
            <a:r>
              <a:rPr lang="en-US" dirty="0"/>
              <a:t>Writes files for GLOBK</a:t>
            </a:r>
          </a:p>
          <a:p>
            <a:pPr lvl="1"/>
            <a:r>
              <a:rPr lang="en-US" dirty="0"/>
              <a:t>.</a:t>
            </a:r>
            <a:r>
              <a:rPr lang="en-US" dirty="0" err="1"/>
              <a:t>apr</a:t>
            </a:r>
            <a:r>
              <a:rPr lang="en-US" dirty="0"/>
              <a:t>-file(s), including “EXTENDED” terms where periodic and/or non-linear (logarithmic and/or exponential decay) terms have been estimated</a:t>
            </a:r>
          </a:p>
          <a:p>
            <a:pPr lvl="1"/>
            <a:r>
              <a:rPr lang="en-US" dirty="0"/>
              <a:t>“</a:t>
            </a:r>
            <a:r>
              <a:rPr lang="en-US" dirty="0" err="1"/>
              <a:t>mar_neu</a:t>
            </a:r>
            <a:r>
              <a:rPr lang="en-US" dirty="0"/>
              <a:t>” commands for equivalent random walk process noise</a:t>
            </a:r>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21</a:t>
            </a:fld>
            <a:endParaRPr lang="en-US"/>
          </a:p>
        </p:txBody>
      </p:sp>
    </p:spTree>
    <p:extLst>
      <p:ext uri="{BB962C8B-B14F-4D97-AF65-F5344CB8AC3E}">
        <p14:creationId xmlns:p14="http://schemas.microsoft.com/office/powerpoint/2010/main" val="392070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0"/>
          <p:cNvSpPr txBox="1">
            <a:spLocks noChangeArrowheads="1"/>
          </p:cNvSpPr>
          <p:nvPr/>
        </p:nvSpPr>
        <p:spPr bwMode="auto">
          <a:xfrm>
            <a:off x="3835566" y="5644270"/>
            <a:ext cx="4864608" cy="641350"/>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White noise vs flicker noise from Mao et al. (1999)</a:t>
            </a:r>
            <a:br>
              <a:rPr lang="en-US" dirty="0">
                <a:solidFill>
                  <a:srgbClr val="000000"/>
                </a:solidFill>
              </a:rPr>
            </a:br>
            <a:r>
              <a:rPr lang="en-US" dirty="0">
                <a:solidFill>
                  <a:srgbClr val="000000"/>
                </a:solidFill>
              </a:rPr>
              <a:t>spectral analysis of 23 global stations</a:t>
            </a:r>
          </a:p>
        </p:txBody>
      </p:sp>
      <p:sp>
        <p:nvSpPr>
          <p:cNvPr id="8" name="Title 7"/>
          <p:cNvSpPr>
            <a:spLocks noGrp="1"/>
          </p:cNvSpPr>
          <p:nvPr>
            <p:ph type="title"/>
          </p:nvPr>
        </p:nvSpPr>
        <p:spPr/>
        <p:txBody>
          <a:bodyPr/>
          <a:lstStyle/>
          <a:p>
            <a:r>
              <a:rPr lang="en-US" dirty="0"/>
              <a:t>Approximations (Mao et al., 1999)</a:t>
            </a:r>
          </a:p>
        </p:txBody>
      </p:sp>
      <p:pic>
        <p:nvPicPr>
          <p:cNvPr id="19" name="Picture 2" descr="Mao 95 15"/>
          <p:cNvPicPr>
            <a:picLocks noGrp="1" noChangeAspect="1" noChangeArrowheads="1"/>
          </p:cNvPicPr>
          <p:nvPr>
            <p:ph idx="1"/>
          </p:nvPr>
        </p:nvPicPr>
        <p:blipFill>
          <a:blip r:embed="rId3"/>
          <a:stretch>
            <a:fillRect/>
          </a:stretch>
        </p:blipFill>
        <p:spPr>
          <a:xfrm>
            <a:off x="2597150" y="1359796"/>
            <a:ext cx="6817014" cy="4336429"/>
          </a:xfrm>
        </p:spPr>
      </p:pic>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22</a:t>
            </a:fld>
            <a:endParaRPr lang="en-US"/>
          </a:p>
        </p:txBody>
      </p:sp>
      <p:sp>
        <p:nvSpPr>
          <p:cNvPr id="10" name="TextBox 9"/>
          <p:cNvSpPr txBox="1"/>
          <p:nvPr/>
        </p:nvSpPr>
        <p:spPr>
          <a:xfrm>
            <a:off x="3271474" y="1576752"/>
            <a:ext cx="5805757" cy="369332"/>
          </a:xfrm>
          <a:prstGeom prst="rect">
            <a:avLst/>
          </a:prstGeom>
          <a:noFill/>
        </p:spPr>
        <p:txBody>
          <a:bodyPr wrap="none" rtlCol="0">
            <a:spAutoFit/>
          </a:bodyPr>
          <a:lstStyle/>
          <a:p>
            <a:r>
              <a:rPr lang="en-US" dirty="0">
                <a:solidFill>
                  <a:srgbClr val="000000"/>
                </a:solidFill>
              </a:rPr>
              <a:t>Use white noise statistics (</a:t>
            </a:r>
            <a:r>
              <a:rPr lang="en-US" dirty="0" err="1">
                <a:solidFill>
                  <a:srgbClr val="000000"/>
                </a:solidFill>
              </a:rPr>
              <a:t>wrms</a:t>
            </a:r>
            <a:r>
              <a:rPr lang="en-US" dirty="0">
                <a:solidFill>
                  <a:srgbClr val="000000"/>
                </a:solidFill>
              </a:rPr>
              <a:t>) to predict the flicker noise</a:t>
            </a:r>
            <a:endParaRPr lang="en-US" dirty="0"/>
          </a:p>
        </p:txBody>
      </p:sp>
    </p:spTree>
    <p:extLst>
      <p:ext uri="{BB962C8B-B14F-4D97-AF65-F5344CB8AC3E}">
        <p14:creationId xmlns:p14="http://schemas.microsoft.com/office/powerpoint/2010/main" val="1916567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err="1"/>
              <a:t>FOGMEx</a:t>
            </a:r>
            <a:r>
              <a:rPr lang="en-US" dirty="0"/>
              <a:t> (“realistic sigma”) algorithm for velocity uncertainties</a:t>
            </a:r>
          </a:p>
        </p:txBody>
      </p:sp>
      <p:sp>
        <p:nvSpPr>
          <p:cNvPr id="48131" name="Rectangle 3"/>
          <p:cNvSpPr>
            <a:spLocks noGrp="1" noChangeArrowheads="1"/>
          </p:cNvSpPr>
          <p:nvPr>
            <p:ph idx="1"/>
          </p:nvPr>
        </p:nvSpPr>
        <p:spPr/>
        <p:txBody>
          <a:bodyPr>
            <a:normAutofit fontScale="62500" lnSpcReduction="20000"/>
          </a:bodyPr>
          <a:lstStyle/>
          <a:p>
            <a:pPr marL="0" indent="0">
              <a:buNone/>
            </a:pPr>
            <a:r>
              <a:rPr lang="en-US" dirty="0"/>
              <a:t>Motivation</a:t>
            </a:r>
          </a:p>
          <a:p>
            <a:r>
              <a:rPr lang="en-US" dirty="0"/>
              <a:t>Computational efficiency</a:t>
            </a:r>
          </a:p>
          <a:p>
            <a:r>
              <a:rPr lang="en-US" dirty="0"/>
              <a:t>Handle time series with varying lengths and data gaps</a:t>
            </a:r>
          </a:p>
          <a:p>
            <a:r>
              <a:rPr lang="en-US" dirty="0"/>
              <a:t>Obtain a model that can be used in </a:t>
            </a:r>
            <a:r>
              <a:rPr lang="en-US" dirty="0" err="1">
                <a:latin typeface="Courier" pitchFamily="2" charset="0"/>
              </a:rPr>
              <a:t>globk</a:t>
            </a:r>
            <a:endParaRPr lang="en-US" dirty="0">
              <a:latin typeface="Courier" pitchFamily="2" charset="0"/>
            </a:endParaRPr>
          </a:p>
          <a:p>
            <a:pPr marL="0" indent="0">
              <a:buNone/>
            </a:pPr>
            <a:r>
              <a:rPr lang="en-US" dirty="0"/>
              <a:t>Concept</a:t>
            </a:r>
          </a:p>
          <a:p>
            <a:r>
              <a:rPr lang="en-US" dirty="0"/>
              <a:t>The departure from a white-noise (√</a:t>
            </a:r>
            <a:r>
              <a:rPr lang="en-US" i="1" dirty="0"/>
              <a:t>N</a:t>
            </a:r>
            <a:r>
              <a:rPr lang="en-US" dirty="0"/>
              <a:t>) reduction in noise with averaging provides a measure of correlated noise.</a:t>
            </a:r>
          </a:p>
          <a:p>
            <a:pPr marL="0" indent="0">
              <a:buNone/>
            </a:pPr>
            <a:r>
              <a:rPr lang="en-US" dirty="0"/>
              <a:t>Implementation</a:t>
            </a:r>
          </a:p>
          <a:p>
            <a:r>
              <a:rPr lang="en-US" dirty="0"/>
              <a:t>Fit the values of χ</a:t>
            </a:r>
            <a:r>
              <a:rPr lang="en-US" baseline="30000" dirty="0"/>
              <a:t>2</a:t>
            </a:r>
            <a:r>
              <a:rPr lang="en-US" dirty="0"/>
              <a:t> versus averaging time to the exponential function expected for a first-order Gauss-Markov (FOGM) process (amplitude, correlation time)</a:t>
            </a:r>
          </a:p>
          <a:p>
            <a:r>
              <a:rPr lang="en-US" dirty="0"/>
              <a:t>Use the χ</a:t>
            </a:r>
            <a:r>
              <a:rPr lang="en-US" baseline="30000" dirty="0"/>
              <a:t>2</a:t>
            </a:r>
            <a:r>
              <a:rPr lang="en-US" dirty="0"/>
              <a:t> value for infinite averaging time predicted from this model to scale the white noise sigma estimates from the original (least-squares) fit </a:t>
            </a:r>
          </a:p>
          <a:p>
            <a:r>
              <a:rPr lang="en-US" dirty="0"/>
              <a:t>     and/or</a:t>
            </a:r>
          </a:p>
          <a:p>
            <a:r>
              <a:rPr lang="en-US" dirty="0"/>
              <a:t>Fit the values to a FOGM with infinite averaging time (i.e., random walk) and use these estimates as input to </a:t>
            </a:r>
            <a:r>
              <a:rPr lang="en-US" dirty="0" err="1">
                <a:latin typeface="Courier" pitchFamily="2" charset="0"/>
              </a:rPr>
              <a:t>globk</a:t>
            </a:r>
            <a:r>
              <a:rPr lang="en-US" dirty="0"/>
              <a:t> (“</a:t>
            </a:r>
            <a:r>
              <a:rPr lang="en-US" dirty="0" err="1"/>
              <a:t>mar_neu</a:t>
            </a:r>
            <a:r>
              <a:rPr lang="en-US" dirty="0"/>
              <a:t>” command)</a:t>
            </a:r>
          </a:p>
          <a:p>
            <a:pPr lvl="1"/>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23</a:t>
            </a:fld>
            <a:endParaRPr lang="en-US"/>
          </a:p>
        </p:txBody>
      </p:sp>
    </p:spTree>
    <p:extLst>
      <p:ext uri="{BB962C8B-B14F-4D97-AF65-F5344CB8AC3E}">
        <p14:creationId xmlns:p14="http://schemas.microsoft.com/office/powerpoint/2010/main" val="1655938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Extrapolated variance (</a:t>
            </a:r>
            <a:r>
              <a:rPr lang="en-US" dirty="0" err="1"/>
              <a:t>FOGMEx</a:t>
            </a:r>
            <a:r>
              <a:rPr lang="en-US" dirty="0"/>
              <a:t>)</a:t>
            </a:r>
          </a:p>
        </p:txBody>
      </p:sp>
      <p:sp>
        <p:nvSpPr>
          <p:cNvPr id="4" name="Content Placeholder 3"/>
          <p:cNvSpPr>
            <a:spLocks noGrp="1"/>
          </p:cNvSpPr>
          <p:nvPr>
            <p:ph sz="half" idx="1"/>
          </p:nvPr>
        </p:nvSpPr>
        <p:spPr/>
        <p:txBody>
          <a:bodyPr>
            <a:normAutofit fontScale="85000" lnSpcReduction="20000"/>
          </a:bodyPr>
          <a:lstStyle/>
          <a:p>
            <a:r>
              <a:rPr lang="en-US" dirty="0"/>
              <a:t>For independent noise,</a:t>
            </a:r>
            <a:br>
              <a:rPr lang="en-US" dirty="0"/>
            </a:br>
            <a:r>
              <a:rPr lang="en-US" dirty="0"/>
              <a:t>variance ∝ 1/√</a:t>
            </a:r>
            <a:r>
              <a:rPr lang="en-US" i="1" dirty="0" err="1"/>
              <a:t>N</a:t>
            </a:r>
            <a:r>
              <a:rPr lang="en-US" baseline="-25000" dirty="0" err="1"/>
              <a:t>data</a:t>
            </a:r>
            <a:endParaRPr lang="en-US" baseline="-25000" dirty="0"/>
          </a:p>
          <a:p>
            <a:r>
              <a:rPr lang="en-US" dirty="0"/>
              <a:t>For temporally correlated noise, variance (or 𝜒</a:t>
            </a:r>
            <a:r>
              <a:rPr lang="en-US" baseline="30000" dirty="0"/>
              <a:t>2</a:t>
            </a:r>
            <a:r>
              <a:rPr lang="en-US" dirty="0"/>
              <a:t>/</a:t>
            </a:r>
            <a:r>
              <a:rPr lang="en-US" dirty="0" err="1"/>
              <a:t>d.o.f</a:t>
            </a:r>
            <a:r>
              <a:rPr lang="en-US" dirty="0"/>
              <a:t>.) of data increases with increasing window size</a:t>
            </a:r>
          </a:p>
          <a:p>
            <a:r>
              <a:rPr lang="en-US" dirty="0"/>
              <a:t>Extrapolation to “infinite time” can be achieved by fitting an asymptotic function to RMS as a function of time window</a:t>
            </a:r>
          </a:p>
          <a:p>
            <a:pPr lvl="1"/>
            <a:r>
              <a:rPr lang="en-US" dirty="0"/>
              <a:t>𝜒</a:t>
            </a:r>
            <a:r>
              <a:rPr lang="en-US" baseline="30000" dirty="0"/>
              <a:t>2</a:t>
            </a:r>
            <a:r>
              <a:rPr lang="en-US" dirty="0"/>
              <a:t>/</a:t>
            </a:r>
            <a:r>
              <a:rPr lang="en-US" dirty="0" err="1"/>
              <a:t>d.o.f</a:t>
            </a:r>
            <a:r>
              <a:rPr lang="en-US" dirty="0"/>
              <a:t>. ∝ e</a:t>
            </a:r>
            <a:r>
              <a:rPr lang="en-US" baseline="30000" dirty="0"/>
              <a:t>−𝜎𝜏</a:t>
            </a:r>
          </a:p>
          <a:p>
            <a:r>
              <a:rPr lang="en-US" dirty="0"/>
              <a:t>Asymptotic value is good estimate of long-term variance factor</a:t>
            </a:r>
          </a:p>
          <a:p>
            <a:r>
              <a:rPr lang="en-US" dirty="0"/>
              <a:t>Use “</a:t>
            </a:r>
            <a:r>
              <a:rPr lang="en-US" dirty="0" err="1"/>
              <a:t>real_sigma</a:t>
            </a:r>
            <a:r>
              <a:rPr lang="en-US" dirty="0"/>
              <a:t>” option in </a:t>
            </a:r>
            <a:r>
              <a:rPr lang="en-US" dirty="0" err="1">
                <a:latin typeface="Courier" pitchFamily="2" charset="0"/>
              </a:rPr>
              <a:t>tsfit</a:t>
            </a:r>
            <a:endParaRPr lang="en-US" dirty="0">
              <a:latin typeface="Courier" pitchFamily="2" charset="0"/>
            </a:endParaRPr>
          </a:p>
        </p:txBody>
      </p:sp>
      <p:pic>
        <p:nvPicPr>
          <p:cNvPr id="10" name="Picture 2" descr="CVHS_05_e"/>
          <p:cNvPicPr>
            <a:picLocks noGrp="1" noChangeAspect="1" noChangeArrowheads="1"/>
          </p:cNvPicPr>
          <p:nvPr>
            <p:ph sz="half" idx="2"/>
          </p:nvPr>
        </p:nvPicPr>
        <p:blipFill>
          <a:blip r:embed="rId3"/>
          <a:stretch>
            <a:fillRect/>
          </a:stretch>
        </p:blipFill>
        <p:spPr>
          <a:xfrm>
            <a:off x="6172200" y="2058194"/>
            <a:ext cx="5181600" cy="3886200"/>
          </a:xfrm>
        </p:spPr>
      </p:pic>
      <p:sp>
        <p:nvSpPr>
          <p:cNvPr id="3" name="Date Placeholder 2"/>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24</a:t>
            </a:fld>
            <a:endParaRPr lang="en-US"/>
          </a:p>
        </p:txBody>
      </p:sp>
    </p:spTree>
    <p:extLst>
      <p:ext uri="{BB962C8B-B14F-4D97-AF65-F5344CB8AC3E}">
        <p14:creationId xmlns:p14="http://schemas.microsoft.com/office/powerpoint/2010/main" val="267278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453243" y="1585913"/>
            <a:ext cx="6324600" cy="4875213"/>
          </a:xfrm>
          <a:prstGeom prst="rect">
            <a:avLst/>
          </a:prstGeom>
          <a:noFill/>
          <a:ln w="9525">
            <a:noFill/>
            <a:miter lim="800000"/>
            <a:headEnd/>
            <a:tailEnd/>
          </a:ln>
        </p:spPr>
      </p:pic>
      <p:sp>
        <p:nvSpPr>
          <p:cNvPr id="50179" name="Text Box 3"/>
          <p:cNvSpPr txBox="1">
            <a:spLocks noChangeArrowheads="1"/>
          </p:cNvSpPr>
          <p:nvPr/>
        </p:nvSpPr>
        <p:spPr bwMode="auto">
          <a:xfrm>
            <a:off x="2590800" y="6461126"/>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a:solidFill>
                  <a:schemeClr val="bg1"/>
                </a:solidFill>
              </a:rPr>
              <a:t>Yellow: Daily (raw)       Blue:  7-day averages</a:t>
            </a:r>
            <a:endParaRPr lang="en-US" sz="2200">
              <a:solidFill>
                <a:schemeClr val="bg1"/>
              </a:solidFill>
            </a:endParaRPr>
          </a:p>
        </p:txBody>
      </p:sp>
      <p:sp>
        <p:nvSpPr>
          <p:cNvPr id="50181" name="Text Box 5"/>
          <p:cNvSpPr txBox="1">
            <a:spLocks noChangeArrowheads="1"/>
          </p:cNvSpPr>
          <p:nvPr/>
        </p:nvSpPr>
        <p:spPr bwMode="auto">
          <a:xfrm>
            <a:off x="8991600" y="1447800"/>
            <a:ext cx="1676400" cy="2653034"/>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8" name="Title 7">
            <a:extLst>
              <a:ext uri="{FF2B5EF4-FFF2-40B4-BE49-F238E27FC236}">
                <a16:creationId xmlns:a16="http://schemas.microsoft.com/office/drawing/2014/main" id="{78B91140-F71B-DD42-870F-3DD7892AAF6A}"/>
              </a:ext>
            </a:extLst>
          </p:cNvPr>
          <p:cNvSpPr>
            <a:spLocks noGrp="1"/>
          </p:cNvSpPr>
          <p:nvPr>
            <p:ph type="title"/>
          </p:nvPr>
        </p:nvSpPr>
        <p:spPr/>
        <p:txBody>
          <a:bodyPr>
            <a:normAutofit/>
          </a:bodyPr>
          <a:lstStyle/>
          <a:p>
            <a:r>
              <a:rPr lang="en-US" dirty="0">
                <a:solidFill>
                  <a:srgbClr val="000000"/>
                </a:solidFill>
              </a:rPr>
              <a:t>Understanding the </a:t>
            </a:r>
            <a:r>
              <a:rPr lang="en-US" dirty="0" err="1">
                <a:solidFill>
                  <a:srgbClr val="000000"/>
                </a:solidFill>
              </a:rPr>
              <a:t>FOGMEx</a:t>
            </a:r>
            <a:r>
              <a:rPr lang="en-US" dirty="0">
                <a:solidFill>
                  <a:srgbClr val="000000"/>
                </a:solidFill>
              </a:rPr>
              <a:t> algorithm:</a:t>
            </a:r>
            <a:br>
              <a:rPr lang="en-US" dirty="0">
                <a:solidFill>
                  <a:srgbClr val="000000"/>
                </a:solidFill>
              </a:rPr>
            </a:br>
            <a:r>
              <a:rPr lang="en-US" dirty="0">
                <a:solidFill>
                  <a:srgbClr val="000000"/>
                </a:solidFill>
              </a:rPr>
              <a:t>Effect of averaging on time-series noise</a:t>
            </a:r>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25</a:t>
            </a:fld>
            <a:endParaRPr lang="en-US"/>
          </a:p>
        </p:txBody>
      </p:sp>
    </p:spTree>
    <p:extLst>
      <p:ext uri="{BB962C8B-B14F-4D97-AF65-F5344CB8AC3E}">
        <p14:creationId xmlns:p14="http://schemas.microsoft.com/office/powerpoint/2010/main" val="1177732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rotWithShape="1">
          <a:blip r:embed="rId3"/>
          <a:srcRect l="25447" t="35133" r="1521" b="34404"/>
          <a:stretch/>
        </p:blipFill>
        <p:spPr bwMode="auto">
          <a:xfrm>
            <a:off x="3733805" y="1045901"/>
            <a:ext cx="6858000" cy="1744472"/>
          </a:xfrm>
          <a:prstGeom prst="rect">
            <a:avLst/>
          </a:prstGeom>
          <a:noFill/>
          <a:ln w="9525">
            <a:noFill/>
            <a:miter lim="800000"/>
            <a:headEnd/>
            <a:tailEnd/>
          </a:ln>
        </p:spPr>
      </p:pic>
      <p:pic>
        <p:nvPicPr>
          <p:cNvPr id="52227" name="Picture 3" descr="CVHS_05_100"/>
          <p:cNvPicPr>
            <a:picLocks noChangeAspect="1" noChangeArrowheads="1"/>
          </p:cNvPicPr>
          <p:nvPr/>
        </p:nvPicPr>
        <p:blipFill rotWithShape="1">
          <a:blip r:embed="rId4"/>
          <a:srcRect l="25241" t="35386" r="1526" b="33196"/>
          <a:stretch/>
        </p:blipFill>
        <p:spPr bwMode="auto">
          <a:xfrm>
            <a:off x="3733805" y="2777166"/>
            <a:ext cx="6912000" cy="1808259"/>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3733805" y="4626428"/>
            <a:ext cx="6934200" cy="1781175"/>
          </a:xfrm>
          <a:prstGeom prst="rect">
            <a:avLst/>
          </a:prstGeom>
          <a:noFill/>
          <a:ln w="9525">
            <a:noFill/>
            <a:miter lim="800000"/>
            <a:headEnd/>
            <a:tailEnd/>
          </a:ln>
        </p:spPr>
      </p:pic>
      <p:sp>
        <p:nvSpPr>
          <p:cNvPr id="10" name="Title 9">
            <a:extLst>
              <a:ext uri="{FF2B5EF4-FFF2-40B4-BE49-F238E27FC236}">
                <a16:creationId xmlns:a16="http://schemas.microsoft.com/office/drawing/2014/main" id="{804725E6-10E1-9945-A97F-9210E85CF622}"/>
              </a:ext>
            </a:extLst>
          </p:cNvPr>
          <p:cNvSpPr>
            <a:spLocks noGrp="1"/>
          </p:cNvSpPr>
          <p:nvPr>
            <p:ph type="title"/>
          </p:nvPr>
        </p:nvSpPr>
        <p:spPr/>
        <p:txBody>
          <a:bodyPr>
            <a:normAutofit fontScale="90000"/>
          </a:bodyPr>
          <a:lstStyle/>
          <a:p>
            <a:r>
              <a:rPr lang="en-US" dirty="0">
                <a:solidFill>
                  <a:srgbClr val="000000"/>
                </a:solidFill>
              </a:rPr>
              <a:t>Same site, east component</a:t>
            </a:r>
            <a:br>
              <a:rPr lang="en-US" dirty="0">
                <a:solidFill>
                  <a:srgbClr val="000000"/>
                </a:solidFill>
              </a:rPr>
            </a:br>
            <a:r>
              <a:rPr lang="en-US" dirty="0">
                <a:solidFill>
                  <a:srgbClr val="000000"/>
                </a:solidFill>
              </a:rPr>
              <a:t>(</a:t>
            </a:r>
            <a:r>
              <a:rPr lang="en-US" sz="2800" dirty="0">
                <a:solidFill>
                  <a:srgbClr val="000000"/>
                </a:solidFill>
              </a:rPr>
              <a:t>daily </a:t>
            </a:r>
            <a:r>
              <a:rPr lang="en-US" sz="2800" dirty="0" err="1">
                <a:solidFill>
                  <a:srgbClr val="000000"/>
                </a:solidFill>
              </a:rPr>
              <a:t>wrms</a:t>
            </a:r>
            <a:r>
              <a:rPr lang="en-US" sz="2800" dirty="0">
                <a:solidFill>
                  <a:srgbClr val="000000"/>
                </a:solidFill>
              </a:rPr>
              <a:t> 0.9 mm,</a:t>
            </a:r>
            <a:br>
              <a:rPr lang="en-US" sz="2800" dirty="0">
                <a:solidFill>
                  <a:srgbClr val="000000"/>
                </a:solidFill>
              </a:rPr>
            </a:br>
            <a:r>
              <a:rPr lang="en-US" sz="2800" dirty="0" err="1">
                <a:solidFill>
                  <a:srgbClr val="000000"/>
                </a:solidFill>
              </a:rPr>
              <a:t>nrms</a:t>
            </a:r>
            <a:r>
              <a:rPr lang="en-US" sz="2800" dirty="0">
                <a:solidFill>
                  <a:srgbClr val="000000"/>
                </a:solidFill>
              </a:rPr>
              <a:t> 0.</a:t>
            </a:r>
            <a:r>
              <a:rPr lang="en-US" dirty="0">
                <a:solidFill>
                  <a:srgbClr val="000000"/>
                </a:solidFill>
              </a:rPr>
              <a:t>5)</a:t>
            </a:r>
            <a:endParaRPr lang="en-US" dirty="0"/>
          </a:p>
        </p:txBody>
      </p:sp>
      <p:sp>
        <p:nvSpPr>
          <p:cNvPr id="12" name="Text Placeholder 11">
            <a:extLst>
              <a:ext uri="{FF2B5EF4-FFF2-40B4-BE49-F238E27FC236}">
                <a16:creationId xmlns:a16="http://schemas.microsoft.com/office/drawing/2014/main" id="{558EF4AE-F53B-094D-9EB3-4F5ACE788A98}"/>
              </a:ext>
            </a:extLst>
          </p:cNvPr>
          <p:cNvSpPr>
            <a:spLocks noGrp="1"/>
          </p:cNvSpPr>
          <p:nvPr>
            <p:ph type="body" sz="half" idx="2"/>
          </p:nvPr>
        </p:nvSpPr>
        <p:spPr>
          <a:xfrm>
            <a:off x="839789" y="1709057"/>
            <a:ext cx="2894016" cy="4159931"/>
          </a:xfrm>
        </p:spPr>
        <p:txBody>
          <a:bodyPr/>
          <a:lstStyle/>
          <a:p>
            <a:pPr algn="r"/>
            <a:r>
              <a:rPr lang="en-US" dirty="0">
                <a:solidFill>
                  <a:srgbClr val="000000"/>
                </a:solidFill>
              </a:rPr>
              <a:t>64-d avg</a:t>
            </a:r>
          </a:p>
          <a:p>
            <a:pPr algn="r"/>
            <a:r>
              <a:rPr lang="en-US" dirty="0" err="1">
                <a:solidFill>
                  <a:srgbClr val="000000"/>
                </a:solidFill>
              </a:rPr>
              <a:t>wrms</a:t>
            </a:r>
            <a:r>
              <a:rPr lang="en-US" dirty="0">
                <a:solidFill>
                  <a:srgbClr val="000000"/>
                </a:solidFill>
              </a:rPr>
              <a:t> 0.7 mm</a:t>
            </a:r>
          </a:p>
          <a:p>
            <a:pPr algn="r"/>
            <a:r>
              <a:rPr lang="en-US" dirty="0" err="1">
                <a:solidFill>
                  <a:srgbClr val="000000"/>
                </a:solidFill>
              </a:rPr>
              <a:t>nrms</a:t>
            </a:r>
            <a:r>
              <a:rPr lang="en-US" dirty="0">
                <a:solidFill>
                  <a:srgbClr val="000000"/>
                </a:solidFill>
              </a:rPr>
              <a:t>  2.0</a:t>
            </a:r>
          </a:p>
          <a:p>
            <a:pPr algn="r"/>
            <a:endParaRPr lang="en-US" dirty="0">
              <a:solidFill>
                <a:srgbClr val="000000"/>
              </a:solidFill>
            </a:endParaRPr>
          </a:p>
          <a:p>
            <a:pPr algn="r"/>
            <a:r>
              <a:rPr lang="en-US" dirty="0">
                <a:solidFill>
                  <a:srgbClr val="000000"/>
                </a:solidFill>
              </a:rPr>
              <a:t>100-d avg</a:t>
            </a:r>
          </a:p>
          <a:p>
            <a:pPr algn="r"/>
            <a:r>
              <a:rPr lang="en-US" dirty="0" err="1">
                <a:solidFill>
                  <a:srgbClr val="000000"/>
                </a:solidFill>
              </a:rPr>
              <a:t>wrms</a:t>
            </a:r>
            <a:r>
              <a:rPr lang="en-US" dirty="0">
                <a:solidFill>
                  <a:srgbClr val="000000"/>
                </a:solidFill>
              </a:rPr>
              <a:t> 0.6 mm</a:t>
            </a:r>
          </a:p>
          <a:p>
            <a:pPr algn="r"/>
            <a:r>
              <a:rPr lang="en-US" dirty="0" err="1">
                <a:solidFill>
                  <a:srgbClr val="000000"/>
                </a:solidFill>
              </a:rPr>
              <a:t>nrms</a:t>
            </a:r>
            <a:r>
              <a:rPr lang="en-US" dirty="0">
                <a:solidFill>
                  <a:srgbClr val="000000"/>
                </a:solidFill>
              </a:rPr>
              <a:t>  3.4</a:t>
            </a:r>
          </a:p>
          <a:p>
            <a:pPr algn="r"/>
            <a:endParaRPr lang="en-US" dirty="0">
              <a:solidFill>
                <a:srgbClr val="000000"/>
              </a:solidFill>
            </a:endParaRPr>
          </a:p>
          <a:p>
            <a:pPr algn="r"/>
            <a:endParaRPr lang="en-US" dirty="0">
              <a:solidFill>
                <a:srgbClr val="000000"/>
              </a:solidFill>
            </a:endParaRPr>
          </a:p>
          <a:p>
            <a:pPr algn="r"/>
            <a:r>
              <a:rPr lang="en-US" dirty="0">
                <a:solidFill>
                  <a:srgbClr val="000000"/>
                </a:solidFill>
              </a:rPr>
              <a:t>400-d avg</a:t>
            </a:r>
          </a:p>
          <a:p>
            <a:pPr algn="r"/>
            <a:r>
              <a:rPr lang="en-US" dirty="0" err="1">
                <a:solidFill>
                  <a:srgbClr val="000000"/>
                </a:solidFill>
              </a:rPr>
              <a:t>wrms</a:t>
            </a:r>
            <a:r>
              <a:rPr lang="en-US" dirty="0">
                <a:solidFill>
                  <a:srgbClr val="000000"/>
                </a:solidFill>
              </a:rPr>
              <a:t> 0.3 mm</a:t>
            </a:r>
          </a:p>
          <a:p>
            <a:pPr algn="r"/>
            <a:r>
              <a:rPr lang="en-US" dirty="0" err="1">
                <a:solidFill>
                  <a:srgbClr val="000000"/>
                </a:solidFill>
              </a:rPr>
              <a:t>nrms</a:t>
            </a:r>
            <a:r>
              <a:rPr lang="en-US" dirty="0">
                <a:solidFill>
                  <a:srgbClr val="000000"/>
                </a:solidFill>
              </a:rPr>
              <a:t>  3.1</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26</a:t>
            </a:fld>
            <a:endParaRPr lang="en-US"/>
          </a:p>
        </p:txBody>
      </p:sp>
    </p:spTree>
    <p:extLst>
      <p:ext uri="{BB962C8B-B14F-4D97-AF65-F5344CB8AC3E}">
        <p14:creationId xmlns:p14="http://schemas.microsoft.com/office/powerpoint/2010/main" val="395908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4659086" y="986975"/>
            <a:ext cx="6781800" cy="5326063"/>
          </a:xfrm>
          <a:prstGeom prst="rect">
            <a:avLst/>
          </a:prstGeom>
          <a:noFill/>
          <a:ln w="9525">
            <a:noFill/>
            <a:miter lim="800000"/>
            <a:headEnd/>
            <a:tailEnd/>
          </a:ln>
        </p:spPr>
      </p:pic>
      <p:sp>
        <p:nvSpPr>
          <p:cNvPr id="8" name="Title 7">
            <a:extLst>
              <a:ext uri="{FF2B5EF4-FFF2-40B4-BE49-F238E27FC236}">
                <a16:creationId xmlns:a16="http://schemas.microsoft.com/office/drawing/2014/main" id="{351EFA62-EFF2-2E49-9D99-65AFB122AB05}"/>
              </a:ext>
            </a:extLst>
          </p:cNvPr>
          <p:cNvSpPr>
            <a:spLocks noGrp="1"/>
          </p:cNvSpPr>
          <p:nvPr>
            <p:ph type="title"/>
          </p:nvPr>
        </p:nvSpPr>
        <p:spPr/>
        <p:txBody>
          <a:bodyPr>
            <a:normAutofit fontScale="90000"/>
          </a:bodyPr>
          <a:lstStyle/>
          <a:p>
            <a:r>
              <a:rPr lang="en-US" dirty="0">
                <a:solidFill>
                  <a:srgbClr val="000000"/>
                </a:solidFill>
              </a:rPr>
              <a:t>Using </a:t>
            </a:r>
            <a:r>
              <a:rPr lang="en-US" dirty="0" err="1">
                <a:solidFill>
                  <a:srgbClr val="000000"/>
                </a:solidFill>
              </a:rPr>
              <a:t>tsview</a:t>
            </a:r>
            <a:r>
              <a:rPr lang="en-US" dirty="0">
                <a:solidFill>
                  <a:srgbClr val="000000"/>
                </a:solidFill>
              </a:rPr>
              <a:t> to compute and display the </a:t>
            </a:r>
            <a:r>
              <a:rPr lang="en-US" dirty="0" err="1">
                <a:solidFill>
                  <a:srgbClr val="000000"/>
                </a:solidFill>
              </a:rPr>
              <a:t>FOGMEx</a:t>
            </a:r>
            <a:r>
              <a:rPr lang="en-US" dirty="0">
                <a:solidFill>
                  <a:srgbClr val="000000"/>
                </a:solidFill>
              </a:rPr>
              <a:t> (“realistic-sigma”) results</a:t>
            </a:r>
            <a:endParaRPr lang="en-US" dirty="0"/>
          </a:p>
        </p:txBody>
      </p:sp>
      <p:sp>
        <p:nvSpPr>
          <p:cNvPr id="10" name="Text Placeholder 9">
            <a:extLst>
              <a:ext uri="{FF2B5EF4-FFF2-40B4-BE49-F238E27FC236}">
                <a16:creationId xmlns:a16="http://schemas.microsoft.com/office/drawing/2014/main" id="{BA404A79-6219-834C-80FB-40A6620FD7FB}"/>
              </a:ext>
            </a:extLst>
          </p:cNvPr>
          <p:cNvSpPr>
            <a:spLocks noGrp="1"/>
          </p:cNvSpPr>
          <p:nvPr>
            <p:ph type="body" sz="half" idx="2"/>
          </p:nvPr>
        </p:nvSpPr>
        <p:spPr/>
        <p:txBody>
          <a:bodyPr/>
          <a:lstStyle/>
          <a:p>
            <a:r>
              <a:rPr lang="en-US" dirty="0">
                <a:solidFill>
                  <a:srgbClr val="000000"/>
                </a:solidFill>
              </a:rPr>
              <a:t>Note rate uncertainties with the “realistic-sigma” algorithm : </a:t>
            </a:r>
          </a:p>
          <a:p>
            <a:endParaRPr lang="en-US" dirty="0">
              <a:solidFill>
                <a:srgbClr val="000000"/>
              </a:solidFill>
            </a:endParaRPr>
          </a:p>
          <a:p>
            <a:r>
              <a:rPr lang="en-US" dirty="0">
                <a:solidFill>
                  <a:srgbClr val="000000"/>
                </a:solidFill>
              </a:rPr>
              <a:t>0.09  mm/</a:t>
            </a:r>
            <a:r>
              <a:rPr lang="en-US" dirty="0" err="1">
                <a:solidFill>
                  <a:srgbClr val="000000"/>
                </a:solidFill>
              </a:rPr>
              <a:t>yr</a:t>
            </a:r>
            <a:r>
              <a:rPr lang="en-US" dirty="0">
                <a:solidFill>
                  <a:srgbClr val="000000"/>
                </a:solidFill>
              </a:rPr>
              <a:t> N</a:t>
            </a:r>
          </a:p>
          <a:p>
            <a:r>
              <a:rPr lang="en-US" dirty="0">
                <a:solidFill>
                  <a:srgbClr val="000000"/>
                </a:solidFill>
              </a:rPr>
              <a:t>0.13 mm/</a:t>
            </a:r>
            <a:r>
              <a:rPr lang="en-US" dirty="0" err="1">
                <a:solidFill>
                  <a:srgbClr val="000000"/>
                </a:solidFill>
              </a:rPr>
              <a:t>yr</a:t>
            </a:r>
            <a:r>
              <a:rPr lang="en-US" dirty="0">
                <a:solidFill>
                  <a:srgbClr val="000000"/>
                </a:solidFill>
              </a:rPr>
              <a:t> E</a:t>
            </a:r>
          </a:p>
          <a:p>
            <a:r>
              <a:rPr lang="en-US" dirty="0">
                <a:solidFill>
                  <a:srgbClr val="000000"/>
                </a:solidFill>
              </a:rPr>
              <a:t>0.13 mm/</a:t>
            </a:r>
            <a:r>
              <a:rPr lang="en-US" dirty="0" err="1">
                <a:solidFill>
                  <a:srgbClr val="000000"/>
                </a:solidFill>
              </a:rPr>
              <a:t>yr</a:t>
            </a:r>
            <a:r>
              <a:rPr lang="en-US" dirty="0">
                <a:solidFill>
                  <a:srgbClr val="000000"/>
                </a:solidFill>
              </a:rPr>
              <a:t> U</a:t>
            </a:r>
          </a:p>
          <a:p>
            <a:endParaRPr lang="en-US" dirty="0">
              <a:solidFill>
                <a:srgbClr val="000000"/>
              </a:solidFill>
            </a:endParaRPr>
          </a:p>
          <a:p>
            <a:endParaRPr lang="en-US" dirty="0">
              <a:solidFill>
                <a:srgbClr val="000000"/>
              </a:solidFill>
            </a:endParaRPr>
          </a:p>
          <a:p>
            <a:r>
              <a:rPr lang="en-US" dirty="0">
                <a:solidFill>
                  <a:srgbClr val="000000"/>
                </a:solidFill>
              </a:rPr>
              <a:t>Red lines show the 68% probability bounds of the velocity based on the results of applying the algorithm. </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27</a:t>
            </a:fld>
            <a:endParaRPr lang="en-US"/>
          </a:p>
        </p:txBody>
      </p:sp>
    </p:spTree>
    <p:extLst>
      <p:ext uri="{BB962C8B-B14F-4D97-AF65-F5344CB8AC3E}">
        <p14:creationId xmlns:p14="http://schemas.microsoft.com/office/powerpoint/2010/main" val="236020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dirty="0"/>
              <a:t>Comparison of estimated velocity uncertainties using spectral analysis (CATS) and Gauss-Markov fitting of averages (</a:t>
            </a:r>
            <a:r>
              <a:rPr lang="en-US" dirty="0" err="1"/>
              <a:t>FOGMEx</a:t>
            </a:r>
            <a:r>
              <a:rPr lang="en-US" dirty="0"/>
              <a:t>)</a:t>
            </a:r>
          </a:p>
        </p:txBody>
      </p:sp>
      <p:pic>
        <p:nvPicPr>
          <p:cNvPr id="58371" name="Content Placeholder 3" descr="RSvsFlicker.jpg"/>
          <p:cNvPicPr>
            <a:picLocks noGrp="1" noChangeAspect="1"/>
          </p:cNvPicPr>
          <p:nvPr>
            <p:ph idx="1"/>
          </p:nvPr>
        </p:nvPicPr>
        <p:blipFill>
          <a:blip r:embed="rId3"/>
          <a:stretch>
            <a:fillRect/>
          </a:stretch>
        </p:blipFill>
        <p:spPr>
          <a:xfrm>
            <a:off x="1720850" y="1912144"/>
            <a:ext cx="8750300" cy="4178300"/>
          </a:xfrm>
        </p:spPr>
      </p:pic>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28</a:t>
            </a:fld>
            <a:endParaRPr lang="en-US"/>
          </a:p>
        </p:txBody>
      </p:sp>
      <p:sp>
        <p:nvSpPr>
          <p:cNvPr id="58372" name="TextBox 3"/>
          <p:cNvSpPr txBox="1">
            <a:spLocks noChangeArrowheads="1"/>
          </p:cNvSpPr>
          <p:nvPr/>
        </p:nvSpPr>
        <p:spPr bwMode="auto">
          <a:xfrm>
            <a:off x="2133601" y="5981636"/>
            <a:ext cx="1996861"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Plot courtesy E. Calais</a:t>
            </a:r>
          </a:p>
        </p:txBody>
      </p:sp>
    </p:spTree>
    <p:extLst>
      <p:ext uri="{BB962C8B-B14F-4D97-AF65-F5344CB8AC3E}">
        <p14:creationId xmlns:p14="http://schemas.microsoft.com/office/powerpoint/2010/main" val="264915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dirty="0"/>
              <a:t>Determining the uncertainties of GNSS parameter estimates</a:t>
            </a:r>
          </a:p>
        </p:txBody>
      </p:sp>
      <p:sp>
        <p:nvSpPr>
          <p:cNvPr id="29699" name="Rectangle 5"/>
          <p:cNvSpPr>
            <a:spLocks noGrp="1" noChangeArrowheads="1"/>
          </p:cNvSpPr>
          <p:nvPr>
            <p:ph idx="1"/>
          </p:nvPr>
        </p:nvSpPr>
        <p:spPr/>
        <p:txBody>
          <a:bodyPr/>
          <a:lstStyle/>
          <a:p>
            <a:r>
              <a:rPr lang="en-US"/>
              <a:t>Rigorous estimate of uncertainties requires full knowledge of the error spectrum, both temporal and spatial correlations (never possible)</a:t>
            </a:r>
          </a:p>
          <a:p>
            <a:r>
              <a:rPr lang="en-US"/>
              <a:t>Sufficient approximations are often available by examining time series (phase and/or position) and reweighting data</a:t>
            </a:r>
          </a:p>
          <a:p>
            <a:r>
              <a:rPr lang="en-US"/>
              <a:t>Whatever the assumed error model and tools used to implement it, external validation is important</a:t>
            </a:r>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a:p>
        </p:txBody>
      </p:sp>
    </p:spTree>
    <p:extLst>
      <p:ext uri="{BB962C8B-B14F-4D97-AF65-F5344CB8AC3E}">
        <p14:creationId xmlns:p14="http://schemas.microsoft.com/office/powerpoint/2010/main" val="2821991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dirty="0"/>
              <a:t>Comparison of estimated velocity uncertainties using spectral analysis (Hector) and Gauss-Markov fitting of averages (</a:t>
            </a:r>
            <a:r>
              <a:rPr lang="en-US" dirty="0" err="1"/>
              <a:t>FOGMEx</a:t>
            </a:r>
            <a:r>
              <a:rPr lang="en-US" dirty="0"/>
              <a:t>)</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29</a:t>
            </a:fld>
            <a:endParaRPr lang="en-US"/>
          </a:p>
        </p:txBody>
      </p:sp>
      <p:sp>
        <p:nvSpPr>
          <p:cNvPr id="58372" name="TextBox 3"/>
          <p:cNvSpPr txBox="1">
            <a:spLocks noChangeArrowheads="1"/>
          </p:cNvSpPr>
          <p:nvPr/>
        </p:nvSpPr>
        <p:spPr bwMode="auto">
          <a:xfrm>
            <a:off x="6874119" y="6142623"/>
            <a:ext cx="3015762"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Floyd and Herring (2020), Figure 8</a:t>
            </a:r>
          </a:p>
        </p:txBody>
      </p:sp>
      <p:sp>
        <p:nvSpPr>
          <p:cNvPr id="21" name="TextBox 3">
            <a:extLst>
              <a:ext uri="{FF2B5EF4-FFF2-40B4-BE49-F238E27FC236}">
                <a16:creationId xmlns:a16="http://schemas.microsoft.com/office/drawing/2014/main" id="{1C9C311C-AD69-5646-B045-D2372403ABCC}"/>
              </a:ext>
            </a:extLst>
          </p:cNvPr>
          <p:cNvSpPr txBox="1">
            <a:spLocks noChangeArrowheads="1"/>
          </p:cNvSpPr>
          <p:nvPr/>
        </p:nvSpPr>
        <p:spPr bwMode="auto">
          <a:xfrm>
            <a:off x="1355963" y="6142623"/>
            <a:ext cx="3015762"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Floyd and Herring (2020), Figure 7</a:t>
            </a:r>
          </a:p>
        </p:txBody>
      </p:sp>
      <p:pic>
        <p:nvPicPr>
          <p:cNvPr id="25" name="Content Placeholder 24">
            <a:extLst>
              <a:ext uri="{FF2B5EF4-FFF2-40B4-BE49-F238E27FC236}">
                <a16:creationId xmlns:a16="http://schemas.microsoft.com/office/drawing/2014/main" id="{404994D1-7F32-A04F-98BE-DA1B89061577}"/>
              </a:ext>
            </a:extLst>
          </p:cNvPr>
          <p:cNvPicPr>
            <a:picLocks noGrp="1" noChangeAspect="1"/>
          </p:cNvPicPr>
          <p:nvPr>
            <p:ph sz="half" idx="1"/>
          </p:nvPr>
        </p:nvPicPr>
        <p:blipFill>
          <a:blip r:embed="rId3"/>
          <a:stretch>
            <a:fillRect/>
          </a:stretch>
        </p:blipFill>
        <p:spPr>
          <a:xfrm>
            <a:off x="1253331" y="1825625"/>
            <a:ext cx="4351338" cy="4351338"/>
          </a:xfrm>
        </p:spPr>
      </p:pic>
      <p:pic>
        <p:nvPicPr>
          <p:cNvPr id="26" name="Content Placeholder 16">
            <a:extLst>
              <a:ext uri="{FF2B5EF4-FFF2-40B4-BE49-F238E27FC236}">
                <a16:creationId xmlns:a16="http://schemas.microsoft.com/office/drawing/2014/main" id="{C8E7A017-CCF3-6241-AD6F-657F525DA9E6}"/>
              </a:ext>
            </a:extLst>
          </p:cNvPr>
          <p:cNvPicPr>
            <a:picLocks noGrp="1" noChangeAspect="1"/>
          </p:cNvPicPr>
          <p:nvPr>
            <p:ph sz="half" idx="2"/>
          </p:nvPr>
        </p:nvPicPr>
        <p:blipFill>
          <a:blip r:embed="rId4"/>
          <a:stretch>
            <a:fillRect/>
          </a:stretch>
        </p:blipFill>
        <p:spPr>
          <a:xfrm>
            <a:off x="6587331" y="1825625"/>
            <a:ext cx="4351338" cy="4351338"/>
          </a:xfrm>
        </p:spPr>
      </p:pic>
    </p:spTree>
    <p:extLst>
      <p:ext uri="{BB962C8B-B14F-4D97-AF65-F5344CB8AC3E}">
        <p14:creationId xmlns:p14="http://schemas.microsoft.com/office/powerpoint/2010/main" val="3604717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Summary of practical approaches</a:t>
            </a:r>
            <a:endParaRPr lang="en-US" dirty="0"/>
          </a:p>
        </p:txBody>
      </p:sp>
      <p:sp>
        <p:nvSpPr>
          <p:cNvPr id="60419" name="Rectangle 3"/>
          <p:cNvSpPr>
            <a:spLocks noGrp="1" noChangeArrowheads="1"/>
          </p:cNvSpPr>
          <p:nvPr>
            <p:ph idx="1"/>
          </p:nvPr>
        </p:nvSpPr>
        <p:spPr/>
        <p:txBody>
          <a:bodyPr/>
          <a:lstStyle/>
          <a:p>
            <a:r>
              <a:rPr lang="en-US" dirty="0"/>
              <a:t>White noise + flicker noise (+ random walk) to model the spectrum (Williams et al., 2004)</a:t>
            </a:r>
          </a:p>
          <a:p>
            <a:r>
              <a:rPr lang="en-US" dirty="0"/>
              <a:t>White noise as a proxy for flicker noise (Mao et al., 1999)</a:t>
            </a:r>
          </a:p>
          <a:p>
            <a:r>
              <a:rPr lang="en-US" dirty="0"/>
              <a:t>Random walk to model to model an exponential spectrum (Herring “</a:t>
            </a:r>
            <a:r>
              <a:rPr lang="en-US" dirty="0" err="1"/>
              <a:t>FOGMEx</a:t>
            </a:r>
            <a:r>
              <a:rPr lang="en-US" dirty="0"/>
              <a:t>” algorithm for velocities)</a:t>
            </a:r>
          </a:p>
          <a:p>
            <a:r>
              <a:rPr lang="en-US" dirty="0"/>
              <a:t>“Eyeball” white noise + random walk for non-continuous data</a:t>
            </a:r>
          </a:p>
          <a:p>
            <a:r>
              <a:rPr lang="en-US" dirty="0"/>
              <a:t>All approaches require common sense and verification                                                                       </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30</a:t>
            </a:fld>
            <a:endParaRPr lang="en-US"/>
          </a:p>
        </p:txBody>
      </p:sp>
    </p:spTree>
    <p:extLst>
      <p:ext uri="{BB962C8B-B14F-4D97-AF65-F5344CB8AC3E}">
        <p14:creationId xmlns:p14="http://schemas.microsoft.com/office/powerpoint/2010/main" val="4239063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9220200" y="2771991"/>
            <a:ext cx="1533144"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000000"/>
                </a:solidFill>
              </a:rPr>
              <a:t>17 sites in central Macedonia: 4–5 velocities pierce error ellipses</a:t>
            </a:r>
          </a:p>
        </p:txBody>
      </p:sp>
      <p:sp>
        <p:nvSpPr>
          <p:cNvPr id="10" name="Text Box 3"/>
          <p:cNvSpPr txBox="1">
            <a:spLocks noGrp="1" noChangeArrowheads="1"/>
          </p:cNvSpPr>
          <p:nvPr>
            <p:ph type="title"/>
          </p:nvPr>
        </p:nvSpPr>
        <p:spPr/>
        <p:txBody>
          <a:bodyPr/>
          <a:lstStyle/>
          <a:p>
            <a:r>
              <a:rPr lang="en-US" dirty="0"/>
              <a:t>External validation of velocity uncertainties by comparing with a geophysical model</a:t>
            </a:r>
          </a:p>
        </p:txBody>
      </p:sp>
      <p:pic>
        <p:nvPicPr>
          <p:cNvPr id="17" name="Picture 2" descr="macd70osu"/>
          <p:cNvPicPr>
            <a:picLocks noGrp="1" noChangeAspect="1" noChangeArrowheads="1"/>
          </p:cNvPicPr>
          <p:nvPr>
            <p:ph idx="1"/>
          </p:nvPr>
        </p:nvPicPr>
        <p:blipFill rotWithShape="1">
          <a:blip r:embed="rId3"/>
          <a:srcRect l="180" b="10933"/>
          <a:stretch/>
        </p:blipFill>
        <p:spPr>
          <a:xfrm>
            <a:off x="2922076" y="1825625"/>
            <a:ext cx="6347847" cy="4351338"/>
          </a:xfrm>
        </p:spPr>
      </p:pic>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31</a:t>
            </a:fld>
            <a:endParaRPr lang="en-US"/>
          </a:p>
        </p:txBody>
      </p:sp>
      <p:sp>
        <p:nvSpPr>
          <p:cNvPr id="13" name="TextBox 12"/>
          <p:cNvSpPr txBox="1"/>
          <p:nvPr/>
        </p:nvSpPr>
        <p:spPr>
          <a:xfrm>
            <a:off x="2945130" y="5933009"/>
            <a:ext cx="6326886" cy="646331"/>
          </a:xfrm>
          <a:prstGeom prst="rect">
            <a:avLst/>
          </a:prstGeom>
          <a:noFill/>
        </p:spPr>
        <p:txBody>
          <a:bodyPr wrap="square" rtlCol="0">
            <a:spAutoFit/>
          </a:bodyPr>
          <a:lstStyle/>
          <a:p>
            <a:r>
              <a:rPr lang="en-US">
                <a:solidFill>
                  <a:srgbClr val="000000"/>
                </a:solidFill>
              </a:rPr>
              <a:t> I</a:t>
            </a:r>
            <a:r>
              <a:rPr lang="en-US"/>
              <a:t>f </a:t>
            </a:r>
            <a:r>
              <a:rPr lang="en-US" dirty="0"/>
              <a:t>geologically rigid model is valid, 70% of sites should show no statistically significant motion, i.e. velocity lies within error ellipse</a:t>
            </a:r>
          </a:p>
        </p:txBody>
      </p:sp>
      <p:sp>
        <p:nvSpPr>
          <p:cNvPr id="23" name="Text Box 4"/>
          <p:cNvSpPr txBox="1">
            <a:spLocks noChangeArrowheads="1"/>
          </p:cNvSpPr>
          <p:nvPr/>
        </p:nvSpPr>
        <p:spPr bwMode="auto">
          <a:xfrm>
            <a:off x="1705763" y="3187489"/>
            <a:ext cx="1214628" cy="92333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000000"/>
                </a:solidFill>
              </a:rPr>
              <a:t>GMT plot at 70% confidence</a:t>
            </a:r>
          </a:p>
        </p:txBody>
      </p:sp>
      <p:sp>
        <p:nvSpPr>
          <p:cNvPr id="20" name="Oval 19"/>
          <p:cNvSpPr/>
          <p:nvPr/>
        </p:nvSpPr>
        <p:spPr>
          <a:xfrm rot="790991">
            <a:off x="4986528" y="2267713"/>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TextBox 21"/>
          <p:cNvSpPr txBox="1"/>
          <p:nvPr/>
        </p:nvSpPr>
        <p:spPr>
          <a:xfrm>
            <a:off x="3208678" y="1446410"/>
            <a:ext cx="6063135" cy="369332"/>
          </a:xfrm>
          <a:prstGeom prst="rect">
            <a:avLst/>
          </a:prstGeom>
          <a:noFill/>
        </p:spPr>
        <p:txBody>
          <a:bodyPr wrap="none" rtlCol="0">
            <a:spAutoFit/>
          </a:bodyPr>
          <a:lstStyle/>
          <a:p>
            <a:r>
              <a:rPr lang="en-US">
                <a:solidFill>
                  <a:srgbClr val="000000"/>
                </a:solidFill>
              </a:rPr>
              <a:t>Simple case: assume no strain within a geologically rigid region</a:t>
            </a:r>
            <a:endParaRPr lang="en-US"/>
          </a:p>
        </p:txBody>
      </p:sp>
    </p:spTree>
    <p:extLst>
      <p:ext uri="{BB962C8B-B14F-4D97-AF65-F5344CB8AC3E}">
        <p14:creationId xmlns:p14="http://schemas.microsoft.com/office/powerpoint/2010/main" val="595383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9239250" y="2929419"/>
            <a:ext cx="1378662"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000000"/>
                </a:solidFill>
              </a:rPr>
              <a:t>Now 1–2 of 17 velocities pierce error ellipses</a:t>
            </a:r>
          </a:p>
        </p:txBody>
      </p:sp>
      <p:sp>
        <p:nvSpPr>
          <p:cNvPr id="14" name="Title 13"/>
          <p:cNvSpPr>
            <a:spLocks noGrp="1"/>
          </p:cNvSpPr>
          <p:nvPr>
            <p:ph type="title"/>
          </p:nvPr>
        </p:nvSpPr>
        <p:spPr/>
        <p:txBody>
          <a:bodyPr/>
          <a:lstStyle/>
          <a:p>
            <a:r>
              <a:rPr lang="en-US" dirty="0"/>
              <a:t>External validation of velocity uncertainties by comparing with a geophysical model</a:t>
            </a:r>
          </a:p>
        </p:txBody>
      </p:sp>
      <p:pic>
        <p:nvPicPr>
          <p:cNvPr id="11" name="Picture 2" descr="macd95osu"/>
          <p:cNvPicPr>
            <a:picLocks noGrp="1" noChangeAspect="1" noChangeArrowheads="1"/>
          </p:cNvPicPr>
          <p:nvPr>
            <p:ph idx="1"/>
          </p:nvPr>
        </p:nvPicPr>
        <p:blipFill rotWithShape="1">
          <a:blip r:embed="rId3"/>
          <a:srcRect l="203" b="11412"/>
          <a:stretch/>
        </p:blipFill>
        <p:spPr>
          <a:xfrm>
            <a:off x="2933186" y="1825625"/>
            <a:ext cx="6325627" cy="4351338"/>
          </a:xfrm>
        </p:spPr>
      </p:pic>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32</a:t>
            </a:fld>
            <a:endParaRPr lang="en-US"/>
          </a:p>
        </p:txBody>
      </p:sp>
      <p:sp>
        <p:nvSpPr>
          <p:cNvPr id="19" name="Oval 18"/>
          <p:cNvSpPr/>
          <p:nvPr/>
        </p:nvSpPr>
        <p:spPr>
          <a:xfrm rot="790991">
            <a:off x="4986528" y="2267713"/>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Rectangle 4"/>
          <p:cNvSpPr>
            <a:spLocks noChangeArrowheads="1"/>
          </p:cNvSpPr>
          <p:nvPr/>
        </p:nvSpPr>
        <p:spPr bwMode="auto">
          <a:xfrm>
            <a:off x="1593342" y="3020569"/>
            <a:ext cx="1698498"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t>Same solution plotted with 95% confidence ellipses</a:t>
            </a:r>
            <a:endParaRPr lang="en-US" dirty="0">
              <a:solidFill>
                <a:srgbClr val="000000"/>
              </a:solidFill>
            </a:endParaRPr>
          </a:p>
        </p:txBody>
      </p:sp>
    </p:spTree>
    <p:extLst>
      <p:ext uri="{BB962C8B-B14F-4D97-AF65-F5344CB8AC3E}">
        <p14:creationId xmlns:p14="http://schemas.microsoft.com/office/powerpoint/2010/main" val="2354017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8229601"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3" name="Text Box 5"/>
          <p:cNvSpPr txBox="1">
            <a:spLocks noChangeArrowheads="1"/>
          </p:cNvSpPr>
          <p:nvPr/>
        </p:nvSpPr>
        <p:spPr bwMode="auto">
          <a:xfrm>
            <a:off x="6883620" y="2077703"/>
            <a:ext cx="3228467" cy="3726533"/>
          </a:xfrm>
          <a:prstGeom prst="rect">
            <a:avLst/>
          </a:prstGeom>
          <a:noFill/>
          <a:ln w="9525">
            <a:noFill/>
            <a:miter lim="800000"/>
            <a:headEnd/>
            <a:tailEnd/>
          </a:ln>
        </p:spPr>
        <p:txBody>
          <a:bodyPr wrap="square">
            <a:prstTxWarp prst="textNoShape">
              <a:avLst/>
            </a:prstTxWarp>
            <a:spAutoFit/>
          </a:bodyPr>
          <a:lstStyle/>
          <a:p>
            <a:pPr>
              <a:lnSpc>
                <a:spcPct val="120000"/>
              </a:lnSpc>
            </a:pPr>
            <a:r>
              <a:rPr lang="en-US" dirty="0">
                <a:solidFill>
                  <a:srgbClr val="000000"/>
                </a:solidFill>
              </a:rPr>
              <a:t>A more complex case of a large network in the Cascadia subduction zone</a:t>
            </a:r>
          </a:p>
          <a:p>
            <a:pPr>
              <a:lnSpc>
                <a:spcPct val="120000"/>
              </a:lnSpc>
            </a:pPr>
            <a:endParaRPr lang="en-US" dirty="0">
              <a:solidFill>
                <a:srgbClr val="000000"/>
              </a:solidFill>
            </a:endParaRPr>
          </a:p>
          <a:p>
            <a:pPr>
              <a:lnSpc>
                <a:spcPct val="120000"/>
              </a:lnSpc>
            </a:pPr>
            <a:r>
              <a:rPr lang="en-US" dirty="0">
                <a:solidFill>
                  <a:srgbClr val="000000"/>
                </a:solidFill>
              </a:rPr>
              <a:t>Colors show slipping and locked portions of the subducting slab where the surface velocities are highly sensitive to the model;  area to the east is slowly deforming and insensitive to the details of the model</a:t>
            </a:r>
          </a:p>
        </p:txBody>
      </p:sp>
      <p:sp>
        <p:nvSpPr>
          <p:cNvPr id="5" name="Title 4"/>
          <p:cNvSpPr>
            <a:spLocks noGrp="1"/>
          </p:cNvSpPr>
          <p:nvPr>
            <p:ph type="title"/>
          </p:nvPr>
        </p:nvSpPr>
        <p:spPr/>
        <p:txBody>
          <a:bodyPr/>
          <a:lstStyle/>
          <a:p>
            <a:r>
              <a:rPr lang="en-US" dirty="0"/>
              <a:t>External validation of velocity uncertainties by comparing with a geophysical model</a:t>
            </a:r>
          </a:p>
        </p:txBody>
      </p:sp>
      <p:pic>
        <p:nvPicPr>
          <p:cNvPr id="17" name="Picture 2"/>
          <p:cNvPicPr>
            <a:picLocks noGrp="1" noChangeAspect="1" noChangeArrowheads="1"/>
          </p:cNvPicPr>
          <p:nvPr>
            <p:ph idx="1"/>
          </p:nvPr>
        </p:nvPicPr>
        <p:blipFill>
          <a:blip r:embed="rId3">
            <a:lum bright="-12000" contrast="18000"/>
          </a:blip>
          <a:srcRect/>
          <a:stretch>
            <a:fillRect/>
          </a:stretch>
        </p:blipFill>
        <p:spPr>
          <a:xfrm>
            <a:off x="1282186" y="1591407"/>
            <a:ext cx="4598428" cy="4699124"/>
          </a:xfrm>
        </p:spPr>
      </p:pic>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33</a:t>
            </a:fld>
            <a:endParaRPr lang="en-US"/>
          </a:p>
        </p:txBody>
      </p:sp>
    </p:spTree>
    <p:extLst>
      <p:ext uri="{BB962C8B-B14F-4D97-AF65-F5344CB8AC3E}">
        <p14:creationId xmlns:p14="http://schemas.microsoft.com/office/powerpoint/2010/main" val="1839936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1981201"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8213726"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a:solidFill>
                  <a:srgbClr val="000000"/>
                </a:solidFill>
              </a:rPr>
              <a:t>Validation area (next slide) is east of 238°E</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34</a:t>
            </a:fld>
            <a:endParaRPr lang="en-US"/>
          </a:p>
        </p:txBody>
      </p:sp>
    </p:spTree>
    <p:extLst>
      <p:ext uri="{BB962C8B-B14F-4D97-AF65-F5344CB8AC3E}">
        <p14:creationId xmlns:p14="http://schemas.microsoft.com/office/powerpoint/2010/main" val="2710724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711690" y="92077"/>
            <a:ext cx="4996720" cy="6264275"/>
          </a:xfrm>
          <a:prstGeom prst="rect">
            <a:avLst/>
          </a:prstGeom>
          <a:noFill/>
          <a:ln w="9525">
            <a:noFill/>
            <a:miter lim="800000"/>
            <a:headEnd/>
            <a:tailEnd/>
          </a:ln>
        </p:spPr>
      </p:pic>
      <p:sp>
        <p:nvSpPr>
          <p:cNvPr id="72707" name="Text Box 3"/>
          <p:cNvSpPr txBox="1">
            <a:spLocks noChangeArrowheads="1"/>
          </p:cNvSpPr>
          <p:nvPr/>
        </p:nvSpPr>
        <p:spPr bwMode="auto">
          <a:xfrm>
            <a:off x="7391400" y="1600201"/>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73 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35</a:t>
            </a:fld>
            <a:endParaRPr lang="en-US"/>
          </a:p>
        </p:txBody>
      </p:sp>
    </p:spTree>
    <p:extLst>
      <p:ext uri="{BB962C8B-B14F-4D97-AF65-F5344CB8AC3E}">
        <p14:creationId xmlns:p14="http://schemas.microsoft.com/office/powerpoint/2010/main" val="3877488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Grp="1" noChangeArrowheads="1"/>
          </p:cNvSpPr>
          <p:nvPr>
            <p:ph type="title"/>
          </p:nvPr>
        </p:nvSpPr>
        <p:spPr/>
        <p:txBody>
          <a:bodyPr/>
          <a:lstStyle/>
          <a:p>
            <a:r>
              <a:rPr lang="en-US" dirty="0"/>
              <a:t>Statistics of velocity residuals</a:t>
            </a:r>
          </a:p>
        </p:txBody>
      </p:sp>
      <p:pic>
        <p:nvPicPr>
          <p:cNvPr id="16" name="Picture 2" descr="f09b_V"/>
          <p:cNvPicPr>
            <a:picLocks noGrp="1" noChangeAspect="1" noChangeArrowheads="1"/>
          </p:cNvPicPr>
          <p:nvPr>
            <p:ph sz="half" idx="1"/>
          </p:nvPr>
        </p:nvPicPr>
        <p:blipFill rotWithShape="1">
          <a:blip r:embed="rId3"/>
          <a:srcRect l="3547" t="45921" r="50303" b="3931"/>
          <a:stretch/>
        </p:blipFill>
        <p:spPr>
          <a:xfrm>
            <a:off x="1911036" y="1467957"/>
            <a:ext cx="3356264" cy="4606632"/>
          </a:xfrm>
        </p:spPr>
      </p:pic>
      <p:sp>
        <p:nvSpPr>
          <p:cNvPr id="24" name="Text Box 3"/>
          <p:cNvSpPr txBox="1">
            <a:spLocks noGrp="1" noChangeArrowheads="1"/>
          </p:cNvSpPr>
          <p:nvPr>
            <p:ph sz="half" idx="2"/>
          </p:nvPr>
        </p:nvSpPr>
        <p:spPr/>
        <p:txBody>
          <a:bodyPr>
            <a:normAutofit lnSpcReduction="10000"/>
          </a:bodyPr>
          <a:lstStyle/>
          <a:p>
            <a:r>
              <a:rPr lang="en-US" dirty="0"/>
              <a:t>Cumulative histogram of normalized velocity residuals for eastern Oregon and Washington</a:t>
            </a:r>
          </a:p>
          <a:p>
            <a:pPr lvl="1"/>
            <a:r>
              <a:rPr lang="en-US" dirty="0"/>
              <a:t>70 sites</a:t>
            </a:r>
          </a:p>
          <a:p>
            <a:r>
              <a:rPr lang="en-US" dirty="0"/>
              <a:t>Noise added to position for each survey:</a:t>
            </a:r>
          </a:p>
          <a:p>
            <a:pPr lvl="1"/>
            <a:r>
              <a:rPr lang="en-US" dirty="0"/>
              <a:t>0.5 mm random (“</a:t>
            </a:r>
            <a:r>
              <a:rPr lang="en-US" dirty="0" err="1"/>
              <a:t>sig_neu</a:t>
            </a:r>
            <a:r>
              <a:rPr lang="en-US" dirty="0"/>
              <a:t>”)</a:t>
            </a:r>
          </a:p>
          <a:p>
            <a:pPr lvl="1"/>
            <a:r>
              <a:rPr lang="en-US" dirty="0"/>
              <a:t>1.0 mm/</a:t>
            </a:r>
            <a:r>
              <a:rPr lang="en-US" dirty="0" err="1"/>
              <a:t>sqrt</a:t>
            </a:r>
            <a:r>
              <a:rPr lang="en-US" dirty="0"/>
              <a:t>(</a:t>
            </a:r>
            <a:r>
              <a:rPr lang="en-US" dirty="0" err="1"/>
              <a:t>yr</a:t>
            </a:r>
            <a:r>
              <a:rPr lang="en-US" dirty="0"/>
              <a:t>) random walk (“</a:t>
            </a:r>
            <a:r>
              <a:rPr lang="en-US" dirty="0" err="1"/>
              <a:t>mar_neu</a:t>
            </a:r>
            <a:r>
              <a:rPr lang="en-US" dirty="0"/>
              <a:t>”)</a:t>
            </a:r>
          </a:p>
          <a:p>
            <a:r>
              <a:rPr lang="en-US" dirty="0"/>
              <a:t>Solid line is theoretical for a </a:t>
            </a:r>
            <a:r>
              <a:rPr lang="en-US" dirty="0" err="1"/>
              <a:t>χ</a:t>
            </a:r>
            <a:r>
              <a:rPr lang="en-US" dirty="0"/>
              <a:t>-distribution</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36</a:t>
            </a:fld>
            <a:endParaRPr lang="en-US"/>
          </a:p>
        </p:txBody>
      </p:sp>
      <p:sp>
        <p:nvSpPr>
          <p:cNvPr id="31" name="Text Box 3"/>
          <p:cNvSpPr txBox="1">
            <a:spLocks noChangeArrowheads="1"/>
          </p:cNvSpPr>
          <p:nvPr/>
        </p:nvSpPr>
        <p:spPr bwMode="auto">
          <a:xfrm rot="16200000">
            <a:off x="1300465" y="3526751"/>
            <a:ext cx="1704546" cy="584775"/>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Percent within ratio</a:t>
            </a:r>
          </a:p>
          <a:p>
            <a:endParaRPr lang="en-US" dirty="0">
              <a:solidFill>
                <a:srgbClr val="000000"/>
              </a:solidFill>
            </a:endParaRPr>
          </a:p>
        </p:txBody>
      </p:sp>
      <p:sp>
        <p:nvSpPr>
          <p:cNvPr id="32" name="Text Box 6"/>
          <p:cNvSpPr txBox="1">
            <a:spLocks noChangeArrowheads="1"/>
          </p:cNvSpPr>
          <p:nvPr/>
        </p:nvSpPr>
        <p:spPr bwMode="auto">
          <a:xfrm>
            <a:off x="2092822" y="5932512"/>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magnitude/uncertainty)</a:t>
            </a:r>
          </a:p>
        </p:txBody>
      </p:sp>
    </p:spTree>
    <p:extLst>
      <p:ext uri="{BB962C8B-B14F-4D97-AF65-F5344CB8AC3E}">
        <p14:creationId xmlns:p14="http://schemas.microsoft.com/office/powerpoint/2010/main" val="3957470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Statistics of velocity residuals</a:t>
            </a:r>
          </a:p>
        </p:txBody>
      </p:sp>
      <p:pic>
        <p:nvPicPr>
          <p:cNvPr id="13" name="Picture 2" descr="a01a_V"/>
          <p:cNvPicPr>
            <a:picLocks noGrp="1" noChangeAspect="1" noChangeArrowheads="1"/>
          </p:cNvPicPr>
          <p:nvPr>
            <p:ph sz="half" idx="1"/>
          </p:nvPr>
        </p:nvPicPr>
        <p:blipFill>
          <a:blip r:embed="rId3"/>
          <a:srcRect l="4678" t="43518" r="52046" b="4630"/>
          <a:stretch>
            <a:fillRect/>
          </a:stretch>
        </p:blipFill>
        <p:spPr>
          <a:xfrm>
            <a:off x="1992086" y="1256680"/>
            <a:ext cx="3145971" cy="4761357"/>
          </a:xfrm>
        </p:spPr>
      </p:pic>
      <p:sp>
        <p:nvSpPr>
          <p:cNvPr id="21" name="Text Box 5"/>
          <p:cNvSpPr txBox="1">
            <a:spLocks noGrp="1" noChangeArrowheads="1"/>
          </p:cNvSpPr>
          <p:nvPr>
            <p:ph sz="half" idx="2"/>
          </p:nvPr>
        </p:nvSpPr>
        <p:spPr/>
        <p:txBody>
          <a:bodyPr/>
          <a:lstStyle/>
          <a:p>
            <a:r>
              <a:rPr lang="en-US" dirty="0"/>
              <a:t>Same as last slide but with a smaller random-walk noise added:</a:t>
            </a:r>
          </a:p>
          <a:p>
            <a:pPr lvl="1"/>
            <a:r>
              <a:rPr lang="en-US" dirty="0"/>
              <a:t>0.5 mm random</a:t>
            </a:r>
          </a:p>
          <a:p>
            <a:pPr lvl="1"/>
            <a:r>
              <a:rPr lang="en-US" dirty="0"/>
              <a:t>0.5 mm/</a:t>
            </a:r>
            <a:r>
              <a:rPr lang="en-US" dirty="0" err="1"/>
              <a:t>yr</a:t>
            </a:r>
            <a:r>
              <a:rPr lang="en-US" dirty="0"/>
              <a:t> random walk </a:t>
            </a:r>
          </a:p>
          <a:p>
            <a:pPr lvl="1"/>
            <a:r>
              <a:rPr lang="en-US" dirty="0"/>
              <a:t>cf. 1.0 mm/</a:t>
            </a:r>
            <a:r>
              <a:rPr lang="en-US" dirty="0" err="1"/>
              <a:t>sqrt</a:t>
            </a:r>
            <a:r>
              <a:rPr lang="en-US" dirty="0"/>
              <a:t>(</a:t>
            </a:r>
            <a:r>
              <a:rPr lang="en-US" dirty="0" err="1"/>
              <a:t>yr</a:t>
            </a:r>
            <a:r>
              <a:rPr lang="en-US" dirty="0"/>
              <a:t>) RW for “best” noise model</a:t>
            </a:r>
          </a:p>
          <a:p>
            <a:r>
              <a:rPr lang="en-US" dirty="0"/>
              <a:t>Note greater number of  residuals in range of 1.5–2.0 sigma</a:t>
            </a:r>
          </a:p>
          <a:p>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37</a:t>
            </a:fld>
            <a:endParaRPr lang="en-US"/>
          </a:p>
        </p:txBody>
      </p:sp>
      <p:sp>
        <p:nvSpPr>
          <p:cNvPr id="16" name="Text Box 3">
            <a:extLst>
              <a:ext uri="{FF2B5EF4-FFF2-40B4-BE49-F238E27FC236}">
                <a16:creationId xmlns:a16="http://schemas.microsoft.com/office/drawing/2014/main" id="{4D277D69-ADEE-BF47-9F5A-4DB683ADBF66}"/>
              </a:ext>
            </a:extLst>
          </p:cNvPr>
          <p:cNvSpPr txBox="1">
            <a:spLocks noChangeArrowheads="1"/>
          </p:cNvSpPr>
          <p:nvPr/>
        </p:nvSpPr>
        <p:spPr bwMode="auto">
          <a:xfrm rot="16200000">
            <a:off x="1300465" y="3526751"/>
            <a:ext cx="1704546" cy="584775"/>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Percent within ratio</a:t>
            </a:r>
          </a:p>
          <a:p>
            <a:endParaRPr lang="en-US" dirty="0">
              <a:solidFill>
                <a:srgbClr val="000000"/>
              </a:solidFill>
            </a:endParaRPr>
          </a:p>
        </p:txBody>
      </p:sp>
      <p:sp>
        <p:nvSpPr>
          <p:cNvPr id="17" name="Text Box 6">
            <a:extLst>
              <a:ext uri="{FF2B5EF4-FFF2-40B4-BE49-F238E27FC236}">
                <a16:creationId xmlns:a16="http://schemas.microsoft.com/office/drawing/2014/main" id="{221EB998-9908-254A-9337-9D7E4C77CB31}"/>
              </a:ext>
            </a:extLst>
          </p:cNvPr>
          <p:cNvSpPr txBox="1">
            <a:spLocks noChangeArrowheads="1"/>
          </p:cNvSpPr>
          <p:nvPr/>
        </p:nvSpPr>
        <p:spPr bwMode="auto">
          <a:xfrm>
            <a:off x="2092822" y="5932512"/>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magnitude/uncertainty)</a:t>
            </a:r>
          </a:p>
        </p:txBody>
      </p:sp>
    </p:spTree>
    <p:extLst>
      <p:ext uri="{BB962C8B-B14F-4D97-AF65-F5344CB8AC3E}">
        <p14:creationId xmlns:p14="http://schemas.microsoft.com/office/powerpoint/2010/main" val="1896115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Statistics of velocity residuals</a:t>
            </a:r>
          </a:p>
        </p:txBody>
      </p:sp>
      <p:pic>
        <p:nvPicPr>
          <p:cNvPr id="18" name="Picture 2" descr="f12b_V"/>
          <p:cNvPicPr>
            <a:picLocks noGrp="1" noChangeAspect="1" noChangeArrowheads="1"/>
          </p:cNvPicPr>
          <p:nvPr>
            <p:ph sz="half" idx="1"/>
          </p:nvPr>
        </p:nvPicPr>
        <p:blipFill rotWithShape="1">
          <a:blip r:embed="rId3"/>
          <a:srcRect l="3863" t="46104" r="51580" b="4683"/>
          <a:stretch/>
        </p:blipFill>
        <p:spPr>
          <a:xfrm>
            <a:off x="1937661" y="1495187"/>
            <a:ext cx="3233054" cy="4510678"/>
          </a:xfrm>
        </p:spPr>
      </p:pic>
      <p:sp>
        <p:nvSpPr>
          <p:cNvPr id="17" name="Text Box 4"/>
          <p:cNvSpPr txBox="1">
            <a:spLocks noGrp="1" noChangeArrowheads="1"/>
          </p:cNvSpPr>
          <p:nvPr>
            <p:ph sz="half" idx="2"/>
          </p:nvPr>
        </p:nvSpPr>
        <p:spPr/>
        <p:txBody>
          <a:bodyPr>
            <a:normAutofit lnSpcReduction="10000"/>
          </a:bodyPr>
          <a:lstStyle/>
          <a:p>
            <a:r>
              <a:rPr lang="en-US" dirty="0"/>
              <a:t>Same as last slide but with larger random and random-walk noise added :</a:t>
            </a:r>
          </a:p>
          <a:p>
            <a:pPr lvl="1"/>
            <a:r>
              <a:rPr lang="en-US" dirty="0"/>
              <a:t>2.0  mm white noise</a:t>
            </a:r>
          </a:p>
          <a:p>
            <a:pPr lvl="1"/>
            <a:r>
              <a:rPr lang="en-US" dirty="0"/>
              <a:t>1.5 mm/sqrt(</a:t>
            </a:r>
            <a:r>
              <a:rPr lang="en-US" dirty="0" err="1"/>
              <a:t>yr</a:t>
            </a:r>
            <a:r>
              <a:rPr lang="en-US" dirty="0"/>
              <a:t>) random walk </a:t>
            </a:r>
          </a:p>
          <a:p>
            <a:pPr lvl="1"/>
            <a:r>
              <a:rPr lang="en-US" dirty="0"/>
              <a:t>cf. 0.5 mm WN and 1.0 mm/</a:t>
            </a:r>
            <a:r>
              <a:rPr lang="en-US" dirty="0" err="1"/>
              <a:t>sqrt</a:t>
            </a:r>
            <a:r>
              <a:rPr lang="en-US" dirty="0"/>
              <a:t>(</a:t>
            </a:r>
            <a:r>
              <a:rPr lang="en-US" dirty="0" err="1"/>
              <a:t>yr</a:t>
            </a:r>
            <a:r>
              <a:rPr lang="en-US" dirty="0"/>
              <a:t>) RW for “best” noise model</a:t>
            </a:r>
          </a:p>
          <a:p>
            <a:r>
              <a:rPr lang="en-US" dirty="0"/>
              <a:t>Note smaller number of residuals in all ranges above 0.1-sigma</a:t>
            </a:r>
          </a:p>
          <a:p>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38</a:t>
            </a:fld>
            <a:endParaRPr lang="en-US"/>
          </a:p>
        </p:txBody>
      </p:sp>
      <p:sp>
        <p:nvSpPr>
          <p:cNvPr id="97285" name="Text Box 5"/>
          <p:cNvSpPr txBox="1">
            <a:spLocks noChangeArrowheads="1"/>
          </p:cNvSpPr>
          <p:nvPr/>
        </p:nvSpPr>
        <p:spPr bwMode="auto">
          <a:xfrm>
            <a:off x="3565526" y="5603875"/>
            <a:ext cx="184731" cy="369332"/>
          </a:xfrm>
          <a:prstGeom prst="rect">
            <a:avLst/>
          </a:prstGeom>
          <a:noFill/>
          <a:ln w="9525">
            <a:noFill/>
            <a:miter lim="800000"/>
            <a:headEnd/>
            <a:tailEnd/>
          </a:ln>
        </p:spPr>
        <p:txBody>
          <a:bodyPr wrap="none">
            <a:prstTxWarp prst="textNoShape">
              <a:avLst/>
            </a:prstTxWarp>
            <a:spAutoFit/>
          </a:bodyPr>
          <a:lstStyle/>
          <a:p>
            <a:endParaRPr lang="en-US"/>
          </a:p>
        </p:txBody>
      </p:sp>
      <p:sp>
        <p:nvSpPr>
          <p:cNvPr id="19" name="Text Box 3">
            <a:extLst>
              <a:ext uri="{FF2B5EF4-FFF2-40B4-BE49-F238E27FC236}">
                <a16:creationId xmlns:a16="http://schemas.microsoft.com/office/drawing/2014/main" id="{FE9938B0-D455-1743-AA87-2871D013EE26}"/>
              </a:ext>
            </a:extLst>
          </p:cNvPr>
          <p:cNvSpPr txBox="1">
            <a:spLocks noChangeArrowheads="1"/>
          </p:cNvSpPr>
          <p:nvPr/>
        </p:nvSpPr>
        <p:spPr bwMode="auto">
          <a:xfrm rot="16200000">
            <a:off x="1300465" y="3526751"/>
            <a:ext cx="1704546" cy="584775"/>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Percent within ratio</a:t>
            </a:r>
          </a:p>
          <a:p>
            <a:endParaRPr lang="en-US" dirty="0">
              <a:solidFill>
                <a:srgbClr val="000000"/>
              </a:solidFill>
            </a:endParaRPr>
          </a:p>
        </p:txBody>
      </p:sp>
      <p:sp>
        <p:nvSpPr>
          <p:cNvPr id="20" name="Text Box 6">
            <a:extLst>
              <a:ext uri="{FF2B5EF4-FFF2-40B4-BE49-F238E27FC236}">
                <a16:creationId xmlns:a16="http://schemas.microsoft.com/office/drawing/2014/main" id="{2604E877-B48A-AA4C-BFDB-7F68F2773209}"/>
              </a:ext>
            </a:extLst>
          </p:cNvPr>
          <p:cNvSpPr txBox="1">
            <a:spLocks noChangeArrowheads="1"/>
          </p:cNvSpPr>
          <p:nvPr/>
        </p:nvSpPr>
        <p:spPr bwMode="auto">
          <a:xfrm>
            <a:off x="2092822" y="5932512"/>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magnitude/uncertainty)</a:t>
            </a:r>
          </a:p>
        </p:txBody>
      </p:sp>
    </p:spTree>
    <p:extLst>
      <p:ext uri="{BB962C8B-B14F-4D97-AF65-F5344CB8AC3E}">
        <p14:creationId xmlns:p14="http://schemas.microsoft.com/office/powerpoint/2010/main" val="258967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Tools for error analysis in GAMIT/GLOBK</a:t>
            </a:r>
          </a:p>
        </p:txBody>
      </p:sp>
      <p:sp>
        <p:nvSpPr>
          <p:cNvPr id="100355" name="Rectangle 3"/>
          <p:cNvSpPr>
            <a:spLocks noGrp="1" noChangeArrowheads="1"/>
          </p:cNvSpPr>
          <p:nvPr>
            <p:ph idx="1"/>
          </p:nvPr>
        </p:nvSpPr>
        <p:spPr/>
        <p:txBody>
          <a:bodyPr>
            <a:normAutofit fontScale="47500" lnSpcReduction="20000"/>
          </a:bodyPr>
          <a:lstStyle/>
          <a:p>
            <a:pPr marL="0" indent="0">
              <a:buNone/>
            </a:pPr>
            <a:r>
              <a:rPr lang="en-US" dirty="0"/>
              <a:t>GAMIT</a:t>
            </a:r>
          </a:p>
          <a:p>
            <a:r>
              <a:rPr lang="en-US" dirty="0"/>
              <a:t>“AUTCLN reweight = Y” (default in </a:t>
            </a:r>
            <a:r>
              <a:rPr lang="en-US" dirty="0" err="1"/>
              <a:t>sestbl</a:t>
            </a:r>
            <a:r>
              <a:rPr lang="en-US" dirty="0"/>
              <a:t>.) uses phase rms from </a:t>
            </a:r>
            <a:r>
              <a:rPr lang="en-US" dirty="0" err="1"/>
              <a:t>postfit</a:t>
            </a:r>
            <a:r>
              <a:rPr lang="en-US" dirty="0"/>
              <a:t> edit to reweight data with constant + elevation-dependent terms</a:t>
            </a:r>
          </a:p>
          <a:p>
            <a:pPr marL="0" indent="0">
              <a:buNone/>
            </a:pPr>
            <a:r>
              <a:rPr lang="en-US" dirty="0"/>
              <a:t>GLOBK</a:t>
            </a:r>
          </a:p>
          <a:p>
            <a:r>
              <a:rPr lang="en-US" dirty="0"/>
              <a:t>Rename (</a:t>
            </a:r>
            <a:r>
              <a:rPr lang="en-US" dirty="0" err="1"/>
              <a:t>eq_file</a:t>
            </a:r>
            <a:r>
              <a:rPr lang="en-US" dirty="0"/>
              <a:t>) to “_XPS” or “_XCL” to remove outliers</a:t>
            </a:r>
          </a:p>
          <a:p>
            <a:r>
              <a:rPr lang="en-US" dirty="0"/>
              <a:t>“</a:t>
            </a:r>
            <a:r>
              <a:rPr lang="en-US" dirty="0" err="1"/>
              <a:t>sig_neu</a:t>
            </a:r>
            <a:r>
              <a:rPr lang="en-US" dirty="0"/>
              <a:t>” adds white noise by station and span</a:t>
            </a:r>
          </a:p>
          <a:p>
            <a:pPr lvl="1"/>
            <a:r>
              <a:rPr lang="en-US" dirty="0"/>
              <a:t>Best way to “rescale” the random noise component</a:t>
            </a:r>
          </a:p>
          <a:p>
            <a:pPr lvl="1"/>
            <a:r>
              <a:rPr lang="en-US" dirty="0"/>
              <a:t>A large value can also substitute for “_XPS”/“_XCL” renames for removing outliers</a:t>
            </a:r>
          </a:p>
          <a:p>
            <a:r>
              <a:rPr lang="en-US" dirty="0"/>
              <a:t>“</a:t>
            </a:r>
            <a:r>
              <a:rPr lang="en-US" dirty="0" err="1"/>
              <a:t>mar_neu</a:t>
            </a:r>
            <a:r>
              <a:rPr lang="en-US" dirty="0"/>
              <a:t>” adds random-walk noise</a:t>
            </a:r>
          </a:p>
          <a:p>
            <a:pPr lvl="1"/>
            <a:r>
              <a:rPr lang="en-US" dirty="0"/>
              <a:t>Principal method for controlling velocity uncertainties </a:t>
            </a:r>
          </a:p>
          <a:p>
            <a:r>
              <a:rPr lang="en-US" dirty="0"/>
              <a:t>In the .</a:t>
            </a:r>
            <a:r>
              <a:rPr lang="en-US" dirty="0" err="1"/>
              <a:t>gdl</a:t>
            </a:r>
            <a:r>
              <a:rPr lang="en-US" dirty="0"/>
              <a:t>-files, rescale variances of an entire h-file</a:t>
            </a:r>
          </a:p>
          <a:p>
            <a:pPr lvl="1"/>
            <a:r>
              <a:rPr lang="en-US" dirty="0"/>
              <a:t>Useful when combining solutions from with different sampling rates or from different programs (Bernese, GIPSY)</a:t>
            </a:r>
          </a:p>
          <a:p>
            <a:pPr marL="0" indent="0">
              <a:buNone/>
            </a:pPr>
            <a:r>
              <a:rPr lang="en-US" dirty="0"/>
              <a:t>Utilities</a:t>
            </a:r>
          </a:p>
          <a:p>
            <a:r>
              <a:rPr lang="en-US" dirty="0" err="1"/>
              <a:t>tsview</a:t>
            </a:r>
            <a:r>
              <a:rPr lang="en-US" dirty="0"/>
              <a:t> and </a:t>
            </a:r>
            <a:r>
              <a:rPr lang="en-US" dirty="0" err="1">
                <a:latin typeface="Courier" pitchFamily="2" charset="0"/>
              </a:rPr>
              <a:t>tsfit</a:t>
            </a:r>
            <a:r>
              <a:rPr lang="en-US" dirty="0"/>
              <a:t> can generate “_XPS” commands graphically or automatically</a:t>
            </a:r>
          </a:p>
          <a:p>
            <a:r>
              <a:rPr lang="en-US" dirty="0" err="1">
                <a:latin typeface="Courier" pitchFamily="2" charset="0"/>
              </a:rPr>
              <a:t>grw</a:t>
            </a:r>
            <a:r>
              <a:rPr lang="en-US" dirty="0"/>
              <a:t> and </a:t>
            </a:r>
            <a:r>
              <a:rPr lang="en-US" dirty="0" err="1">
                <a:latin typeface="Courier" pitchFamily="2" charset="0"/>
              </a:rPr>
              <a:t>vrw</a:t>
            </a:r>
            <a:r>
              <a:rPr lang="en-US" dirty="0"/>
              <a:t> can generate “</a:t>
            </a:r>
            <a:r>
              <a:rPr lang="en-US" dirty="0" err="1"/>
              <a:t>sig_neu</a:t>
            </a:r>
            <a:r>
              <a:rPr lang="en-US" dirty="0"/>
              <a:t>” commands with a few key strokes</a:t>
            </a:r>
          </a:p>
          <a:p>
            <a:r>
              <a:rPr lang="en-US" dirty="0" err="1"/>
              <a:t>FOGMEx</a:t>
            </a:r>
            <a:r>
              <a:rPr lang="en-US" dirty="0"/>
              <a:t> (“realistic sigma”) algorithm implemented in </a:t>
            </a:r>
            <a:r>
              <a:rPr lang="en-US" dirty="0" err="1"/>
              <a:t>tsview</a:t>
            </a:r>
            <a:r>
              <a:rPr lang="en-US" dirty="0"/>
              <a:t> (MATLAB) and </a:t>
            </a:r>
            <a:r>
              <a:rPr lang="en-US" dirty="0" err="1">
                <a:latin typeface="Courier" pitchFamily="2" charset="0"/>
              </a:rPr>
              <a:t>tsfit</a:t>
            </a:r>
            <a:r>
              <a:rPr lang="en-US" dirty="0"/>
              <a:t>/</a:t>
            </a:r>
            <a:r>
              <a:rPr lang="en-US" dirty="0" err="1">
                <a:latin typeface="Courier" pitchFamily="2" charset="0"/>
              </a:rPr>
              <a:t>ensum</a:t>
            </a:r>
            <a:endParaRPr lang="en-US" dirty="0">
              <a:latin typeface="Courier" pitchFamily="2" charset="0"/>
            </a:endParaRPr>
          </a:p>
          <a:p>
            <a:pPr lvl="1"/>
            <a:r>
              <a:rPr lang="en-US" dirty="0" err="1">
                <a:latin typeface="Courier" pitchFamily="2" charset="0"/>
              </a:rPr>
              <a:t>sh_gen_stats</a:t>
            </a:r>
            <a:r>
              <a:rPr lang="en-US" dirty="0"/>
              <a:t> generates “</a:t>
            </a:r>
            <a:r>
              <a:rPr lang="en-US" dirty="0" err="1"/>
              <a:t>mar_neu</a:t>
            </a:r>
            <a:r>
              <a:rPr lang="en-US" dirty="0"/>
              <a:t>” commands for </a:t>
            </a:r>
            <a:r>
              <a:rPr lang="en-US" dirty="0" err="1">
                <a:latin typeface="Courier" pitchFamily="2" charset="0"/>
              </a:rPr>
              <a:t>globk</a:t>
            </a:r>
            <a:r>
              <a:rPr lang="en-US" dirty="0"/>
              <a:t> based on the noise estimates</a:t>
            </a:r>
          </a:p>
          <a:p>
            <a:r>
              <a:rPr lang="en-US" dirty="0" err="1">
                <a:latin typeface="Courier" pitchFamily="2" charset="0"/>
              </a:rPr>
              <a:t>sh_plotvel</a:t>
            </a:r>
            <a:r>
              <a:rPr lang="en-US" dirty="0"/>
              <a:t> (GMT) allows setting of confidence level of error ellipses</a:t>
            </a:r>
          </a:p>
          <a:p>
            <a:r>
              <a:rPr lang="en-US" dirty="0" err="1">
                <a:latin typeface="Courier" pitchFamily="2" charset="0"/>
              </a:rPr>
              <a:t>sh_tshist</a:t>
            </a:r>
            <a:r>
              <a:rPr lang="en-US" dirty="0"/>
              <a:t> and </a:t>
            </a:r>
            <a:r>
              <a:rPr lang="en-US" dirty="0" err="1">
                <a:latin typeface="Courier" pitchFamily="2" charset="0"/>
              </a:rPr>
              <a:t>sh_velhist</a:t>
            </a:r>
            <a:r>
              <a:rPr lang="en-US" dirty="0"/>
              <a:t> (GMT) can be used to generate histograms of time series and velocities</a:t>
            </a:r>
          </a:p>
          <a:p>
            <a:pPr lvl="1"/>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a:t>
            </a:fld>
            <a:endParaRPr lang="en-US"/>
          </a:p>
        </p:txBody>
      </p:sp>
    </p:spTree>
    <p:extLst>
      <p:ext uri="{BB962C8B-B14F-4D97-AF65-F5344CB8AC3E}">
        <p14:creationId xmlns:p14="http://schemas.microsoft.com/office/powerpoint/2010/main" val="4025741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r>
              <a:rPr lang="en-US" dirty="0"/>
              <a:t>Summary</a:t>
            </a:r>
          </a:p>
        </p:txBody>
      </p:sp>
      <p:sp>
        <p:nvSpPr>
          <p:cNvPr id="99331" name="Rectangle 3"/>
          <p:cNvSpPr>
            <a:spLocks noGrp="1" noChangeArrowheads="1"/>
          </p:cNvSpPr>
          <p:nvPr>
            <p:ph idx="1"/>
          </p:nvPr>
        </p:nvSpPr>
        <p:spPr/>
        <p:txBody>
          <a:bodyPr>
            <a:normAutofit fontScale="92500" lnSpcReduction="10000"/>
          </a:bodyPr>
          <a:lstStyle/>
          <a:p>
            <a:r>
              <a:rPr lang="en-US" dirty="0"/>
              <a:t>All algorithms for computing estimates of standard deviations have various problems</a:t>
            </a:r>
          </a:p>
          <a:p>
            <a:pPr lvl="1"/>
            <a:r>
              <a:rPr lang="en-US" dirty="0"/>
              <a:t>Fundamentally, rate standard deviations are dependent on low frequency part of noise spectrum, which is poorly determined without very long time series (decades)</a:t>
            </a:r>
          </a:p>
          <a:p>
            <a:r>
              <a:rPr lang="en-US" dirty="0"/>
              <a:t>Assumptions of stationarity (constant noise characteristics over time) are often (usually?) not valid </a:t>
            </a:r>
          </a:p>
          <a:p>
            <a:r>
              <a:rPr lang="en-US" dirty="0" err="1"/>
              <a:t>FOGMEx</a:t>
            </a:r>
            <a:r>
              <a:rPr lang="en-US" dirty="0"/>
              <a:t> (“realistic sigma”) algorithm is a convenient and reliable approach to getting velocity uncertainties in </a:t>
            </a:r>
            <a:r>
              <a:rPr lang="en-US" dirty="0" err="1">
                <a:latin typeface="Courier" charset="0"/>
                <a:ea typeface="Courier" charset="0"/>
                <a:cs typeface="Courier" charset="0"/>
              </a:rPr>
              <a:t>globk</a:t>
            </a:r>
            <a:endParaRPr lang="en-US" dirty="0"/>
          </a:p>
          <a:p>
            <a:pPr lvl="1"/>
            <a:r>
              <a:rPr lang="en-US" dirty="0"/>
              <a:t>We are testing how reliable, in comparison to other methods, given good and bad time series</a:t>
            </a:r>
          </a:p>
          <a:p>
            <a:r>
              <a:rPr lang="en-US" dirty="0"/>
              <a:t>Velocity residuals from a physical model, together with their uncertainties, can be used to validate the error model</a:t>
            </a:r>
          </a:p>
          <a:p>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39</a:t>
            </a:fld>
            <a:endParaRPr lang="en-US"/>
          </a:p>
        </p:txBody>
      </p:sp>
    </p:spTree>
    <p:extLst>
      <p:ext uri="{BB962C8B-B14F-4D97-AF65-F5344CB8AC3E}">
        <p14:creationId xmlns:p14="http://schemas.microsoft.com/office/powerpoint/2010/main" val="596499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dirty="0"/>
              <a:t>References</a:t>
            </a:r>
          </a:p>
        </p:txBody>
      </p:sp>
      <p:sp>
        <p:nvSpPr>
          <p:cNvPr id="102403" name="Rectangle 3"/>
          <p:cNvSpPr>
            <a:spLocks noGrp="1" noChangeArrowheads="1"/>
          </p:cNvSpPr>
          <p:nvPr>
            <p:ph idx="1"/>
          </p:nvPr>
        </p:nvSpPr>
        <p:spPr/>
        <p:txBody>
          <a:bodyPr>
            <a:normAutofit fontScale="25000" lnSpcReduction="20000"/>
          </a:bodyPr>
          <a:lstStyle/>
          <a:p>
            <a:pPr marL="0" indent="0">
              <a:buNone/>
            </a:pPr>
            <a:r>
              <a:rPr lang="en-US" dirty="0"/>
              <a:t>Spectral Analysis</a:t>
            </a:r>
          </a:p>
          <a:p>
            <a:r>
              <a:rPr lang="en-US" dirty="0" err="1"/>
              <a:t>Langbein</a:t>
            </a:r>
            <a:r>
              <a:rPr lang="en-US" dirty="0"/>
              <a:t> and Johnson (1997), J. </a:t>
            </a:r>
            <a:r>
              <a:rPr lang="en-US" dirty="0" err="1"/>
              <a:t>Geophys</a:t>
            </a:r>
            <a:r>
              <a:rPr lang="en-US" dirty="0"/>
              <a:t>. </a:t>
            </a:r>
            <a:r>
              <a:rPr lang="de-DE" dirty="0"/>
              <a:t>Res., 102, 591</a:t>
            </a:r>
            <a:r>
              <a:rPr lang="mr-IN" dirty="0"/>
              <a:t>–603</a:t>
            </a:r>
            <a:r>
              <a:rPr lang="de-DE" dirty="0"/>
              <a:t>, </a:t>
            </a:r>
            <a:r>
              <a:rPr lang="de-DE" dirty="0" err="1"/>
              <a:t>doi</a:t>
            </a:r>
            <a:r>
              <a:rPr lang="de-DE" dirty="0"/>
              <a:t>:</a:t>
            </a:r>
            <a:r>
              <a:rPr lang="fi-FI" dirty="0"/>
              <a:t>10.1029/96JB02945.</a:t>
            </a:r>
            <a:endParaRPr lang="de-DE" dirty="0"/>
          </a:p>
          <a:p>
            <a:r>
              <a:rPr lang="de-DE" dirty="0"/>
              <a:t>Zhang et al. (1997), J. </a:t>
            </a:r>
            <a:r>
              <a:rPr lang="de-DE" dirty="0" err="1"/>
              <a:t>Geophys</a:t>
            </a:r>
            <a:r>
              <a:rPr lang="de-DE" dirty="0"/>
              <a:t>. </a:t>
            </a:r>
            <a:r>
              <a:rPr lang="en-US" dirty="0"/>
              <a:t>Res., 102, </a:t>
            </a:r>
            <a:r>
              <a:rPr lang="fi-FI" dirty="0"/>
              <a:t>18035–18055</a:t>
            </a:r>
            <a:r>
              <a:rPr lang="en-US" dirty="0"/>
              <a:t>, </a:t>
            </a:r>
            <a:r>
              <a:rPr lang="en-US" dirty="0" err="1"/>
              <a:t>doi</a:t>
            </a:r>
            <a:r>
              <a:rPr lang="en-US" dirty="0"/>
              <a:t>:</a:t>
            </a:r>
            <a:r>
              <a:rPr lang="fi-FI" dirty="0"/>
              <a:t>10.1029/97JB01380.</a:t>
            </a:r>
            <a:endParaRPr lang="en-US" dirty="0"/>
          </a:p>
          <a:p>
            <a:r>
              <a:rPr lang="en-US" dirty="0"/>
              <a:t>Mao et al. (1999), J. </a:t>
            </a:r>
            <a:r>
              <a:rPr lang="en-US" dirty="0" err="1"/>
              <a:t>Geophys</a:t>
            </a:r>
            <a:r>
              <a:rPr lang="en-US" dirty="0"/>
              <a:t>. Res., 104, </a:t>
            </a:r>
            <a:r>
              <a:rPr lang="is-IS" dirty="0"/>
              <a:t>2797–2816</a:t>
            </a:r>
            <a:r>
              <a:rPr lang="en-US" dirty="0"/>
              <a:t>, </a:t>
            </a:r>
            <a:r>
              <a:rPr lang="en-US" dirty="0" err="1"/>
              <a:t>doi</a:t>
            </a:r>
            <a:r>
              <a:rPr lang="en-US" dirty="0"/>
              <a:t>:</a:t>
            </a:r>
            <a:r>
              <a:rPr lang="fi-FI" dirty="0"/>
              <a:t>10.1029/1998JB900033.</a:t>
            </a:r>
            <a:endParaRPr lang="en-US" dirty="0"/>
          </a:p>
          <a:p>
            <a:r>
              <a:rPr lang="en-US" dirty="0"/>
              <a:t>Dixon et al. (2000), Tectonics, 19, 1</a:t>
            </a:r>
            <a:r>
              <a:rPr lang="mr-IN" dirty="0"/>
              <a:t>–24</a:t>
            </a:r>
            <a:r>
              <a:rPr lang="en-US" dirty="0"/>
              <a:t>, </a:t>
            </a:r>
            <a:r>
              <a:rPr lang="en-US" dirty="0" err="1"/>
              <a:t>doi</a:t>
            </a:r>
            <a:r>
              <a:rPr lang="en-US" dirty="0"/>
              <a:t>:</a:t>
            </a:r>
            <a:r>
              <a:rPr lang="fi-FI" dirty="0"/>
              <a:t>10.1029/1998TC001088.</a:t>
            </a:r>
            <a:endParaRPr lang="en-US" dirty="0"/>
          </a:p>
          <a:p>
            <a:r>
              <a:rPr lang="en-US" dirty="0"/>
              <a:t>Williams (2003), J. </a:t>
            </a:r>
            <a:r>
              <a:rPr lang="en-US" dirty="0" err="1"/>
              <a:t>Geod</a:t>
            </a:r>
            <a:r>
              <a:rPr lang="en-US" dirty="0"/>
              <a:t>., 76, </a:t>
            </a:r>
            <a:r>
              <a:rPr lang="cs-CZ" dirty="0"/>
              <a:t>483–494</a:t>
            </a:r>
            <a:r>
              <a:rPr lang="en-US" dirty="0"/>
              <a:t>, </a:t>
            </a:r>
            <a:r>
              <a:rPr lang="en-US" dirty="0" err="1"/>
              <a:t>doi</a:t>
            </a:r>
            <a:r>
              <a:rPr lang="en-US" dirty="0"/>
              <a:t>:</a:t>
            </a:r>
            <a:r>
              <a:rPr lang="en-GB" dirty="0"/>
              <a:t>10.1007</a:t>
            </a:r>
            <a:r>
              <a:rPr lang="mr-IN" dirty="0"/>
              <a:t>/s00190-002-0283-4</a:t>
            </a:r>
            <a:r>
              <a:rPr lang="fi-FI" dirty="0"/>
              <a:t>.</a:t>
            </a:r>
            <a:endParaRPr lang="en-US" dirty="0"/>
          </a:p>
          <a:p>
            <a:r>
              <a:rPr lang="en-US" dirty="0"/>
              <a:t>Williams et al. (2004), J. </a:t>
            </a:r>
            <a:r>
              <a:rPr lang="en-US" dirty="0" err="1"/>
              <a:t>Geophys</a:t>
            </a:r>
            <a:r>
              <a:rPr lang="en-US" dirty="0"/>
              <a:t>. Res., 109, </a:t>
            </a:r>
            <a:r>
              <a:rPr lang="is-IS" dirty="0"/>
              <a:t>B03412, </a:t>
            </a:r>
            <a:r>
              <a:rPr lang="en-US" dirty="0" err="1"/>
              <a:t>doi</a:t>
            </a:r>
            <a:r>
              <a:rPr lang="en-US" dirty="0"/>
              <a:t>:</a:t>
            </a:r>
            <a:r>
              <a:rPr lang="fi-FI" dirty="0"/>
              <a:t>10.1029/2003JB002741.</a:t>
            </a:r>
            <a:endParaRPr lang="en-US" dirty="0"/>
          </a:p>
          <a:p>
            <a:r>
              <a:rPr lang="en-US" dirty="0" err="1"/>
              <a:t>Langbein</a:t>
            </a:r>
            <a:r>
              <a:rPr lang="en-US" dirty="0"/>
              <a:t> (2008), J. </a:t>
            </a:r>
            <a:r>
              <a:rPr lang="en-US" dirty="0" err="1"/>
              <a:t>Geophys</a:t>
            </a:r>
            <a:r>
              <a:rPr lang="en-US" dirty="0"/>
              <a:t>. Res., 113, </a:t>
            </a:r>
            <a:r>
              <a:rPr lang="is-IS" dirty="0"/>
              <a:t>B05405</a:t>
            </a:r>
            <a:r>
              <a:rPr lang="en-US" dirty="0"/>
              <a:t>, </a:t>
            </a:r>
            <a:r>
              <a:rPr lang="en-US" dirty="0" err="1"/>
              <a:t>doi</a:t>
            </a:r>
            <a:r>
              <a:rPr lang="en-US" dirty="0"/>
              <a:t>:</a:t>
            </a:r>
            <a:r>
              <a:rPr lang="is-IS" dirty="0"/>
              <a:t>10.1029/2007JB005247.</a:t>
            </a:r>
            <a:endParaRPr lang="en-US" dirty="0"/>
          </a:p>
          <a:p>
            <a:r>
              <a:rPr lang="en-US" dirty="0"/>
              <a:t>Williams (2008), GPS </a:t>
            </a:r>
            <a:r>
              <a:rPr lang="en-US" dirty="0" err="1"/>
              <a:t>Solut</a:t>
            </a:r>
            <a:r>
              <a:rPr lang="en-US" dirty="0"/>
              <a:t>., 12, 147</a:t>
            </a:r>
            <a:r>
              <a:rPr lang="mr-IN" dirty="0"/>
              <a:t>–153</a:t>
            </a:r>
            <a:r>
              <a:rPr lang="en-US" dirty="0"/>
              <a:t>, </a:t>
            </a:r>
            <a:r>
              <a:rPr lang="en-US" dirty="0" err="1"/>
              <a:t>doi</a:t>
            </a:r>
            <a:r>
              <a:rPr lang="en-US" dirty="0"/>
              <a:t>:</a:t>
            </a:r>
            <a:r>
              <a:rPr lang="fi-FI" dirty="0"/>
              <a:t>10.1007/s10291-007-0086-4.</a:t>
            </a:r>
            <a:endParaRPr lang="en-US" dirty="0"/>
          </a:p>
          <a:p>
            <a:r>
              <a:rPr lang="en-US" dirty="0" err="1"/>
              <a:t>Bos</a:t>
            </a:r>
            <a:r>
              <a:rPr lang="en-US" dirty="0"/>
              <a:t> et al. (2013), J. </a:t>
            </a:r>
            <a:r>
              <a:rPr lang="en-US" dirty="0" err="1"/>
              <a:t>Geod</a:t>
            </a:r>
            <a:r>
              <a:rPr lang="en-US" dirty="0"/>
              <a:t>., 87, </a:t>
            </a:r>
            <a:r>
              <a:rPr lang="fi-FI" dirty="0"/>
              <a:t>351–360</a:t>
            </a:r>
            <a:r>
              <a:rPr lang="en-US" dirty="0"/>
              <a:t>, </a:t>
            </a:r>
            <a:r>
              <a:rPr lang="en-US" dirty="0" err="1"/>
              <a:t>doi</a:t>
            </a:r>
            <a:r>
              <a:rPr lang="en-US" dirty="0"/>
              <a:t>:</a:t>
            </a:r>
            <a:r>
              <a:rPr lang="en-GB" dirty="0"/>
              <a:t>10.1007</a:t>
            </a:r>
            <a:r>
              <a:rPr lang="mr-IN" dirty="0"/>
              <a:t>/s00190-012-0605-0</a:t>
            </a:r>
            <a:r>
              <a:rPr lang="en-GB" dirty="0"/>
              <a:t>.</a:t>
            </a:r>
            <a:endParaRPr lang="en-US" dirty="0"/>
          </a:p>
          <a:p>
            <a:pPr marL="0" indent="0">
              <a:buNone/>
            </a:pPr>
            <a:r>
              <a:rPr lang="en-US" dirty="0"/>
              <a:t>Effect of seasonal terms on velocity estimates</a:t>
            </a:r>
          </a:p>
          <a:p>
            <a:r>
              <a:rPr lang="en-US" dirty="0" err="1"/>
              <a:t>Blewitt</a:t>
            </a:r>
            <a:r>
              <a:rPr lang="en-US" dirty="0"/>
              <a:t> and </a:t>
            </a:r>
            <a:r>
              <a:rPr lang="en-US" dirty="0" err="1"/>
              <a:t>Lavallée</a:t>
            </a:r>
            <a:r>
              <a:rPr lang="en-US" dirty="0"/>
              <a:t> (2002), J. </a:t>
            </a:r>
            <a:r>
              <a:rPr lang="en-US" dirty="0" err="1"/>
              <a:t>Geophys</a:t>
            </a:r>
            <a:r>
              <a:rPr lang="en-US" dirty="0"/>
              <a:t>. Res., 107, </a:t>
            </a:r>
            <a:r>
              <a:rPr lang="cs-CZ" dirty="0"/>
              <a:t>2145, </a:t>
            </a:r>
            <a:r>
              <a:rPr lang="en-US" dirty="0" err="1"/>
              <a:t>doi</a:t>
            </a:r>
            <a:r>
              <a:rPr lang="en-US" dirty="0"/>
              <a:t>:</a:t>
            </a:r>
            <a:r>
              <a:rPr lang="fi-FI" dirty="0"/>
              <a:t>10.1029/2001JB000570.</a:t>
            </a:r>
            <a:br>
              <a:rPr lang="en-US" dirty="0"/>
            </a:br>
            <a:r>
              <a:rPr lang="en-US" dirty="0" err="1"/>
              <a:t>Blewitt</a:t>
            </a:r>
            <a:r>
              <a:rPr lang="en-US" dirty="0"/>
              <a:t> and </a:t>
            </a:r>
            <a:r>
              <a:rPr lang="en-US" dirty="0" err="1"/>
              <a:t>Lavallée</a:t>
            </a:r>
            <a:r>
              <a:rPr lang="en-US" dirty="0"/>
              <a:t> (2003), J. </a:t>
            </a:r>
            <a:r>
              <a:rPr lang="en-US" dirty="0" err="1"/>
              <a:t>Geophys</a:t>
            </a:r>
            <a:r>
              <a:rPr lang="en-US" dirty="0"/>
              <a:t>. Res., </a:t>
            </a:r>
            <a:r>
              <a:rPr lang="is-IS" dirty="0"/>
              <a:t>108, 2010,</a:t>
            </a:r>
            <a:r>
              <a:rPr lang="en-US" dirty="0"/>
              <a:t> </a:t>
            </a:r>
            <a:r>
              <a:rPr lang="en-US" dirty="0" err="1"/>
              <a:t>doi</a:t>
            </a:r>
            <a:r>
              <a:rPr lang="en-US" dirty="0"/>
              <a:t>:</a:t>
            </a:r>
            <a:r>
              <a:rPr lang="fi-FI" dirty="0"/>
              <a:t>10.1029/2002JB002297.</a:t>
            </a:r>
            <a:endParaRPr lang="en-US" dirty="0"/>
          </a:p>
          <a:p>
            <a:r>
              <a:rPr lang="en-US" dirty="0"/>
              <a:t>Realistic Sigma Algorithm</a:t>
            </a:r>
          </a:p>
          <a:p>
            <a:r>
              <a:rPr lang="en-US" dirty="0"/>
              <a:t>Herring (2003), GPS </a:t>
            </a:r>
            <a:r>
              <a:rPr lang="en-US" dirty="0" err="1"/>
              <a:t>Solut</a:t>
            </a:r>
            <a:r>
              <a:rPr lang="en-US" dirty="0"/>
              <a:t>., 7, </a:t>
            </a:r>
            <a:r>
              <a:rPr lang="fi-FI" dirty="0"/>
              <a:t>194–199</a:t>
            </a:r>
            <a:r>
              <a:rPr lang="en-US" dirty="0"/>
              <a:t>, doi:10.</a:t>
            </a:r>
            <a:r>
              <a:rPr lang="mr-IN" dirty="0"/>
              <a:t> 1007/s10291-003-0068-0</a:t>
            </a:r>
            <a:r>
              <a:rPr lang="en-GB" dirty="0"/>
              <a:t>.</a:t>
            </a:r>
            <a:endParaRPr lang="en-US" dirty="0"/>
          </a:p>
          <a:p>
            <a:r>
              <a:rPr lang="en-US" dirty="0" err="1"/>
              <a:t>Reilinger</a:t>
            </a:r>
            <a:r>
              <a:rPr lang="en-US" dirty="0"/>
              <a:t> et al. (2006), J. </a:t>
            </a:r>
            <a:r>
              <a:rPr lang="en-US" dirty="0" err="1"/>
              <a:t>Geophys</a:t>
            </a:r>
            <a:r>
              <a:rPr lang="en-US" dirty="0"/>
              <a:t>. Res., 111,</a:t>
            </a:r>
            <a:r>
              <a:rPr lang="is-IS" dirty="0"/>
              <a:t> B05411</a:t>
            </a:r>
            <a:r>
              <a:rPr lang="en-US" dirty="0"/>
              <a:t>, </a:t>
            </a:r>
            <a:r>
              <a:rPr lang="en-US" dirty="0" err="1"/>
              <a:t>doi</a:t>
            </a:r>
            <a:r>
              <a:rPr lang="en-US" dirty="0"/>
              <a:t>:</a:t>
            </a:r>
            <a:r>
              <a:rPr lang="is-IS" dirty="0"/>
              <a:t>10.1029/2005JB004051.</a:t>
            </a:r>
            <a:endParaRPr lang="en-US" dirty="0"/>
          </a:p>
          <a:p>
            <a:pPr marL="0" indent="0">
              <a:buNone/>
            </a:pPr>
            <a:r>
              <a:rPr lang="en-US" dirty="0"/>
              <a:t>Validation in velocity fields</a:t>
            </a:r>
          </a:p>
          <a:p>
            <a:r>
              <a:rPr lang="en-US" dirty="0" err="1"/>
              <a:t>McClusky</a:t>
            </a:r>
            <a:r>
              <a:rPr lang="en-US" dirty="0"/>
              <a:t> et al. (2000), J. </a:t>
            </a:r>
            <a:r>
              <a:rPr lang="en-US" dirty="0" err="1"/>
              <a:t>Geophys</a:t>
            </a:r>
            <a:r>
              <a:rPr lang="en-US" dirty="0"/>
              <a:t>. Res., 105, </a:t>
            </a:r>
            <a:r>
              <a:rPr lang="en-GB" dirty="0"/>
              <a:t>5695</a:t>
            </a:r>
            <a:r>
              <a:rPr lang="mr-IN" dirty="0"/>
              <a:t>–5719</a:t>
            </a:r>
            <a:r>
              <a:rPr lang="en-GB" dirty="0"/>
              <a:t>, </a:t>
            </a:r>
            <a:r>
              <a:rPr lang="en-US" dirty="0" err="1"/>
              <a:t>doi</a:t>
            </a:r>
            <a:r>
              <a:rPr lang="en-US" dirty="0"/>
              <a:t>:</a:t>
            </a:r>
            <a:r>
              <a:rPr lang="fi-FI" dirty="0"/>
              <a:t>10.1029/1999JB900351.</a:t>
            </a:r>
            <a:endParaRPr lang="en-US" dirty="0"/>
          </a:p>
          <a:p>
            <a:r>
              <a:rPr lang="en-US" dirty="0" err="1"/>
              <a:t>McClusky</a:t>
            </a:r>
            <a:r>
              <a:rPr lang="en-US" dirty="0"/>
              <a:t> et al. (2001), </a:t>
            </a:r>
            <a:r>
              <a:rPr lang="en-US" dirty="0" err="1"/>
              <a:t>Geophys</a:t>
            </a:r>
            <a:r>
              <a:rPr lang="en-US" dirty="0"/>
              <a:t>. Res. Lett., 28,</a:t>
            </a:r>
            <a:r>
              <a:rPr lang="en-GB" dirty="0"/>
              <a:t> 3369</a:t>
            </a:r>
            <a:r>
              <a:rPr lang="mr-IN" dirty="0"/>
              <a:t>–3372</a:t>
            </a:r>
            <a:r>
              <a:rPr lang="en-US" dirty="0"/>
              <a:t>, </a:t>
            </a:r>
            <a:r>
              <a:rPr lang="en-US" dirty="0" err="1"/>
              <a:t>doi</a:t>
            </a:r>
            <a:r>
              <a:rPr lang="en-US" dirty="0"/>
              <a:t>:</a:t>
            </a:r>
            <a:r>
              <a:rPr lang="fi-FI" dirty="0"/>
              <a:t>10.1029/2001GL013091.</a:t>
            </a:r>
            <a:endParaRPr lang="en-US" dirty="0"/>
          </a:p>
          <a:p>
            <a:r>
              <a:rPr lang="en-US" dirty="0"/>
              <a:t>Davis et al. (2003), </a:t>
            </a:r>
            <a:r>
              <a:rPr lang="en-US" dirty="0" err="1"/>
              <a:t>Geophys</a:t>
            </a:r>
            <a:r>
              <a:rPr lang="en-US" dirty="0"/>
              <a:t>. Res. Lett., 30, </a:t>
            </a:r>
            <a:r>
              <a:rPr lang="cs-CZ" dirty="0"/>
              <a:t>1411,</a:t>
            </a:r>
            <a:r>
              <a:rPr lang="en-US" dirty="0"/>
              <a:t> </a:t>
            </a:r>
            <a:r>
              <a:rPr lang="en-US" dirty="0" err="1"/>
              <a:t>doi</a:t>
            </a:r>
            <a:r>
              <a:rPr lang="en-US" dirty="0"/>
              <a:t>:</a:t>
            </a:r>
            <a:r>
              <a:rPr lang="fi-FI" dirty="0"/>
              <a:t>10.1029/2003GL016961.</a:t>
            </a:r>
            <a:endParaRPr lang="en-US" dirty="0"/>
          </a:p>
          <a:p>
            <a:r>
              <a:rPr lang="en-US" dirty="0"/>
              <a:t>McCaffrey et al. (2007), </a:t>
            </a:r>
            <a:r>
              <a:rPr lang="en-US" dirty="0" err="1"/>
              <a:t>Geophys</a:t>
            </a:r>
            <a:r>
              <a:rPr lang="en-US" dirty="0"/>
              <a:t> J. Int., </a:t>
            </a:r>
            <a:r>
              <a:rPr lang="is-IS" dirty="0"/>
              <a:t>169</a:t>
            </a:r>
            <a:r>
              <a:rPr lang="en-US" dirty="0"/>
              <a:t>, 1315</a:t>
            </a:r>
            <a:r>
              <a:rPr lang="mr-IN" dirty="0"/>
              <a:t>–</a:t>
            </a:r>
            <a:r>
              <a:rPr lang="en-US" dirty="0"/>
              <a:t>1340, </a:t>
            </a:r>
            <a:r>
              <a:rPr lang="en-US" dirty="0" err="1"/>
              <a:t>doi</a:t>
            </a:r>
            <a:r>
              <a:rPr lang="en-US" dirty="0"/>
              <a:t>:</a:t>
            </a:r>
            <a:r>
              <a:rPr lang="cs-CZ" dirty="0"/>
              <a:t>10.1111/j.1365-246X.2007.03371.x.</a:t>
            </a:r>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40</a:t>
            </a:fld>
            <a:endParaRPr lang="en-US"/>
          </a:p>
        </p:txBody>
      </p:sp>
    </p:spTree>
    <p:extLst>
      <p:ext uri="{BB962C8B-B14F-4D97-AF65-F5344CB8AC3E}">
        <p14:creationId xmlns:p14="http://schemas.microsoft.com/office/powerpoint/2010/main" val="412685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Sources of error</a:t>
            </a:r>
          </a:p>
        </p:txBody>
      </p:sp>
      <p:sp>
        <p:nvSpPr>
          <p:cNvPr id="31747" name="Rectangle 3"/>
          <p:cNvSpPr>
            <a:spLocks noGrp="1" noChangeArrowheads="1"/>
          </p:cNvSpPr>
          <p:nvPr>
            <p:ph idx="1"/>
          </p:nvPr>
        </p:nvSpPr>
        <p:spPr/>
        <p:txBody>
          <a:bodyPr/>
          <a:lstStyle/>
          <a:p>
            <a:r>
              <a:rPr lang="en-US"/>
              <a:t>Signal propagation effects</a:t>
            </a:r>
          </a:p>
          <a:p>
            <a:pPr lvl="1"/>
            <a:r>
              <a:rPr lang="en-US"/>
              <a:t>Receiver noise</a:t>
            </a:r>
          </a:p>
          <a:p>
            <a:pPr lvl="1"/>
            <a:r>
              <a:rPr lang="en-US"/>
              <a:t>Ionospheric effects</a:t>
            </a:r>
          </a:p>
          <a:p>
            <a:pPr lvl="1"/>
            <a:r>
              <a:rPr lang="en-US"/>
              <a:t>Signal scattering (antenna phase center / multipath) </a:t>
            </a:r>
          </a:p>
          <a:p>
            <a:pPr lvl="1"/>
            <a:r>
              <a:rPr lang="en-US"/>
              <a:t>Atmospheric delay (mainly water vapor)</a:t>
            </a:r>
          </a:p>
          <a:p>
            <a:r>
              <a:rPr lang="en-US"/>
              <a:t>Unmodeled motions of the station</a:t>
            </a:r>
          </a:p>
          <a:p>
            <a:pPr lvl="1"/>
            <a:r>
              <a:rPr lang="en-US"/>
              <a:t>Monument instability</a:t>
            </a:r>
          </a:p>
          <a:p>
            <a:pPr lvl="1"/>
            <a:r>
              <a:rPr lang="en-US"/>
              <a:t>Loading of the crust by atmosphere, oceans, and surface water</a:t>
            </a:r>
          </a:p>
          <a:p>
            <a:r>
              <a:rPr lang="en-US"/>
              <a:t>Unmodeled motions of the satellites</a:t>
            </a:r>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405454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2676144" y="895795"/>
            <a:ext cx="7261225" cy="4687761"/>
          </a:xfrm>
          <a:prstGeom prst="rect">
            <a:avLst/>
          </a:prstGeom>
          <a:noFill/>
          <a:ln w="9525">
            <a:noFill/>
            <a:miter lim="800000"/>
            <a:headEnd/>
            <a:tailEnd/>
          </a:ln>
        </p:spPr>
      </p:pic>
      <p:sp>
        <p:nvSpPr>
          <p:cNvPr id="35843" name="Text Box 3"/>
          <p:cNvSpPr txBox="1">
            <a:spLocks noChangeArrowheads="1"/>
          </p:cNvSpPr>
          <p:nvPr/>
        </p:nvSpPr>
        <p:spPr bwMode="auto">
          <a:xfrm>
            <a:off x="5791201" y="3383050"/>
            <a:ext cx="708025" cy="307975"/>
          </a:xfrm>
          <a:prstGeom prst="rect">
            <a:avLst/>
          </a:prstGeom>
          <a:noFill/>
          <a:ln w="9525">
            <a:noFill/>
            <a:miter lim="800000"/>
            <a:headEnd/>
            <a:tailEnd/>
          </a:ln>
        </p:spPr>
        <p:txBody>
          <a:bodyPr>
            <a:prstTxWarp prst="textNoShape">
              <a:avLst/>
            </a:prstTxWarp>
            <a:spAutoFit/>
          </a:bodyPr>
          <a:lstStyle/>
          <a:p>
            <a:r>
              <a:rPr lang="en-US" sz="1400"/>
              <a:t>Epochs</a:t>
            </a:r>
          </a:p>
        </p:txBody>
      </p:sp>
      <p:sp>
        <p:nvSpPr>
          <p:cNvPr id="35844" name="Text Box 4"/>
          <p:cNvSpPr txBox="1">
            <a:spLocks noChangeArrowheads="1"/>
          </p:cNvSpPr>
          <p:nvPr/>
        </p:nvSpPr>
        <p:spPr bwMode="auto">
          <a:xfrm>
            <a:off x="3438145" y="5543570"/>
            <a:ext cx="4885571" cy="523220"/>
          </a:xfrm>
          <a:prstGeom prst="rect">
            <a:avLst/>
          </a:prstGeom>
          <a:noFill/>
          <a:ln w="9525">
            <a:noFill/>
            <a:miter lim="800000"/>
            <a:headEnd/>
            <a:tailEnd/>
          </a:ln>
        </p:spPr>
        <p:txBody>
          <a:bodyPr wrap="square">
            <a:prstTxWarp prst="textNoShape">
              <a:avLst/>
            </a:prstTxWarp>
            <a:spAutoFit/>
          </a:bodyPr>
          <a:lstStyle/>
          <a:p>
            <a:pPr algn="ctr"/>
            <a:r>
              <a:rPr lang="en-US" sz="1400">
                <a:solidFill>
                  <a:srgbClr val="000000"/>
                </a:solidFill>
              </a:rPr>
              <a:t>            1                   2                   3                   4                   5</a:t>
            </a:r>
            <a:br>
              <a:rPr lang="en-US" sz="1400">
                <a:solidFill>
                  <a:srgbClr val="000000"/>
                </a:solidFill>
              </a:rPr>
            </a:br>
            <a:r>
              <a:rPr lang="en-US" sz="1400">
                <a:solidFill>
                  <a:srgbClr val="000000"/>
                </a:solidFill>
              </a:rPr>
              <a:t>Hours</a:t>
            </a:r>
            <a:endParaRPr lang="en-US" sz="1400" dirty="0">
              <a:solidFill>
                <a:srgbClr val="000000"/>
              </a:solidFill>
            </a:endParaRPr>
          </a:p>
        </p:txBody>
      </p:sp>
      <p:sp>
        <p:nvSpPr>
          <p:cNvPr id="35845" name="Text Box 5"/>
          <p:cNvSpPr txBox="1">
            <a:spLocks noChangeArrowheads="1"/>
          </p:cNvSpPr>
          <p:nvPr/>
        </p:nvSpPr>
        <p:spPr bwMode="auto">
          <a:xfrm>
            <a:off x="8614283" y="3898078"/>
            <a:ext cx="854262" cy="1212640"/>
          </a:xfrm>
          <a:prstGeom prst="rect">
            <a:avLst/>
          </a:prstGeom>
          <a:noFill/>
          <a:ln w="9525">
            <a:noFill/>
            <a:miter lim="800000"/>
            <a:headEnd/>
            <a:tailEnd/>
          </a:ln>
        </p:spPr>
        <p:txBody>
          <a:bodyPr wrap="square">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3186774" y="5956241"/>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20" name="Title 19"/>
          <p:cNvSpPr>
            <a:spLocks noGrp="1"/>
          </p:cNvSpPr>
          <p:nvPr>
            <p:ph type="title"/>
          </p:nvPr>
        </p:nvSpPr>
        <p:spPr/>
        <p:txBody>
          <a:bodyPr/>
          <a:lstStyle/>
          <a:p>
            <a:r>
              <a:rPr lang="en-US" dirty="0"/>
              <a:t>Characterizing phase noise</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5</a:t>
            </a:fld>
            <a:endParaRPr lang="en-US"/>
          </a:p>
        </p:txBody>
      </p:sp>
      <p:sp>
        <p:nvSpPr>
          <p:cNvPr id="5" name="Rectangle 4"/>
          <p:cNvSpPr/>
          <p:nvPr/>
        </p:nvSpPr>
        <p:spPr>
          <a:xfrm>
            <a:off x="3949082" y="3752546"/>
            <a:ext cx="823689"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3949082" y="1473418"/>
            <a:ext cx="823689"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4769154" y="3759531"/>
            <a:ext cx="1165850" cy="1728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4769154" y="1469980"/>
            <a:ext cx="1165850" cy="1764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5935004" y="3759531"/>
            <a:ext cx="1377078"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5935005" y="1469980"/>
            <a:ext cx="1377077"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7318786" y="3755263"/>
            <a:ext cx="928251" cy="1728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7318786" y="1473418"/>
            <a:ext cx="928252" cy="1764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078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Characterizing phase noise</a:t>
            </a:r>
          </a:p>
        </p:txBody>
      </p:sp>
      <p:pic>
        <p:nvPicPr>
          <p:cNvPr id="24" name="Content Placeholder 23"/>
          <p:cNvPicPr>
            <a:picLocks noGrp="1" noChangeAspect="1"/>
          </p:cNvPicPr>
          <p:nvPr>
            <p:ph idx="1"/>
          </p:nvPr>
        </p:nvPicPr>
        <p:blipFill>
          <a:blip r:embed="rId3"/>
          <a:stretch>
            <a:fillRect/>
          </a:stretch>
        </p:blipFill>
        <p:spPr>
          <a:xfrm>
            <a:off x="2381698" y="1825625"/>
            <a:ext cx="7428604" cy="4351338"/>
          </a:xfrm>
        </p:spPr>
      </p:pic>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spTree>
    <p:extLst>
      <p:ext uri="{BB962C8B-B14F-4D97-AF65-F5344CB8AC3E}">
        <p14:creationId xmlns:p14="http://schemas.microsoft.com/office/powerpoint/2010/main" val="161134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 name="Shape 139"/>
          <p:cNvSpPr>
            <a:spLocks noGrp="1"/>
          </p:cNvSpPr>
          <p:nvPr>
            <p:ph type="title"/>
          </p:nvPr>
        </p:nvSpPr>
        <p:spPr/>
        <p:txBody>
          <a:bodyPr/>
          <a:lstStyle>
            <a:lvl1pPr>
              <a:defRPr>
                <a:solidFill>
                  <a:srgbClr val="007754"/>
                </a:solidFill>
              </a:defRPr>
            </a:lvl1pPr>
          </a:lstStyle>
          <a:p>
            <a:pPr lvl="0"/>
            <a:r>
              <a:rPr lang="en-US" dirty="0">
                <a:solidFill>
                  <a:schemeClr val="tx1"/>
                </a:solidFill>
              </a:rPr>
              <a:t>Monument types</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7</a:t>
            </a:fld>
            <a:endParaRPr lang="en-US"/>
          </a:p>
        </p:txBody>
      </p:sp>
      <p:pic>
        <p:nvPicPr>
          <p:cNvPr id="145" name="KRYO.jpg"/>
          <p:cNvPicPr/>
          <p:nvPr/>
        </p:nvPicPr>
        <p:blipFill>
          <a:blip r:embed="rId3"/>
          <a:stretch>
            <a:fillRect/>
          </a:stretch>
        </p:blipFill>
        <p:spPr>
          <a:xfrm>
            <a:off x="6389496" y="3972914"/>
            <a:ext cx="3202781" cy="2402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6" name="SNTR.jpg"/>
          <p:cNvPicPr/>
          <p:nvPr/>
        </p:nvPicPr>
        <p:blipFill>
          <a:blip r:embed="rId4"/>
          <a:stretch>
            <a:fillRect/>
          </a:stretch>
        </p:blipFill>
        <p:spPr>
          <a:xfrm>
            <a:off x="2478291" y="1400927"/>
            <a:ext cx="3554016" cy="236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 name="DION.jpg"/>
          <p:cNvPicPr/>
          <p:nvPr/>
        </p:nvPicPr>
        <p:blipFill>
          <a:blip r:embed="rId5"/>
          <a:stretch>
            <a:fillRect/>
          </a:stretch>
        </p:blipFill>
        <p:spPr>
          <a:xfrm>
            <a:off x="2473314" y="3972285"/>
            <a:ext cx="3554016" cy="2402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8" name="Shape 148"/>
          <p:cNvSpPr/>
          <p:nvPr/>
        </p:nvSpPr>
        <p:spPr>
          <a:xfrm>
            <a:off x="3788759" y="3248876"/>
            <a:ext cx="925731" cy="533796"/>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Walls</a:t>
            </a:r>
          </a:p>
        </p:txBody>
      </p:sp>
      <p:sp>
        <p:nvSpPr>
          <p:cNvPr id="149" name="Shape 149"/>
          <p:cNvSpPr/>
          <p:nvPr/>
        </p:nvSpPr>
        <p:spPr>
          <a:xfrm>
            <a:off x="3794677" y="5853606"/>
            <a:ext cx="903940" cy="533796"/>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Poles</a:t>
            </a:r>
          </a:p>
        </p:txBody>
      </p:sp>
      <p:sp>
        <p:nvSpPr>
          <p:cNvPr id="150" name="Shape 150"/>
          <p:cNvSpPr/>
          <p:nvPr/>
        </p:nvSpPr>
        <p:spPr>
          <a:xfrm>
            <a:off x="6491505" y="3967255"/>
            <a:ext cx="3003316" cy="395297"/>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3000">
                <a:solidFill>
                  <a:srgbClr val="007754"/>
                </a:solidFill>
                <a:latin typeface="+mj-lt"/>
                <a:ea typeface="+mj-ea"/>
                <a:cs typeface="+mj-cs"/>
                <a:sym typeface="Gill Sans"/>
              </a:defRPr>
            </a:lvl1pPr>
          </a:lstStyle>
          <a:p>
            <a:pPr lvl="0">
              <a:defRPr sz="1800">
                <a:solidFill>
                  <a:srgbClr val="000000"/>
                </a:solidFill>
              </a:defRPr>
            </a:pPr>
            <a:r>
              <a:rPr sz="2100" dirty="0">
                <a:effectLst>
                  <a:outerShdw blurRad="50800" dist="38100" dir="2700000" algn="tl" rotWithShape="0">
                    <a:srgbClr val="000000">
                      <a:alpha val="43000"/>
                    </a:srgbClr>
                  </a:outerShdw>
                </a:effectLst>
              </a:rPr>
              <a:t>Reinforced concrete pillars</a:t>
            </a:r>
          </a:p>
        </p:txBody>
      </p:sp>
      <p:pic>
        <p:nvPicPr>
          <p:cNvPr id="151" name="droppedImage.png"/>
          <p:cNvPicPr/>
          <p:nvPr/>
        </p:nvPicPr>
        <p:blipFill>
          <a:blip r:embed="rId6"/>
          <a:stretch>
            <a:fillRect/>
          </a:stretch>
        </p:blipFill>
        <p:spPr>
          <a:xfrm>
            <a:off x="6389494" y="1383812"/>
            <a:ext cx="3205758" cy="240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2" name="Shape 152"/>
          <p:cNvSpPr/>
          <p:nvPr/>
        </p:nvSpPr>
        <p:spPr>
          <a:xfrm>
            <a:off x="6910011" y="3266735"/>
            <a:ext cx="2166305" cy="533796"/>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Deep-bracing</a:t>
            </a:r>
          </a:p>
        </p:txBody>
      </p:sp>
      <p:sp>
        <p:nvSpPr>
          <p:cNvPr id="153" name="Shape 153"/>
          <p:cNvSpPr/>
          <p:nvPr/>
        </p:nvSpPr>
        <p:spPr>
          <a:xfrm>
            <a:off x="6550017" y="1375725"/>
            <a:ext cx="3041882" cy="226020"/>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1400">
                <a:solidFill>
                  <a:srgbClr val="FFFFFF"/>
                </a:solidFill>
                <a:latin typeface="+mj-lt"/>
                <a:ea typeface="+mj-ea"/>
                <a:cs typeface="+mj-cs"/>
                <a:sym typeface="Gill Sans"/>
                <a:hlinkClick r:id="rId7"/>
              </a:defRPr>
            </a:lvl1pPr>
          </a:lstStyle>
          <a:p>
            <a:pPr lvl="0">
              <a:defRPr sz="1800">
                <a:solidFill>
                  <a:srgbClr val="000000"/>
                </a:solidFill>
              </a:defRPr>
            </a:pPr>
            <a:r>
              <a:rPr sz="1000" dirty="0">
                <a:solidFill>
                  <a:schemeClr val="tx1"/>
                </a:solidFill>
              </a:rPr>
              <a:t>http://pbo.unavco.org/instruments/gps/monumentation</a:t>
            </a:r>
          </a:p>
        </p:txBody>
      </p:sp>
    </p:spTree>
    <p:extLst>
      <p:ext uri="{BB962C8B-B14F-4D97-AF65-F5344CB8AC3E}">
        <p14:creationId xmlns:p14="http://schemas.microsoft.com/office/powerpoint/2010/main" val="150457069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000"/>
                                  </p:stCondLst>
                                  <p:iterate>
                                    <p:tmAbs val="0"/>
                                  </p:iterate>
                                  <p:childTnLst>
                                    <p:set>
                                      <p:cBhvr>
                                        <p:cTn id="12" fill="hold"/>
                                        <p:tgtEl>
                                          <p:spTgt spid="15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iterate>
                                    <p:tmAbs val="0"/>
                                  </p:iterate>
                                  <p:childTnLst>
                                    <p:set>
                                      <p:cBhvr>
                                        <p:cTn id="15" fill="hold"/>
                                        <p:tgtEl>
                                          <p:spTgt spid="15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000"/>
                                  </p:stCondLst>
                                  <p:iterate>
                                    <p:tmAbs val="0"/>
                                  </p:iterate>
                                  <p:childTnLst>
                                    <p:set>
                                      <p:cBhvr>
                                        <p:cTn id="18" fill="hold"/>
                                        <p:tgtEl>
                                          <p:spTgt spid="14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iterate>
                                    <p:tmAbs val="0"/>
                                  </p:iterate>
                                  <p:childTnLst>
                                    <p:set>
                                      <p:cBhvr>
                                        <p:cTn id="21" fill="hold"/>
                                        <p:tgtEl>
                                          <p:spTgt spid="149"/>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0"/>
                                  </p:stCondLst>
                                  <p:iterate>
                                    <p:tmAbs val="0"/>
                                  </p:iterate>
                                  <p:childTnLst>
                                    <p:set>
                                      <p:cBhvr>
                                        <p:cTn id="24" fill="hold"/>
                                        <p:tgtEl>
                                          <p:spTgt spid="14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iterate>
                                    <p:tmAbs val="0"/>
                                  </p:iterate>
                                  <p:childTnLst>
                                    <p:set>
                                      <p:cBhvr>
                                        <p:cTn id="27"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46" grpId="0" animBg="1" advAuto="0"/>
      <p:bldP spid="147" grpId="0" animBg="1" advAuto="0"/>
      <p:bldP spid="148" grpId="0" animBg="1" advAuto="0"/>
      <p:bldP spid="149" grpId="0" animBg="1" advAuto="0"/>
      <p:bldP spid="150" grpId="0" animBg="1" advAuto="0"/>
      <p:bldP spid="151" grpId="0" animBg="1" advAuto="0"/>
      <p:bldP spid="15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p:txBody>
          <a:bodyPr>
            <a:normAutofit/>
          </a:bodyPr>
          <a:lstStyle>
            <a:lvl1pPr>
              <a:defRPr sz="7400">
                <a:solidFill>
                  <a:srgbClr val="007754"/>
                </a:solidFill>
              </a:defRPr>
            </a:lvl1pPr>
          </a:lstStyle>
          <a:p>
            <a:pPr lvl="0"/>
            <a:r>
              <a:rPr lang="en-US" sz="6000" dirty="0">
                <a:solidFill>
                  <a:schemeClr val="tx1"/>
                </a:solidFill>
              </a:rPr>
              <a:t>Time series characteristics</a:t>
            </a:r>
          </a:p>
        </p:txBody>
      </p:sp>
      <p:sp>
        <p:nvSpPr>
          <p:cNvPr id="10" name="Text Placeholder 9">
            <a:extLst>
              <a:ext uri="{FF2B5EF4-FFF2-40B4-BE49-F238E27FC236}">
                <a16:creationId xmlns:a16="http://schemas.microsoft.com/office/drawing/2014/main" id="{E555E474-0BDC-0C4B-AFEE-C496B09984FA}"/>
              </a:ext>
            </a:extLst>
          </p:cNvPr>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r>
              <a:rPr lang="en-US"/>
              <a:t>2022/07/20</a:t>
            </a:r>
          </a:p>
        </p:txBody>
      </p:sp>
      <p:sp>
        <p:nvSpPr>
          <p:cNvPr id="4" name="Footer Placeholder 3"/>
          <p:cNvSpPr>
            <a:spLocks noGrp="1"/>
          </p:cNvSpPr>
          <p:nvPr>
            <p:ph type="ftr" sz="quarter" idx="11"/>
          </p:nvPr>
        </p:nvSpPr>
        <p:spPr/>
        <p:txBody>
          <a:bodyPr/>
          <a:lstStyle/>
          <a:p>
            <a:r>
              <a:rPr lang="en-US"/>
              <a:t>Time series and error analysis</a:t>
            </a:r>
          </a:p>
        </p:txBody>
      </p:sp>
      <p:sp>
        <p:nvSpPr>
          <p:cNvPr id="5" name="Slide Number Placeholder 4"/>
          <p:cNvSpPr>
            <a:spLocks noGrp="1"/>
          </p:cNvSpPr>
          <p:nvPr>
            <p:ph type="sldNum" sz="quarter" idx="12"/>
          </p:nvPr>
        </p:nvSpPr>
        <p:spPr/>
        <p:txBody>
          <a:bodyPr/>
          <a:lstStyle/>
          <a:p>
            <a:fld id="{B5AA1FA8-B090-4D48-B0EE-5DA1BF2BA795}" type="slidenum">
              <a:rPr lang="en-US" smtClean="0"/>
              <a:pPr/>
              <a:t>8</a:t>
            </a:fld>
            <a:endParaRPr lang="en-US"/>
          </a:p>
        </p:txBody>
      </p:sp>
    </p:spTree>
    <p:extLst>
      <p:ext uri="{BB962C8B-B14F-4D97-AF65-F5344CB8AC3E}">
        <p14:creationId xmlns:p14="http://schemas.microsoft.com/office/powerpoint/2010/main" val="3738291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3|11.2|17.5|20.7|9.7|12.8|21.9|0.9|0.9|1.6|1.4|1.3|2.2|14.1"/>
</p:tagLst>
</file>

<file path=ppt/tags/tag2.xml><?xml version="1.0" encoding="utf-8"?>
<p:tagLst xmlns:a="http://schemas.openxmlformats.org/drawingml/2006/main" xmlns:r="http://schemas.openxmlformats.org/officeDocument/2006/relationships" xmlns:p="http://schemas.openxmlformats.org/presentationml/2006/main">
  <p:tag name="TIMING" val="|18.1|30.9|4.7|10|4.4|15.4|0.6|0.6|0.6|0.4|1.2|19.1|4.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1987</TotalTime>
  <Words>7313</Words>
  <Application>Microsoft Macintosh PowerPoint</Application>
  <PresentationFormat>Widescreen</PresentationFormat>
  <Paragraphs>563</Paragraphs>
  <Slides>41</Slides>
  <Notes>30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Courier</vt:lpstr>
      <vt:lpstr>Courier New</vt:lpstr>
      <vt:lpstr>Times New Roman</vt:lpstr>
      <vt:lpstr>Office Theme</vt:lpstr>
      <vt:lpstr>Time series and error analysis </vt:lpstr>
      <vt:lpstr>Issues in GNSS error analysis</vt:lpstr>
      <vt:lpstr>Determining the uncertainties of GNSS parameter estimates</vt:lpstr>
      <vt:lpstr>Tools for error analysis in GAMIT/GLOBK</vt:lpstr>
      <vt:lpstr>Sources of error</vt:lpstr>
      <vt:lpstr>Characterizing phase noise</vt:lpstr>
      <vt:lpstr>Characterizing phase noise</vt:lpstr>
      <vt:lpstr>Monument types</vt:lpstr>
      <vt:lpstr>Time series characteristics</vt:lpstr>
      <vt:lpstr>Time series components</vt:lpstr>
      <vt:lpstr>Time series components</vt:lpstr>
      <vt:lpstr>Time series components</vt:lpstr>
      <vt:lpstr>Time series components</vt:lpstr>
      <vt:lpstr>Velocity errors due to seasonal signals in continuous time series</vt:lpstr>
      <vt:lpstr>Characterizing the noise in daily position estimates</vt:lpstr>
      <vt:lpstr>Spectral analysis of the time series to estimate an error model</vt:lpstr>
      <vt:lpstr>Summary of spectral analysis approach </vt:lpstr>
      <vt:lpstr>“White” noise</vt:lpstr>
      <vt:lpstr>“Color” noise</vt:lpstr>
      <vt:lpstr>CATS (Williams, 2008)</vt:lpstr>
      <vt:lpstr>Hector (Bos et al., 2013)</vt:lpstr>
      <vt:lpstr>sh_cats/sh_hector</vt:lpstr>
      <vt:lpstr>Approximations (Mao et al., 1999)</vt:lpstr>
      <vt:lpstr>FOGMEx (“realistic sigma”) algorithm for velocity uncertainties</vt:lpstr>
      <vt:lpstr>Extrapolated variance (FOGMEx)</vt:lpstr>
      <vt:lpstr>Understanding the FOGMEx algorithm: Effect of averaging on time-series noise</vt:lpstr>
      <vt:lpstr>Same site, east component (daily wrms 0.9 mm, nrms 0.5)</vt:lpstr>
      <vt:lpstr>Using tsview to compute and display the FOGMEx (“realistic-sigma”) results</vt:lpstr>
      <vt:lpstr>Comparison of estimated velocity uncertainties using spectral analysis (CATS) and Gauss-Markov fitting of averages (FOGMEx)</vt:lpstr>
      <vt:lpstr>Comparison of estimated velocity uncertainties using spectral analysis (Hector) and Gauss-Markov fitting of averages (FOGMEx)</vt:lpstr>
      <vt:lpstr>Summary of practical approaches</vt:lpstr>
      <vt:lpstr>External validation of velocity uncertainties by comparing with a geophysical model</vt:lpstr>
      <vt:lpstr>External validation of velocity uncertainties by comparing with a geophysical model</vt:lpstr>
      <vt:lpstr>External validation of velocity uncertainties by comparing with a geophysical model</vt:lpstr>
      <vt:lpstr>PowerPoint Presentation</vt:lpstr>
      <vt:lpstr>PowerPoint Presentation</vt:lpstr>
      <vt:lpstr>Statistics of velocity residuals</vt:lpstr>
      <vt:lpstr>Statistics of velocity residuals</vt:lpstr>
      <vt:lpstr>Statistics of velocity residuals</vt:lpstr>
      <vt:lpstr>Summary</vt:lpstr>
      <vt:lpstr>References</vt:lpstr>
    </vt:vector>
  </TitlesOfParts>
  <Manager/>
  <Company>MIT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and error analysis</dc:title>
  <dc:subject/>
  <dc:creator>M. Floyd</dc:creator>
  <cp:keywords/>
  <dc:description/>
  <cp:lastModifiedBy>Mike Floyd</cp:lastModifiedBy>
  <cp:revision>94</cp:revision>
  <cp:lastPrinted>2017-07-19T01:25:23Z</cp:lastPrinted>
  <dcterms:created xsi:type="dcterms:W3CDTF">2014-11-13T20:18:27Z</dcterms:created>
  <dcterms:modified xsi:type="dcterms:W3CDTF">2022-07-20T19:28:57Z</dcterms:modified>
  <cp:category/>
</cp:coreProperties>
</file>