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85"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83" r:id="rId24"/>
    <p:sldId id="280" r:id="rId25"/>
    <p:sldId id="281" r:id="rId26"/>
    <p:sldId id="282"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100" d="100"/>
          <a:sy n="100" d="100"/>
        </p:scale>
        <p:origin x="-720"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E4F51-AC6F-CD44-B80A-271BABBD81CD}" type="datetimeFigureOut">
              <a:rPr lang="en-US" smtClean="0"/>
              <a:t>8/3/11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AEA7C-77F6-F54D-8B53-789AF55489D8}"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B435B-DBF7-6E49-A9B3-1B0DE6AA1F9D}" type="datetimeFigureOut">
              <a:rPr lang="en-US" smtClean="0"/>
              <a:t>8/3/11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3AFA-6189-EA45-B886-02C506706ADA}"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6</a:t>
            </a:fld>
            <a:endParaRPr lang="en-GB"/>
          </a:p>
        </p:txBody>
      </p:sp>
      <p:sp>
        <p:nvSpPr>
          <p:cNvPr id="18437" name="Rectangle 2"/>
          <p:cNvSpPr>
            <a:spLocks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ChangeArrowheads="1"/>
          </p:cNvSpPr>
          <p:nvPr>
            <p:ph type="body" idx="1"/>
          </p:nvPr>
        </p:nvSpPr>
        <p:spPr>
          <a:xfrm>
            <a:off x="971550" y="4353006"/>
            <a:ext cx="5151438" cy="2101396"/>
          </a:xfrm>
          <a:noFill/>
          <a:ln/>
        </p:spPr>
        <p:txBody>
          <a:bodyPr lIns="91086" tIns="45544" rIns="91086" bIns="45544"/>
          <a:lstStyle/>
          <a:p>
            <a:r>
              <a:rPr lang="en-US"/>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“pseudorange” (range plus an unknown clock correction).   The software in the receiver than uses the pseudoranges from four satellites to solve for the four unknowns:  three coordinates and the receiver clock correction.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15</a:t>
            </a:fld>
            <a:endParaRPr lang="en-GB"/>
          </a:p>
        </p:txBody>
      </p:sp>
      <p:sp>
        <p:nvSpPr>
          <p:cNvPr id="38917" name="Rectangle 2"/>
          <p:cNvSpPr>
            <a:spLocks noChangeArrowheads="1" noTextEdit="1"/>
          </p:cNvSpPr>
          <p:nvPr>
            <p:ph type="sldImg"/>
          </p:nvPr>
        </p:nvSpPr>
        <p:spPr>
          <a:xfrm>
            <a:off x="1143000" y="685800"/>
            <a:ext cx="4573588" cy="3429000"/>
          </a:xfrm>
          <a:ln/>
        </p:spPr>
      </p:sp>
      <p:sp>
        <p:nvSpPr>
          <p:cNvPr id="38918"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Now we’ve taken the phase vs time residuals and projected them onto the sky. Same 12-hr period for the same stations on two successive days. </a:t>
            </a:r>
            <a:r>
              <a:rPr lang="en-US" b="1"/>
              <a:t>North to the right!!</a:t>
            </a:r>
            <a:r>
              <a:rPr lang="en-US"/>
              <a:t>  This is the pattern you see on the sky at mid-latitudes and shows a mixture of N-S and E-W motion, with N-S dominating.  At the equator, all the satellites move nearly N-S on the sky, and at the poles more E-W.  The dominant motion determines whether the N-S or E-W component of the station position is better determined.  You see again the largest fluctuations at low elevation angles, and much of this noise repeats from day to day—signal multipathing.  Where you see differences, as near 90 degrees between 20-24 hours, the likely cause is water vapor.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16</a:t>
            </a:fld>
            <a:endParaRPr lang="en-US"/>
          </a:p>
        </p:txBody>
      </p:sp>
      <p:sp>
        <p:nvSpPr>
          <p:cNvPr id="40963" name="Rectangle 2"/>
          <p:cNvSpPr>
            <a:spLocks noChangeArrowheads="1" noTextEdit="1"/>
          </p:cNvSpPr>
          <p:nvPr>
            <p:ph type="sldImg"/>
          </p:nvPr>
        </p:nvSpPr>
        <p:spPr>
          <a:xfrm>
            <a:off x="1143000" y="685800"/>
            <a:ext cx="4572000" cy="3429000"/>
          </a:xfrm>
          <a:ln/>
        </p:spPr>
      </p:sp>
      <p:sp>
        <p:nvSpPr>
          <p:cNvPr id="40964"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17</a:t>
            </a:fld>
            <a:endParaRPr lang="en-GB"/>
          </a:p>
        </p:txBody>
      </p:sp>
      <p:sp>
        <p:nvSpPr>
          <p:cNvPr id="43013" name="Rectangle 2"/>
          <p:cNvSpPr>
            <a:spLocks noChangeArrowheads="1" noTextEdit="1"/>
          </p:cNvSpPr>
          <p:nvPr>
            <p:ph type="sldImg"/>
          </p:nvPr>
        </p:nvSpPr>
        <p:spPr>
          <a:xfrm>
            <a:off x="1143000" y="685800"/>
            <a:ext cx="4573588" cy="3429000"/>
          </a:xfrm>
          <a:ln/>
        </p:spPr>
      </p:sp>
      <p:sp>
        <p:nvSpPr>
          <p:cNvPr id="43014"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18</a:t>
            </a:fld>
            <a:endParaRPr lang="en-GB"/>
          </a:p>
        </p:txBody>
      </p:sp>
      <p:sp>
        <p:nvSpPr>
          <p:cNvPr id="45061" name="Rectangle 2"/>
          <p:cNvSpPr>
            <a:spLocks noGrp="1" noChangeArrowheads="1"/>
          </p:cNvSpPr>
          <p:nvPr>
            <p:ph type="sldImg"/>
          </p:nvPr>
        </p:nvSpPr>
        <p:spPr>
          <a:ln/>
        </p:spPr>
      </p:sp>
      <p:sp>
        <p:nvSpPr>
          <p:cNvPr id="450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19</a:t>
            </a:fld>
            <a:endParaRPr lang="en-GB"/>
          </a:p>
        </p:txBody>
      </p:sp>
      <p:sp>
        <p:nvSpPr>
          <p:cNvPr id="47109" name="Rectangle 2"/>
          <p:cNvSpPr>
            <a:spLocks noChangeArrowheads="1" noTextEdit="1"/>
          </p:cNvSpPr>
          <p:nvPr>
            <p:ph type="sldImg"/>
          </p:nvPr>
        </p:nvSpPr>
        <p:spPr>
          <a:xfrm>
            <a:off x="1143000" y="685800"/>
            <a:ext cx="4573588" cy="3429000"/>
          </a:xfrm>
          <a:ln/>
        </p:spPr>
      </p:sp>
      <p:sp>
        <p:nvSpPr>
          <p:cNvPr id="47110"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20</a:t>
            </a:fld>
            <a:endParaRPr lang="en-GB"/>
          </a:p>
        </p:txBody>
      </p:sp>
      <p:sp>
        <p:nvSpPr>
          <p:cNvPr id="51205" name="Rectangle 2"/>
          <p:cNvSpPr>
            <a:spLocks noChangeArrowheads="1" noTextEdit="1"/>
          </p:cNvSpPr>
          <p:nvPr>
            <p:ph type="sldImg"/>
          </p:nvPr>
        </p:nvSpPr>
        <p:spPr>
          <a:xfrm>
            <a:off x="1143000" y="685800"/>
            <a:ext cx="4573588" cy="3429000"/>
          </a:xfrm>
          <a:ln/>
        </p:spPr>
      </p:sp>
      <p:sp>
        <p:nvSpPr>
          <p:cNvPr id="51206"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21</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ChangeArrowheads="1"/>
          </p:cNvSpPr>
          <p:nvPr>
            <p:ph type="body"/>
          </p:nvPr>
        </p:nvSpPr>
        <p:spPr>
          <a:xfrm>
            <a:off x="533401" y="3962453"/>
            <a:ext cx="5711825" cy="4493731"/>
          </a:xfrm>
          <a:noFill/>
          <a:ln/>
        </p:spPr>
        <p:txBody>
          <a:bodyPr wrap="none" anchor="ctr"/>
          <a:lstStyle/>
          <a:p>
            <a:pPr>
              <a:lnSpc>
                <a:spcPct val="115000"/>
              </a:lnSpc>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22</a:t>
            </a:fld>
            <a:endParaRPr lang="en-GB"/>
          </a:p>
        </p:txBody>
      </p:sp>
      <p:sp>
        <p:nvSpPr>
          <p:cNvPr id="55301" name="Rectangle 2"/>
          <p:cNvSpPr>
            <a:spLocks noGrp="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23</a:t>
            </a:fld>
            <a:endParaRPr lang="en-GB"/>
          </a:p>
        </p:txBody>
      </p:sp>
      <p:sp>
        <p:nvSpPr>
          <p:cNvPr id="55301" name="Rectangle 2"/>
          <p:cNvSpPr>
            <a:spLocks noGrp="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24</a:t>
            </a:fld>
            <a:endParaRPr lang="en-GB"/>
          </a:p>
        </p:txBody>
      </p:sp>
      <p:sp>
        <p:nvSpPr>
          <p:cNvPr id="59397" name="Rectangle 2"/>
          <p:cNvSpPr>
            <a:spLocks noChangeArrowheads="1" noTextEdit="1"/>
          </p:cNvSpPr>
          <p:nvPr>
            <p:ph type="sldImg"/>
          </p:nvPr>
        </p:nvSpPr>
        <p:spPr>
          <a:xfrm>
            <a:off x="1143000" y="685800"/>
            <a:ext cx="4573588" cy="3429000"/>
          </a:xfrm>
          <a:ln/>
        </p:spPr>
      </p:sp>
      <p:sp>
        <p:nvSpPr>
          <p:cNvPr id="59398"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7</a:t>
            </a:fld>
            <a:endParaRPr lang="en-GB"/>
          </a:p>
        </p:txBody>
      </p:sp>
      <p:sp>
        <p:nvSpPr>
          <p:cNvPr id="22533" name="Text Box 2"/>
          <p:cNvSpPr>
            <a:spLocks noChangeArrowheads="1"/>
          </p:cNvSpPr>
          <p:nvPr>
            <p:ph type="sldImg"/>
          </p:nvPr>
        </p:nvSpPr>
        <p:spPr>
          <a:xfrm>
            <a:off x="1150938" y="682625"/>
            <a:ext cx="4556125" cy="3416300"/>
          </a:xfrm>
          <a:ln/>
        </p:spPr>
      </p:sp>
      <p:sp>
        <p:nvSpPr>
          <p:cNvPr id="22534" name="Text Box 3"/>
          <p:cNvSpPr>
            <a:spLocks noChangeArrowheads="1"/>
          </p:cNvSpPr>
          <p:nvPr>
            <p:ph type="body" idx="1"/>
          </p:nvPr>
        </p:nvSpPr>
        <p:spPr>
          <a:xfrm>
            <a:off x="914400" y="4326125"/>
            <a:ext cx="5029200" cy="4100016"/>
          </a:xfrm>
          <a:noFill/>
          <a:ln/>
        </p:spPr>
        <p:txBody>
          <a:bodyPr wrap="none" anchor="ctr"/>
          <a:lstStyle/>
          <a:p>
            <a:r>
              <a:rPr lang="en-US" dirty="0" smtClean="0"/>
              <a:t>MW-WL needs Data-Code</a:t>
            </a:r>
            <a:r>
              <a:rPr lang="en-US" baseline="0" dirty="0" smtClean="0"/>
              <a:t> bias (DCB) corrections that are receiver type and satellite dependent.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25</a:t>
            </a:fld>
            <a:endParaRPr lang="en-GB"/>
          </a:p>
        </p:txBody>
      </p:sp>
      <p:sp>
        <p:nvSpPr>
          <p:cNvPr id="61445" name="Text Box 1"/>
          <p:cNvSpPr>
            <a:spLocks noChangeArrowheads="1"/>
          </p:cNvSpPr>
          <p:nvPr>
            <p:ph type="sldImg"/>
          </p:nvPr>
        </p:nvSpPr>
        <p:spPr>
          <a:xfrm>
            <a:off x="1141413" y="684213"/>
            <a:ext cx="4575175" cy="3430587"/>
          </a:xfrm>
          <a:ln/>
        </p:spPr>
      </p:sp>
      <p:sp>
        <p:nvSpPr>
          <p:cNvPr id="61446" name="Text Box 2"/>
          <p:cNvSpPr>
            <a:spLocks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26</a:t>
            </a:fld>
            <a:endParaRPr lang="en-GB"/>
          </a:p>
        </p:txBody>
      </p:sp>
      <p:sp>
        <p:nvSpPr>
          <p:cNvPr id="63493" name="Rectangle 2"/>
          <p:cNvSpPr>
            <a:spLocks noGrp="1" noChangeArrowheads="1"/>
          </p:cNvSpPr>
          <p:nvPr>
            <p:ph type="sldImg"/>
          </p:nvPr>
        </p:nvSpPr>
        <p:spPr>
          <a:ln/>
        </p:spPr>
      </p:sp>
      <p:sp>
        <p:nvSpPr>
          <p:cNvPr id="634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8</a:t>
            </a:fld>
            <a:endParaRPr lang="en-GB"/>
          </a:p>
        </p:txBody>
      </p:sp>
      <p:sp>
        <p:nvSpPr>
          <p:cNvPr id="24581" name="Text Box 2"/>
          <p:cNvSpPr>
            <a:spLocks noChangeArrowheads="1"/>
          </p:cNvSpPr>
          <p:nvPr>
            <p:ph type="sldImg"/>
          </p:nvPr>
        </p:nvSpPr>
        <p:spPr>
          <a:xfrm>
            <a:off x="1150938" y="682625"/>
            <a:ext cx="4556125" cy="3416300"/>
          </a:xfrm>
          <a:ln/>
        </p:spPr>
      </p:sp>
      <p:sp>
        <p:nvSpPr>
          <p:cNvPr id="24582" name="Text Box 3"/>
          <p:cNvSpPr>
            <a:spLocks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9</a:t>
            </a:fld>
            <a:endParaRPr lang="en-GB"/>
          </a:p>
        </p:txBody>
      </p:sp>
      <p:sp>
        <p:nvSpPr>
          <p:cNvPr id="26629" name="Text Box 2"/>
          <p:cNvSpPr>
            <a:spLocks noChangeArrowheads="1"/>
          </p:cNvSpPr>
          <p:nvPr>
            <p:ph type="sldImg"/>
          </p:nvPr>
        </p:nvSpPr>
        <p:spPr>
          <a:xfrm>
            <a:off x="1150938" y="682625"/>
            <a:ext cx="4556125" cy="3416300"/>
          </a:xfrm>
          <a:ln/>
        </p:spPr>
      </p:sp>
      <p:sp>
        <p:nvSpPr>
          <p:cNvPr id="26630" name="Text Box 3"/>
          <p:cNvSpPr>
            <a:spLocks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10</a:t>
            </a:fld>
            <a:endParaRPr lang="en-GB"/>
          </a:p>
        </p:txBody>
      </p:sp>
      <p:sp>
        <p:nvSpPr>
          <p:cNvPr id="28677" name="Text Box 2"/>
          <p:cNvSpPr>
            <a:spLocks noChangeArrowheads="1"/>
          </p:cNvSpPr>
          <p:nvPr>
            <p:ph type="sldImg"/>
          </p:nvPr>
        </p:nvSpPr>
        <p:spPr>
          <a:xfrm>
            <a:off x="1150938" y="682625"/>
            <a:ext cx="4556125" cy="3416300"/>
          </a:xfrm>
          <a:ln/>
        </p:spPr>
      </p:sp>
      <p:sp>
        <p:nvSpPr>
          <p:cNvPr id="28678" name="Text Box 3"/>
          <p:cNvSpPr>
            <a:spLocks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11</a:t>
            </a:fld>
            <a:endParaRPr lang="en-GB"/>
          </a:p>
        </p:txBody>
      </p:sp>
      <p:sp>
        <p:nvSpPr>
          <p:cNvPr id="30725" name="Rectangle 2"/>
          <p:cNvSpPr>
            <a:spLocks noChangeArrowheads="1" noTextEdit="1"/>
          </p:cNvSpPr>
          <p:nvPr>
            <p:ph type="sldImg"/>
          </p:nvPr>
        </p:nvSpPr>
        <p:spPr>
          <a:xfrm>
            <a:off x="1143000" y="685800"/>
            <a:ext cx="4573588" cy="3429000"/>
          </a:xfrm>
          <a:ln/>
        </p:spPr>
      </p:sp>
      <p:sp>
        <p:nvSpPr>
          <p:cNvPr id="30726"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12</a:t>
            </a:fld>
            <a:endParaRPr lang="en-GB"/>
          </a:p>
        </p:txBody>
      </p:sp>
      <p:sp>
        <p:nvSpPr>
          <p:cNvPr id="32773" name="Rectangle 2"/>
          <p:cNvSpPr>
            <a:spLocks noChangeArrowheads="1" noTextEdit="1"/>
          </p:cNvSpPr>
          <p:nvPr>
            <p:ph type="sldImg"/>
          </p:nvPr>
        </p:nvSpPr>
        <p:spPr>
          <a:xfrm>
            <a:off x="1143000" y="685800"/>
            <a:ext cx="4573588" cy="3429000"/>
          </a:xfrm>
          <a:ln/>
        </p:spPr>
      </p:sp>
      <p:sp>
        <p:nvSpPr>
          <p:cNvPr id="32774"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13</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14</a:t>
            </a:fld>
            <a:endParaRPr lang="en-US"/>
          </a:p>
        </p:txBody>
      </p:sp>
      <p:sp>
        <p:nvSpPr>
          <p:cNvPr id="36867" name="Rectangle 2"/>
          <p:cNvSpPr>
            <a:spLocks noChangeArrowheads="1" noTextEdit="1"/>
          </p:cNvSpPr>
          <p:nvPr>
            <p:ph type="sldImg"/>
          </p:nvPr>
        </p:nvSpPr>
        <p:spPr>
          <a:xfrm>
            <a:off x="1143000" y="685800"/>
            <a:ext cx="4572000" cy="3429000"/>
          </a:xfrm>
          <a:ln/>
        </p:spPr>
      </p:sp>
      <p:sp>
        <p:nvSpPr>
          <p:cNvPr id="36868" name="Rectangle 3"/>
          <p:cNvSpPr>
            <a:spLocks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a:t>RIGHT SIDE is predicted variations for three heights.</a:t>
            </a:r>
          </a:p>
          <a:p>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8/9/11</a:t>
            </a:r>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8/9/11</a:t>
            </a:r>
            <a:endParaRPr lang="en-US"/>
          </a:p>
        </p:txBody>
      </p:sp>
      <p:sp>
        <p:nvSpPr>
          <p:cNvPr id="8" name="Footer Placeholder 7"/>
          <p:cNvSpPr>
            <a:spLocks noGrp="1"/>
          </p:cNvSpPr>
          <p:nvPr>
            <p:ph type="ftr" sz="quarter" idx="11"/>
          </p:nvPr>
        </p:nvSpPr>
        <p:spPr/>
        <p:txBody>
          <a:bodyPr/>
          <a:lstStyle/>
          <a:p>
            <a:r>
              <a:rPr lang="en-US" smtClean="0"/>
              <a:t>IzmirGGShortCourse</a:t>
            </a:r>
            <a:endParaRPr lang="en-US"/>
          </a:p>
        </p:txBody>
      </p:sp>
      <p:sp>
        <p:nvSpPr>
          <p:cNvPr id="9" name="Slide Number Placeholder 8"/>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8/9/11</a:t>
            </a:r>
            <a:endParaRPr lang="en-US"/>
          </a:p>
        </p:txBody>
      </p:sp>
      <p:sp>
        <p:nvSpPr>
          <p:cNvPr id="4" name="Footer Placeholder 3"/>
          <p:cNvSpPr>
            <a:spLocks noGrp="1"/>
          </p:cNvSpPr>
          <p:nvPr>
            <p:ph type="ftr" sz="quarter" idx="11"/>
          </p:nvPr>
        </p:nvSpPr>
        <p:spPr/>
        <p:txBody>
          <a:bodyPr/>
          <a:lstStyle/>
          <a:p>
            <a:r>
              <a:rPr lang="en-US" smtClean="0"/>
              <a:t>IzmirGGShortCourse</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8/9/11</a:t>
            </a:r>
            <a:endParaRPr lang="en-US"/>
          </a:p>
        </p:txBody>
      </p:sp>
      <p:sp>
        <p:nvSpPr>
          <p:cNvPr id="3" name="Footer Placeholder 2"/>
          <p:cNvSpPr>
            <a:spLocks noGrp="1"/>
          </p:cNvSpPr>
          <p:nvPr>
            <p:ph type="ftr" sz="quarter" idx="11"/>
          </p:nvPr>
        </p:nvSpPr>
        <p:spPr/>
        <p:txBody>
          <a:bodyPr/>
          <a:lstStyle/>
          <a:p>
            <a:r>
              <a:rPr lang="en-US" smtClean="0"/>
              <a:t>IzmirGGShortCourse</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8/9/11</a:t>
            </a:r>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8/9/11</a:t>
            </a:r>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8/9/11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IzmirGGShortCourse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33780-A431-4245-B6C8-30D0742668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Izmir GAMIT/GLOBK Workshop</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Thomas Herring, MIT</a:t>
            </a:r>
          </a:p>
          <a:p>
            <a:r>
              <a:rPr lang="en-US" dirty="0" err="1" smtClean="0"/>
              <a:t>tah@mit.edu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 </a:t>
            </a:r>
            <a:r>
              <a:rPr lang="en-GB" sz="1600" b="0" dirty="0">
                <a:solidFill>
                  <a:srgbClr val="C0504D"/>
                </a:solidFill>
              </a:rPr>
              <a:t>[ </a:t>
            </a:r>
            <a:r>
              <a:rPr lang="en-GB" sz="1600" b="0" dirty="0" err="1">
                <a:solidFill>
                  <a:srgbClr val="C0504D"/>
                </a:solidFill>
              </a:rPr>
              <a:t>autcln</a:t>
            </a:r>
            <a:r>
              <a:rPr lang="en-GB" sz="1600" b="0" dirty="0">
                <a:solidFill>
                  <a:srgbClr val="C0504D"/>
                </a:solidFill>
              </a:rPr>
              <a:t>, solve, 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ambiguities</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10</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t>Signal propagation effects</a:t>
            </a:r>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11</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
          <p:cNvSpPr>
            <a:spLocks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Multipath Rejection Receiver</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35" name="Date Placeholder 34"/>
          <p:cNvSpPr>
            <a:spLocks noGrp="1"/>
          </p:cNvSpPr>
          <p:nvPr>
            <p:ph type="dt" sz="half" idx="10"/>
          </p:nvPr>
        </p:nvSpPr>
        <p:spPr/>
        <p:txBody>
          <a:bodyPr/>
          <a:lstStyle/>
          <a:p>
            <a:r>
              <a:rPr lang="en-US" smtClean="0"/>
              <a:t>8/9/11</a:t>
            </a:r>
            <a:endParaRPr lang="en-US"/>
          </a:p>
        </p:txBody>
      </p:sp>
      <p:sp>
        <p:nvSpPr>
          <p:cNvPr id="36" name="Slide Number Placeholder 35"/>
          <p:cNvSpPr>
            <a:spLocks noGrp="1"/>
          </p:cNvSpPr>
          <p:nvPr>
            <p:ph type="sldNum" sz="quarter" idx="12"/>
          </p:nvPr>
        </p:nvSpPr>
        <p:spPr/>
        <p:txBody>
          <a:bodyPr/>
          <a:lstStyle/>
          <a:p>
            <a:fld id="{1E733780-A431-4245-B6C8-30D07426687F}" type="slidenum">
              <a:rPr lang="en-US" smtClean="0"/>
              <a:t>13</a:t>
            </a:fld>
            <a:endParaRPr lang="en-US"/>
          </a:p>
        </p:txBody>
      </p:sp>
      <p:sp>
        <p:nvSpPr>
          <p:cNvPr id="37" name="Footer Placeholder 36"/>
          <p:cNvSpPr>
            <a:spLocks noGrp="1"/>
          </p:cNvSpPr>
          <p:nvPr>
            <p:ph type="ftr" sz="quarter" idx="11"/>
          </p:nvPr>
        </p:nvSpPr>
        <p:spPr/>
        <p:txBody>
          <a:bodyPr/>
          <a:lstStyle/>
          <a:p>
            <a:r>
              <a:rPr lang="en-US" smtClean="0"/>
              <a:t>IzmirGGShortCourse</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10" name="Date Placeholder 9"/>
          <p:cNvSpPr>
            <a:spLocks noGrp="1"/>
          </p:cNvSpPr>
          <p:nvPr>
            <p:ph type="dt" sz="half" idx="10"/>
          </p:nvPr>
        </p:nvSpPr>
        <p:spPr/>
        <p:txBody>
          <a:bodyPr/>
          <a:lstStyle/>
          <a:p>
            <a:r>
              <a:rPr lang="en-US" smtClean="0"/>
              <a:t>8/9/11</a:t>
            </a:r>
            <a:endParaRPr lang="en-US"/>
          </a:p>
        </p:txBody>
      </p:sp>
      <p:sp>
        <p:nvSpPr>
          <p:cNvPr id="11" name="Slide Number Placeholder 10"/>
          <p:cNvSpPr>
            <a:spLocks noGrp="1"/>
          </p:cNvSpPr>
          <p:nvPr>
            <p:ph type="sldNum" sz="quarter" idx="12"/>
          </p:nvPr>
        </p:nvSpPr>
        <p:spPr/>
        <p:txBody>
          <a:bodyPr/>
          <a:lstStyle/>
          <a:p>
            <a:fld id="{1E733780-A431-4245-B6C8-30D07426687F}" type="slidenum">
              <a:rPr lang="en-US" smtClean="0"/>
              <a:t>14</a:t>
            </a:fld>
            <a:endParaRPr lang="en-US"/>
          </a:p>
        </p:txBody>
      </p:sp>
      <p:sp>
        <p:nvSpPr>
          <p:cNvPr id="12" name="Footer Placeholder 11"/>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5" name="Date Placeholder 4"/>
          <p:cNvSpPr>
            <a:spLocks noGrp="1"/>
          </p:cNvSpPr>
          <p:nvPr>
            <p:ph type="dt" sz="half" idx="10"/>
          </p:nvPr>
        </p:nvSpPr>
        <p:spPr/>
        <p:txBody>
          <a:bodyPr/>
          <a:lstStyle/>
          <a:p>
            <a:r>
              <a:rPr lang="en-US" smtClean="0"/>
              <a:t>8/9/11</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15</a:t>
            </a:fld>
            <a:endParaRPr lang="en-US"/>
          </a:p>
        </p:txBody>
      </p:sp>
      <p:sp>
        <p:nvSpPr>
          <p:cNvPr id="7" name="Footer Placeholder 6"/>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7" name="Date Placeholder 6"/>
          <p:cNvSpPr>
            <a:spLocks noGrp="1"/>
          </p:cNvSpPr>
          <p:nvPr>
            <p:ph type="dt" sz="half" idx="10"/>
          </p:nvPr>
        </p:nvSpPr>
        <p:spPr/>
        <p:txBody>
          <a:bodyPr/>
          <a:lstStyle/>
          <a:p>
            <a:r>
              <a:rPr lang="en-US" smtClean="0"/>
              <a:t>8/9/11</a:t>
            </a:r>
            <a:endParaRPr lang="en-US"/>
          </a:p>
        </p:txBody>
      </p:sp>
      <p:sp>
        <p:nvSpPr>
          <p:cNvPr id="8" name="Slide Number Placeholder 7"/>
          <p:cNvSpPr>
            <a:spLocks noGrp="1"/>
          </p:cNvSpPr>
          <p:nvPr>
            <p:ph type="sldNum" sz="quarter" idx="12"/>
          </p:nvPr>
        </p:nvSpPr>
        <p:spPr/>
        <p:txBody>
          <a:bodyPr/>
          <a:lstStyle/>
          <a:p>
            <a:fld id="{1E733780-A431-4245-B6C8-30D07426687F}" type="slidenum">
              <a:rPr lang="en-US" smtClean="0"/>
              <a:t>16</a:t>
            </a:fld>
            <a:endParaRPr lang="en-US"/>
          </a:p>
        </p:txBody>
      </p:sp>
      <p:sp>
        <p:nvSpPr>
          <p:cNvPr id="9" name="Footer Placeholder 8"/>
          <p:cNvSpPr>
            <a:spLocks noGrp="1"/>
          </p:cNvSpPr>
          <p:nvPr>
            <p:ph type="ftr" sz="quarter" idx="11"/>
          </p:nvPr>
        </p:nvSpPr>
        <p:spPr/>
        <p:txBody>
          <a:bodyPr/>
          <a:lstStyle/>
          <a:p>
            <a:r>
              <a:rPr lang="en-US" smtClean="0"/>
              <a:t>IzmirGGShortCourse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5" name="Date Placeholder 4"/>
          <p:cNvSpPr>
            <a:spLocks noGrp="1"/>
          </p:cNvSpPr>
          <p:nvPr>
            <p:ph type="dt" sz="half" idx="10"/>
          </p:nvPr>
        </p:nvSpPr>
        <p:spPr/>
        <p:txBody>
          <a:bodyPr/>
          <a:lstStyle/>
          <a:p>
            <a:r>
              <a:rPr lang="en-US" smtClean="0"/>
              <a:t>8/9/11</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17</a:t>
            </a:fld>
            <a:endParaRPr lang="en-US"/>
          </a:p>
        </p:txBody>
      </p:sp>
      <p:sp>
        <p:nvSpPr>
          <p:cNvPr id="7" name="Footer Placeholder 6"/>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5" name="Date Placeholder 4"/>
          <p:cNvSpPr>
            <a:spLocks noGrp="1"/>
          </p:cNvSpPr>
          <p:nvPr>
            <p:ph type="dt" sz="half" idx="10"/>
          </p:nvPr>
        </p:nvSpPr>
        <p:spPr/>
        <p:txBody>
          <a:bodyPr/>
          <a:lstStyle/>
          <a:p>
            <a:r>
              <a:rPr lang="en-US" smtClean="0"/>
              <a:t>8/9/11</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18</a:t>
            </a:fld>
            <a:endParaRPr lang="en-US"/>
          </a:p>
        </p:txBody>
      </p:sp>
      <p:sp>
        <p:nvSpPr>
          <p:cNvPr id="7" name="Footer Placeholder 6"/>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8/9/11</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19</a:t>
            </a:fld>
            <a:endParaRPr lang="en-US"/>
          </a:p>
        </p:txBody>
      </p:sp>
      <p:sp>
        <p:nvSpPr>
          <p:cNvPr id="8" name="Footer Placeholder 7"/>
          <p:cNvSpPr>
            <a:spLocks noGrp="1"/>
          </p:cNvSpPr>
          <p:nvPr>
            <p:ph type="ftr" sz="quarter" idx="11"/>
          </p:nvPr>
        </p:nvSpPr>
        <p:spPr/>
        <p:txBody>
          <a:bodyPr/>
          <a:lstStyle/>
          <a:p>
            <a:r>
              <a:rPr lang="en-US" smtClean="0"/>
              <a:t>IzmirGGShortCourse</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Lectures and Tutorials: Day 1:</a:t>
            </a:r>
          </a:p>
          <a:p>
            <a:pPr marL="971550" lvl="1" indent="-514350">
              <a:buFont typeface="+mj-lt"/>
              <a:buAutoNum type="arabicPeriod"/>
            </a:pPr>
            <a:r>
              <a:rPr lang="en-US" dirty="0" smtClean="0"/>
              <a:t>Introduction to GPS data processing and how processing is treated in </a:t>
            </a:r>
            <a:r>
              <a:rPr lang="en-US" dirty="0" err="1" smtClean="0"/>
              <a:t>gamit/globk</a:t>
            </a:r>
            <a:endParaRPr lang="en-US" dirty="0" smtClean="0"/>
          </a:p>
          <a:p>
            <a:pPr marL="971550" lvl="1" indent="-514350">
              <a:buFont typeface="+mj-lt"/>
              <a:buAutoNum type="arabicPeriod"/>
            </a:pPr>
            <a:r>
              <a:rPr lang="en-US" dirty="0" smtClean="0"/>
              <a:t>GAMIT Lecture: Overview of standard processing in GAMIT; daily session processing</a:t>
            </a:r>
          </a:p>
          <a:p>
            <a:pPr marL="971550" lvl="1" indent="-514350">
              <a:buFont typeface="+mj-lt"/>
              <a:buAutoNum type="arabicPeriod"/>
            </a:pPr>
            <a:r>
              <a:rPr lang="en-US" dirty="0" smtClean="0"/>
              <a:t>GLOBK Lecture: Overview of the way GLOBK is used to analyze and combine results from GAMIT processing</a:t>
            </a:r>
          </a:p>
          <a:p>
            <a:pPr marL="971550" lvl="1" indent="-514350">
              <a:buFont typeface="+mj-lt"/>
              <a:buAutoNum type="arabicPeriod"/>
            </a:pPr>
            <a:r>
              <a:rPr lang="en-US" dirty="0" smtClean="0"/>
              <a:t>Tutorial session: Salton Sea data analysis around time of Magnitude 5.8 aftershock to El Major </a:t>
            </a:r>
            <a:r>
              <a:rPr lang="en-US" dirty="0" err="1" smtClean="0"/>
              <a:t>Cucapah</a:t>
            </a:r>
            <a:r>
              <a:rPr lang="en-US" dirty="0" smtClean="0"/>
              <a:t> April 4, 2010 Mw 7.2 earthquake</a:t>
            </a:r>
            <a:endParaRPr lang="en-US"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20</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albedo radiation, unbalanced thrusts, and </a:t>
            </a:r>
            <a:r>
              <a:rPr lang="en-US" sz="1800" dirty="0" err="1">
                <a:latin typeface="Tahoma" charset="0"/>
              </a:rPr>
              <a:t>outgassing</a:t>
            </a:r>
            <a:r>
              <a:rPr lang="en-US" sz="1800" dirty="0">
                <a:latin typeface="Tahoma" charset="0"/>
              </a:rPr>
              <a:t>;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21</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2011/07</a:t>
            </a: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r>
              <a:rPr lang="en-US" smtClean="0"/>
              <a:t>8/9/11</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7200" y="0"/>
            <a:ext cx="831088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1524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a:t>
            </a:r>
            <a:r>
              <a:rPr lang="en-US" sz="1800" dirty="0" smtClean="0">
                <a:latin typeface="Tahoma" charset="0"/>
              </a:rPr>
              <a:t> Last Year  </a:t>
            </a:r>
            <a:r>
              <a:rPr lang="en-US" dirty="0" smtClean="0">
                <a:latin typeface="Tahoma" charset="0"/>
              </a:rPr>
              <a:t>2010/07-2011/07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r>
              <a:rPr lang="en-US" smtClean="0"/>
              <a:t>8/9/11</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23</a:t>
            </a:fld>
            <a:endParaRPr lang="en-US" dirty="0"/>
          </a:p>
        </p:txBody>
      </p:sp>
      <p:sp>
        <p:nvSpPr>
          <p:cNvPr id="7" name="Footer Placeholder 6"/>
          <p:cNvSpPr>
            <a:spLocks noGrp="1"/>
          </p:cNvSpPr>
          <p:nvPr>
            <p:ph type="ftr" sz="quarter" idx="11"/>
          </p:nvPr>
        </p:nvSpPr>
        <p:spPr>
          <a:xfrm>
            <a:off x="3200400" y="6430626"/>
            <a:ext cx="2895600" cy="365125"/>
          </a:xfrm>
        </p:spPr>
        <p:txBody>
          <a:bodyPr/>
          <a:lstStyle/>
          <a:p>
            <a:r>
              <a:rPr lang="en-US" dirty="0" err="1" smtClean="0"/>
              <a:t>IzmirGGShortCourse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fontScale="85000" lnSpcReduction="10000"/>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Global Reference Frame quality:</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   </a:t>
            </a:r>
            <a:r>
              <a:rPr lang="en-US" dirty="0" smtClean="0">
                <a:latin typeface="Arial" charset="0"/>
              </a:rPr>
              <a:t>Center of Mass   &lt;10 mm</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ITRF  ~ 2 mm, &lt; 1 mm/yr</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Continental scale </a:t>
            </a:r>
            <a:r>
              <a:rPr lang="en-US" dirty="0" smtClean="0">
                <a:latin typeface="Arial" charset="0"/>
              </a:rPr>
              <a:t>networks (e.g. PBO)</a:t>
            </a:r>
            <a:endParaRPr lang="en-US" dirty="0" smtClean="0">
              <a:latin typeface="Arial" charset="0"/>
            </a:endParaRP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&lt; 1 mm/yr </a:t>
            </a:r>
            <a:r>
              <a:rPr lang="en-US" dirty="0" err="1" smtClean="0">
                <a:latin typeface="Arial" charset="0"/>
              </a:rPr>
              <a:t>horiz</a:t>
            </a:r>
            <a:r>
              <a:rPr lang="en-US" dirty="0" smtClean="0">
                <a:latin typeface="Arial" charset="0"/>
              </a:rPr>
              <a:t>.,  2 mm/yr vert.</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Local</a:t>
            </a:r>
            <a:r>
              <a:rPr lang="en-GB" sz="3600" dirty="0" smtClean="0">
                <a:latin typeface="Arial" charset="0"/>
              </a:rPr>
              <a:t> </a:t>
            </a:r>
            <a:r>
              <a:rPr lang="en-GB" dirty="0" smtClean="0">
                <a:latin typeface="Arial" charset="0"/>
              </a:rPr>
              <a:t>scale (100-200 km) depends on how “rea</a:t>
            </a:r>
            <a:r>
              <a:rPr lang="en-GB" dirty="0" smtClean="0">
                <a:latin typeface="Arial" charset="0"/>
              </a:rPr>
              <a:t>lized” and available stable sites (IGS sites in region)</a:t>
            </a:r>
            <a:endParaRPr lang="en-GB" dirty="0" smtClean="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latin typeface="Arial" charset="0"/>
            </a:endParaRPr>
          </a:p>
        </p:txBody>
      </p:sp>
      <p:sp>
        <p:nvSpPr>
          <p:cNvPr id="6" name="Date Placeholder 5"/>
          <p:cNvSpPr>
            <a:spLocks noGrp="1"/>
          </p:cNvSpPr>
          <p:nvPr>
            <p:ph type="dt" sz="half" idx="10"/>
          </p:nvPr>
        </p:nvSpPr>
        <p:spPr/>
        <p:txBody>
          <a:bodyPr/>
          <a:lstStyle/>
          <a:p>
            <a:r>
              <a:rPr lang="en-US" smtClean="0"/>
              <a:t>8/9/11</a:t>
            </a:r>
            <a:endParaRPr lang="en-US"/>
          </a:p>
        </p:txBody>
      </p:sp>
      <p:sp>
        <p:nvSpPr>
          <p:cNvPr id="8" name="Footer Placeholder 7"/>
          <p:cNvSpPr>
            <a:spLocks noGrp="1"/>
          </p:cNvSpPr>
          <p:nvPr>
            <p:ph type="ftr" sz="quarter" idx="11"/>
          </p:nvPr>
        </p:nvSpPr>
        <p:spPr/>
        <p:txBody>
          <a:bodyPr/>
          <a:lstStyle/>
          <a:p>
            <a:r>
              <a:rPr lang="en-US" smtClean="0"/>
              <a:t>IzmirGGShortCourse</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25</a:t>
            </a:fld>
            <a:endParaRPr lang="en-US"/>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rgbClr val="000000"/>
                </a:solidFill>
                <a:latin typeface="Tahoma" charset="0"/>
              </a:rPr>
              <a:t>Effect of Orbital and Geocentric Position Error/Uncertainty</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200" y="1193800"/>
            <a:ext cx="8229600" cy="4932363"/>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8000" i="1" dirty="0" smtClean="0">
                <a:latin typeface="Tahoma" charset="0"/>
              </a:rPr>
              <a:t>High-precision GPS is essentially relative  !</a:t>
            </a:r>
          </a:p>
          <a:p>
            <a:pPr>
              <a:buNone/>
            </a:pPr>
            <a:endParaRPr lang="en-US" sz="8000" dirty="0" smtClean="0">
              <a:latin typeface="Tahoma" charset="0"/>
            </a:endParaRPr>
          </a:p>
          <a:p>
            <a:pPr>
              <a:buNone/>
            </a:pPr>
            <a:r>
              <a:rPr lang="en-US" sz="8000" dirty="0" smtClean="0">
                <a:latin typeface="Tahoma" charset="0"/>
              </a:rPr>
              <a:t>Baseline error/uncertainty ~ </a:t>
            </a:r>
            <a:r>
              <a:rPr lang="en-US" sz="8000" u="sng" dirty="0" smtClean="0">
                <a:latin typeface="Tahoma" charset="0"/>
              </a:rPr>
              <a:t>Baseline distance</a:t>
            </a:r>
            <a:r>
              <a:rPr lang="en-US" sz="8000" dirty="0" smtClean="0">
                <a:latin typeface="Tahoma" charset="0"/>
              </a:rPr>
              <a:t>   </a:t>
            </a:r>
            <a:r>
              <a:rPr lang="en-US" sz="8000" dirty="0" err="1" smtClean="0">
                <a:latin typeface="Tahoma" charset="0"/>
              </a:rPr>
              <a:t>x</a:t>
            </a:r>
            <a:r>
              <a:rPr lang="en-US" sz="8000" dirty="0" smtClean="0">
                <a:latin typeface="Tahoma" charset="0"/>
              </a:rPr>
              <a:t>   geocentric SV or position error</a:t>
            </a:r>
          </a:p>
          <a:p>
            <a:pPr>
              <a:buNone/>
            </a:pPr>
            <a:r>
              <a:rPr lang="en-US" sz="8000" dirty="0" smtClean="0">
                <a:latin typeface="Tahoma" charset="0"/>
              </a:rPr>
              <a:t>                                         SV altitude </a:t>
            </a:r>
          </a:p>
          <a:p>
            <a:pPr>
              <a:buNone/>
            </a:pPr>
            <a:endParaRPr lang="en-US" sz="8000" dirty="0" smtClean="0">
              <a:latin typeface="Tahoma" charset="0"/>
            </a:endParaRPr>
          </a:p>
          <a:p>
            <a:pPr>
              <a:buNone/>
            </a:pPr>
            <a:r>
              <a:rPr lang="en-US" sz="8000" dirty="0" smtClean="0">
                <a:latin typeface="Tahoma" charset="0"/>
              </a:rPr>
              <a:t>SV errors reduced by averaging:</a:t>
            </a:r>
          </a:p>
          <a:p>
            <a:pPr>
              <a:buNone/>
            </a:pPr>
            <a:r>
              <a:rPr lang="en-US" sz="8000" dirty="0" smtClean="0">
                <a:latin typeface="Tahoma" charset="0"/>
              </a:rPr>
              <a:t>   Baseline errors are  ~  0.2 • orbital error / 20,000 km</a:t>
            </a:r>
          </a:p>
          <a:p>
            <a:pPr>
              <a:buNone/>
            </a:pPr>
            <a:r>
              <a:rPr lang="en-US" sz="8000" dirty="0" smtClean="0">
                <a:latin typeface="Tahoma" charset="0"/>
              </a:rPr>
              <a:t>   e.g. 20 mm orbital error = 1 ppb or 1 mm on 1000 km baseline</a:t>
            </a:r>
          </a:p>
          <a:p>
            <a:pPr>
              <a:buNone/>
            </a:pPr>
            <a:endParaRPr lang="en-US" sz="8000" dirty="0" smtClean="0">
              <a:latin typeface="Tahoma" charset="0"/>
            </a:endParaRPr>
          </a:p>
          <a:p>
            <a:pPr>
              <a:buNone/>
            </a:pPr>
            <a:endParaRPr lang="en-US" sz="8000" dirty="0" smtClean="0">
              <a:latin typeface="Tahoma" charset="0"/>
            </a:endParaRPr>
          </a:p>
          <a:p>
            <a:pPr>
              <a:buNone/>
            </a:pPr>
            <a:r>
              <a:rPr lang="en-US" sz="8000" dirty="0" smtClean="0">
                <a:latin typeface="Tahoma" charset="0"/>
              </a:rPr>
              <a:t>Network (“absolute”) position errors less important for small networks</a:t>
            </a:r>
          </a:p>
          <a:p>
            <a:pPr>
              <a:lnSpc>
                <a:spcPct val="105000"/>
              </a:lnSpc>
              <a:buNone/>
            </a:pPr>
            <a:r>
              <a:rPr lang="en-US" sz="8000" dirty="0" smtClean="0">
                <a:latin typeface="Tahoma" charset="0"/>
              </a:rPr>
              <a:t>    e.g. 5 mm position error ~ 1  ppb or  1 mm on 1000 km baseline</a:t>
            </a:r>
          </a:p>
          <a:p>
            <a:pPr>
              <a:lnSpc>
                <a:spcPct val="105000"/>
              </a:lnSpc>
              <a:buNone/>
            </a:pPr>
            <a:r>
              <a:rPr lang="en-US" sz="8000" dirty="0" smtClean="0">
                <a:latin typeface="Tahoma" charset="0"/>
              </a:rPr>
              <a:t>	   10 cm position error ~ 20 ppb or 1 mm on 50 km baseline</a:t>
            </a:r>
          </a:p>
          <a:p>
            <a:pPr>
              <a:lnSpc>
                <a:spcPct val="105000"/>
              </a:lnSpc>
              <a:buNone/>
            </a:pPr>
            <a:endParaRPr lang="en-US" sz="8000" dirty="0" smtClean="0">
              <a:latin typeface="Tahoma" charset="0"/>
            </a:endParaRPr>
          </a:p>
          <a:p>
            <a:pPr>
              <a:lnSpc>
                <a:spcPct val="105000"/>
              </a:lnSpc>
              <a:buNone/>
            </a:pPr>
            <a:r>
              <a:rPr lang="en-US" sz="80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3" name="Date Placeholder 2"/>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High precision GPS (mm and better positioning) requires external information in additional to just the data and orbit information.</a:t>
            </a:r>
          </a:p>
          <a:p>
            <a:r>
              <a:rPr lang="en-US" dirty="0" smtClean="0"/>
              <a:t>Larger site separations and mixed equipment types require more care in the data analysis than short baseline, homogeneous system data collection.</a:t>
            </a:r>
          </a:p>
          <a:p>
            <a:r>
              <a:rPr lang="en-US" dirty="0" smtClean="0"/>
              <a:t>All of the external information needed is available and the GAMIT processing system gathers most of this information automatically.  There is some information that users need to keep up to date (discussed later). </a:t>
            </a:r>
          </a:p>
          <a:p>
            <a:r>
              <a:rPr lang="en-US" dirty="0" smtClean="0"/>
              <a:t>The next two lectures examine running GAMIT and GLOBK.  The final session today will be tutorial looking at an earthquake effected data set.</a:t>
            </a:r>
            <a:endParaRPr lang="en-US"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Tutorials Day 2</a:t>
            </a:r>
          </a:p>
          <a:p>
            <a:pPr marL="971550" lvl="1" indent="-514350">
              <a:buFont typeface="+mj-lt"/>
              <a:buAutoNum type="arabicPeriod"/>
            </a:pPr>
            <a:r>
              <a:rPr lang="en-US" dirty="0" smtClean="0"/>
              <a:t>Modeling details, atmospheric delays, loading</a:t>
            </a:r>
          </a:p>
          <a:p>
            <a:pPr marL="971550" lvl="1" indent="-514350">
              <a:buFont typeface="+mj-lt"/>
              <a:buAutoNum type="arabicPeriod"/>
            </a:pPr>
            <a:r>
              <a:rPr lang="en-US" dirty="0" smtClean="0"/>
              <a:t>Treatment of earthquakes, equipment changes and other effects</a:t>
            </a:r>
          </a:p>
          <a:p>
            <a:pPr marL="971550" lvl="1" indent="-514350">
              <a:buFont typeface="+mj-lt"/>
              <a:buAutoNum type="arabicPeriod"/>
            </a:pPr>
            <a:r>
              <a:rPr lang="en-US" dirty="0" smtClean="0"/>
              <a:t>Statistics of time series and determination of error models for velocity estimates</a:t>
            </a:r>
          </a:p>
          <a:p>
            <a:pPr marL="971550" lvl="1" indent="-514350">
              <a:buFont typeface="+mj-lt"/>
              <a:buAutoNum type="arabicPeriod"/>
            </a:pPr>
            <a:r>
              <a:rPr lang="en-US" dirty="0" smtClean="0"/>
              <a:t>Analysis of Salton Sea data over a longer period of time using time series.</a:t>
            </a:r>
            <a:endParaRPr lang="en-US"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GPS processing, the critical information needed is range and phase data from a receiver collecting data from multiple GPS satellites and information about the orbits of the satellites (earth-fixed frame) and some information about clocks in satellites.</a:t>
            </a:r>
          </a:p>
          <a:p>
            <a:r>
              <a:rPr lang="en-US" dirty="0" smtClean="0"/>
              <a:t>In GAMIT, only crude clock information needed due to double-differencing.</a:t>
            </a:r>
          </a:p>
          <a:p>
            <a:r>
              <a:rPr lang="en-US" dirty="0" smtClean="0"/>
              <a:t>To integrate GPS orbits, information needed about rotation between earth-fixed and inertial space.</a:t>
            </a:r>
          </a:p>
          <a:p>
            <a:r>
              <a:rPr lang="en-US" dirty="0" smtClean="0"/>
              <a:t>For the most accurate GPS results, other ancillary information needed (e.g., atmospheric models, ocean tides, antenna and receiver biases).</a:t>
            </a:r>
          </a:p>
          <a:p>
            <a:r>
              <a:rPr lang="en-US" dirty="0" smtClean="0"/>
              <a:t>Program </a:t>
            </a:r>
            <a:r>
              <a:rPr lang="en-US" i="1" dirty="0" smtClean="0">
                <a:solidFill>
                  <a:srgbClr val="C0504D"/>
                </a:solidFill>
              </a:rPr>
              <a:t>track</a:t>
            </a:r>
            <a:r>
              <a:rPr lang="en-US" dirty="0" smtClean="0"/>
              <a:t> (kinematic processing) can use just RINEX data files and SP3 GPS orbit files but GAMIT needs a full suite of additional files (track also can use some of these file).  The main GAMIT processing script </a:t>
            </a:r>
            <a:r>
              <a:rPr lang="en-US" i="1" dirty="0" err="1" smtClean="0">
                <a:solidFill>
                  <a:srgbClr val="C0504D"/>
                </a:solidFill>
              </a:rPr>
              <a:t>sh_gamit</a:t>
            </a:r>
            <a:r>
              <a:rPr lang="en-US" dirty="0" smtClean="0"/>
              <a:t> handles getting all these files.</a:t>
            </a:r>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GAMIT processes GPS phase and range data files (RINEX format) usually for 24-hour sessions of data.  For newer data collection (post 1996), orbits do not need to be estimated.</a:t>
            </a:r>
          </a:p>
          <a:p>
            <a:r>
              <a:rPr lang="en-US" dirty="0" smtClean="0"/>
              <a:t>GLOBK combines together results from daily GPS processing and is used to generate velocity estimates and time-series products.</a:t>
            </a:r>
          </a:p>
          <a:p>
            <a:r>
              <a:rPr lang="en-US" dirty="0" smtClean="0"/>
              <a:t>After discussing some general GPS processing issues in the rest of this lecture, we then discuss GAMIT and GLOBK operations.</a:t>
            </a:r>
            <a:endParaRPr lang="en-US"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Footer Placeholder 4"/>
          <p:cNvSpPr>
            <a:spLocks noGrp="1"/>
          </p:cNvSpPr>
          <p:nvPr>
            <p:ph type="ftr" sz="quarter" idx="11"/>
          </p:nvPr>
        </p:nvSpPr>
        <p:spPr/>
        <p:txBody>
          <a:bodyPr/>
          <a:lstStyle/>
          <a:p>
            <a:r>
              <a:rPr lang="en-US" smtClean="0"/>
              <a:t>IzmirGGShortCourse</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5776" y="240268"/>
            <a:ext cx="7234238" cy="597932"/>
          </a:xfrm>
        </p:spPr>
        <p:txBody>
          <a:bodyPr lIns="92075" tIns="46038" rIns="92075" bIns="46038" anchor="ctr">
            <a:normAutofit fontScale="90000"/>
          </a:bodyPr>
          <a:lstStyle/>
          <a:p>
            <a:r>
              <a:rPr lang="en-US" sz="2400" smtClean="0"/>
              <a:t>Instantaneous Positioning with GPS Pseudoranges</a:t>
            </a:r>
            <a:br>
              <a:rPr lang="en-US" sz="2400" smtClean="0"/>
            </a:br>
            <a:endParaRPr lang="en-US" sz="2400" dirty="0"/>
          </a:p>
        </p:txBody>
      </p:sp>
      <p:sp>
        <p:nvSpPr>
          <p:cNvPr id="17411" name="Rectangle 3"/>
          <p:cNvSpPr>
            <a:spLocks noGrp="1" noChangeArrowheads="1"/>
          </p:cNvSpPr>
          <p:nvPr>
            <p:ph type="body" idx="1"/>
          </p:nvPr>
        </p:nvSpPr>
        <p:spPr>
          <a:xfrm>
            <a:off x="2286000" y="838200"/>
            <a:ext cx="3810000" cy="1143000"/>
          </a:xfrm>
        </p:spPr>
        <p:txBody>
          <a:bodyPr/>
          <a:lstStyle/>
          <a:p>
            <a:pPr marL="342900" indent="-342900" defTabSz="914400">
              <a:lnSpc>
                <a:spcPct val="90000"/>
              </a:lnSpc>
              <a:buFont typeface="Monotype Sorts" charset="2"/>
              <a:buNone/>
            </a:pPr>
            <a:r>
              <a:rPr lang="en-US" sz="1800" b="0" smtClean="0">
                <a:latin typeface="Times New Roman" charset="0"/>
              </a:rPr>
              <a:t>Receiver  solution or </a:t>
            </a:r>
            <a:r>
              <a:rPr lang="en-US" sz="1800" b="0" i="1" smtClean="0">
                <a:solidFill>
                  <a:srgbClr val="C0504D"/>
                </a:solidFill>
                <a:latin typeface="Times New Roman" charset="0"/>
              </a:rPr>
              <a:t>sh_rx2ap</a:t>
            </a:r>
            <a:r>
              <a:rPr lang="en-US" sz="1800" b="0" i="1" smtClean="0">
                <a:latin typeface="Times New Roman" charset="0"/>
              </a:rPr>
              <a:t>r</a:t>
            </a:r>
            <a:endParaRPr lang="en-US" sz="1800" b="0" smtClean="0">
              <a:latin typeface="Times New Roman" charset="0"/>
            </a:endParaRPr>
          </a:p>
          <a:p>
            <a:pPr marL="342900" indent="-342900" defTabSz="914400">
              <a:lnSpc>
                <a:spcPct val="90000"/>
              </a:lnSpc>
            </a:pPr>
            <a:r>
              <a:rPr lang="en-US" sz="1800" b="0" smtClean="0">
                <a:latin typeface="Times New Roman" charset="0"/>
              </a:rPr>
              <a:t>Point position ( </a:t>
            </a:r>
            <a:r>
              <a:rPr lang="en-US" sz="1800" b="0" i="1" smtClean="0">
                <a:solidFill>
                  <a:srgbClr val="C0504D"/>
                </a:solidFill>
                <a:latin typeface="Times New Roman" charset="0"/>
              </a:rPr>
              <a:t>svpos</a:t>
            </a:r>
            <a:r>
              <a:rPr lang="en-US" sz="1800" b="0" smtClean="0">
                <a:latin typeface="Times New Roman" charset="0"/>
              </a:rPr>
              <a:t> ) </a:t>
            </a:r>
            <a:r>
              <a:rPr lang="en-US" sz="1800" smtClean="0">
                <a:latin typeface="Times New Roman" charset="0"/>
              </a:rPr>
              <a:t>5</a:t>
            </a:r>
            <a:r>
              <a:rPr lang="en-US" sz="1800" b="0" smtClean="0">
                <a:latin typeface="Times New Roman" charset="0"/>
              </a:rPr>
              <a:t>-100 m</a:t>
            </a:r>
          </a:p>
          <a:p>
            <a:pPr marL="342900" indent="-342900" defTabSz="914400">
              <a:lnSpc>
                <a:spcPct val="90000"/>
              </a:lnSpc>
            </a:pPr>
            <a:r>
              <a:rPr lang="en-US" sz="1800" b="0" smtClean="0">
                <a:latin typeface="Times New Roman" charset="0"/>
              </a:rPr>
              <a:t>Differential ( </a:t>
            </a:r>
            <a:r>
              <a:rPr lang="en-US" sz="1800" b="0" i="1" smtClean="0">
                <a:solidFill>
                  <a:srgbClr val="C0504D"/>
                </a:solidFill>
                <a:latin typeface="Times New Roman" charset="0"/>
              </a:rPr>
              <a:t>svdiff</a:t>
            </a:r>
            <a:r>
              <a:rPr lang="en-US" sz="1800" b="0" smtClean="0">
                <a:solidFill>
                  <a:srgbClr val="C0504D"/>
                </a:solidFill>
                <a:latin typeface="Times New Roman" charset="0"/>
              </a:rPr>
              <a:t> </a:t>
            </a:r>
            <a:r>
              <a:rPr lang="en-US" sz="1800" b="0" smtClean="0">
                <a:latin typeface="Times New Roman" charset="0"/>
              </a:rPr>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96" name="Date Placeholder 95"/>
          <p:cNvSpPr>
            <a:spLocks noGrp="1"/>
          </p:cNvSpPr>
          <p:nvPr>
            <p:ph type="dt" sz="half" idx="10"/>
          </p:nvPr>
        </p:nvSpPr>
        <p:spPr/>
        <p:txBody>
          <a:bodyPr/>
          <a:lstStyle/>
          <a:p>
            <a:r>
              <a:rPr lang="en-US" smtClean="0"/>
              <a:t>8/9/11</a:t>
            </a:r>
            <a:endParaRPr lang="en-US"/>
          </a:p>
        </p:txBody>
      </p:sp>
      <p:sp>
        <p:nvSpPr>
          <p:cNvPr id="97" name="Slide Number Placeholder 96"/>
          <p:cNvSpPr>
            <a:spLocks noGrp="1"/>
          </p:cNvSpPr>
          <p:nvPr>
            <p:ph type="sldNum" sz="quarter" idx="12"/>
          </p:nvPr>
        </p:nvSpPr>
        <p:spPr/>
        <p:txBody>
          <a:bodyPr/>
          <a:lstStyle/>
          <a:p>
            <a:fld id="{1E733780-A431-4245-B6C8-30D07426687F}" type="slidenum">
              <a:rPr lang="en-US" smtClean="0"/>
              <a:t>6</a:t>
            </a:fld>
            <a:endParaRPr lang="en-US"/>
          </a:p>
        </p:txBody>
      </p:sp>
      <p:sp>
        <p:nvSpPr>
          <p:cNvPr id="98" name="Footer Placeholder 97"/>
          <p:cNvSpPr>
            <a:spLocks noGrp="1"/>
          </p:cNvSpPr>
          <p:nvPr>
            <p:ph type="ftr" sz="quarter" idx="11"/>
          </p:nvPr>
        </p:nvSpPr>
        <p:spPr/>
        <p:txBody>
          <a:bodyPr/>
          <a:lstStyle/>
          <a:p>
            <a:r>
              <a:rPr lang="en-US" smtClean="0"/>
              <a:t>IzmirGGShortCourse</a:t>
            </a:r>
            <a:endParaRPr lang="en-US"/>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Observables in Data Processing</a:t>
            </a:r>
            <a:endParaRPr lang="en-GB"/>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1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smtClean="0"/>
              <a:t>	LC = 2.5 L1 - 2.0 L2      “Ionosphere-free combination”</a:t>
            </a:r>
          </a:p>
          <a:p>
            <a:pPr>
              <a:buNone/>
            </a:pP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smtClean="0"/>
              <a:t>		</a:t>
            </a:r>
          </a:p>
          <a:p>
            <a:pPr>
              <a:buNone/>
            </a:pPr>
            <a:endParaRPr lang="en-GB" sz="1800" dirty="0"/>
          </a:p>
        </p:txBody>
      </p:sp>
      <p:sp>
        <p:nvSpPr>
          <p:cNvPr id="4" name="Date Placeholder 3"/>
          <p:cNvSpPr>
            <a:spLocks noGrp="1"/>
          </p:cNvSpPr>
          <p:nvPr>
            <p:ph type="dt" sz="half" idx="10"/>
          </p:nvPr>
        </p:nvSpPr>
        <p:spPr/>
        <p:txBody>
          <a:bodyPr/>
          <a:lstStyle/>
          <a:p>
            <a:r>
              <a:rPr lang="en-US" smtClean="0"/>
              <a:t>8/9/11</a:t>
            </a:r>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pPr/>
              <a:t>7</a:t>
            </a:fld>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8</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4" name="Date Placeholder 3"/>
          <p:cNvSpPr>
            <a:spLocks noGrp="1"/>
          </p:cNvSpPr>
          <p:nvPr>
            <p:ph type="dt" sz="half" idx="10"/>
          </p:nvPr>
        </p:nvSpPr>
        <p:spPr/>
        <p:txBody>
          <a:bodyPr/>
          <a:lstStyle/>
          <a:p>
            <a:r>
              <a:rPr lang="en-US" smtClean="0"/>
              <a:t>8/9/11</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9</a:t>
            </a:fld>
            <a:endParaRPr lang="en-US"/>
          </a:p>
        </p:txBody>
      </p:sp>
      <p:sp>
        <p:nvSpPr>
          <p:cNvPr id="6" name="Footer Placeholder 5"/>
          <p:cNvSpPr>
            <a:spLocks noGrp="1"/>
          </p:cNvSpPr>
          <p:nvPr>
            <p:ph type="ftr" sz="quarter" idx="11"/>
          </p:nvPr>
        </p:nvSpPr>
        <p:spPr/>
        <p:txBody>
          <a:bodyPr/>
          <a:lstStyle/>
          <a:p>
            <a:r>
              <a:rPr lang="en-US" smtClean="0"/>
              <a:t>IzmirGGShortCourse</a:t>
            </a:r>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3180</TotalTime>
  <Words>3866</Words>
  <Application>Microsoft Macintosh PowerPoint</Application>
  <PresentationFormat>On-screen Show (4:3)</PresentationFormat>
  <Paragraphs>388</Paragraphs>
  <Slides>27</Slides>
  <Notes>21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Izmir GAMIT/GLOBK Workshop Introduction</vt:lpstr>
      <vt:lpstr>Workshop Overview</vt:lpstr>
      <vt:lpstr>Workshop Overview</vt:lpstr>
      <vt:lpstr>GPS overview</vt:lpstr>
      <vt:lpstr>GPS overview</vt:lpstr>
      <vt:lpstr>Instantaneous Positioning with GPS Pseudoranges </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Slide 14</vt:lpstr>
      <vt:lpstr>Slide 15</vt:lpstr>
      <vt:lpstr>Slide 16</vt:lpstr>
      <vt:lpstr>Limits of GPS Accuracy</vt:lpstr>
      <vt:lpstr>Slide 18</vt:lpstr>
      <vt:lpstr>Slide 19</vt:lpstr>
      <vt:lpstr>Limits of GPS Accuracy</vt:lpstr>
      <vt:lpstr>Slide 21</vt:lpstr>
      <vt:lpstr>Slide 22</vt:lpstr>
      <vt:lpstr>Slide 23</vt:lpstr>
      <vt:lpstr>Limits of GPS Accuracy</vt:lpstr>
      <vt:lpstr>Reference Frames</vt:lpstr>
      <vt:lpstr>Effect of Orbital and Geocentric Position Error/Uncertainty </vt:lpstr>
      <vt:lpstr>Summary</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Izmir GAMIT/GLOBK Workshop Introduction</dc:title>
  <dc:creator>Thomas Herring</dc:creator>
  <cp:lastModifiedBy>Thomas Herring</cp:lastModifiedBy>
  <cp:revision>15</cp:revision>
  <dcterms:created xsi:type="dcterms:W3CDTF">2011-08-03T15:18:09Z</dcterms:created>
  <dcterms:modified xsi:type="dcterms:W3CDTF">2011-08-05T20:18:09Z</dcterms:modified>
</cp:coreProperties>
</file>