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notesSlides/notesSlide12.xml" ContentType="application/vnd.openxmlformats-officedocument.presentationml.notesSlide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ppt/notesSlides/notesSlide24.xml" ContentType="application/vnd.openxmlformats-officedocument.presentationml.notes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notesSlides/notesSlide2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289" r:id="rId3"/>
    <p:sldId id="290" r:id="rId4"/>
    <p:sldId id="257" r:id="rId5"/>
    <p:sldId id="258" r:id="rId6"/>
    <p:sldId id="291" r:id="rId7"/>
    <p:sldId id="259" r:id="rId8"/>
    <p:sldId id="260" r:id="rId9"/>
    <p:sldId id="261" r:id="rId10"/>
    <p:sldId id="262" r:id="rId11"/>
    <p:sldId id="263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2" r:id="rId27"/>
    <p:sldId id="283" r:id="rId28"/>
    <p:sldId id="284" r:id="rId29"/>
    <p:sldId id="286" r:id="rId30"/>
    <p:sldId id="287" r:id="rId31"/>
    <p:sldId id="288" r:id="rId32"/>
    <p:sldId id="29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872" y="-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2E423-D4A0-F240-9CDC-2077E3453E31}" type="datetimeFigureOut">
              <a:rPr lang="en-US" smtClean="0"/>
              <a:t>8/3/11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12369-C171-CE44-A2F4-D0087E7CFE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8325B57-FCD3-FD40-9A97-C232CD04D302}" type="slidenum">
              <a:rPr lang="en-GB"/>
              <a:pPr/>
              <a:t>4</a:t>
            </a:fld>
            <a:endParaRPr lang="en-GB"/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A634EEC-E703-1643-89B9-C1044720549E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F377547-DECD-6144-B77E-3CB02595EB57}" type="slidenum">
              <a:rPr lang="en-GB"/>
              <a:pPr/>
              <a:t>14</a:t>
            </a:fld>
            <a:endParaRPr lang="en-GB"/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936504D-AE09-034C-A636-86E419889DF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BEA4238-A2ED-B54A-B49E-35DF4C0DED9C}" type="slidenum">
              <a:rPr lang="en-GB"/>
              <a:pPr/>
              <a:t>15</a:t>
            </a:fld>
            <a:endParaRPr lang="en-GB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4F377FC-CFB2-244A-A061-369C7A6E62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A472B34-A694-4E4F-95B5-49F520201D0C}" type="slidenum">
              <a:rPr lang="en-GB"/>
              <a:pPr/>
              <a:t>16</a:t>
            </a:fld>
            <a:endParaRPr lang="en-GB"/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2" name="Text Box 2"/>
          <p:cNvSpPr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BF5B9D0-B69E-D54E-9407-5FC4308B0160}" type="slidenum">
              <a:rPr lang="en-GB"/>
              <a:pPr/>
              <a:t>17</a:t>
            </a:fld>
            <a:endParaRPr lang="en-GB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1BA56D3-3997-724D-B97E-45F0B454B7B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071F541-65AE-484F-BECF-372BC716D92C}" type="slidenum">
              <a:rPr lang="en-GB"/>
              <a:pPr/>
              <a:t>18</a:t>
            </a:fld>
            <a:endParaRPr lang="en-GB"/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08" name="Text Box 2"/>
          <p:cNvSpPr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2C055A0-B136-354D-891E-A2E7E585BD37}" type="slidenum">
              <a:rPr lang="en-GB"/>
              <a:pPr/>
              <a:t>19</a:t>
            </a:fld>
            <a:endParaRPr lang="en-GB"/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56" name="Text Box 2"/>
          <p:cNvSpPr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1A80073-1275-024F-B472-7AD8039C69F8}" type="slidenum">
              <a:rPr lang="en-GB"/>
              <a:pPr/>
              <a:t>20</a:t>
            </a:fld>
            <a:endParaRPr lang="en-GB"/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4" name="Text Box 2"/>
          <p:cNvSpPr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F467FF3-E197-0444-83CB-306F91D8BC91}" type="slidenum">
              <a:rPr lang="en-GB"/>
              <a:pPr/>
              <a:t>21</a:t>
            </a:fld>
            <a:endParaRPr lang="en-GB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88226EF-9A40-1548-A1C1-500755E1FF6D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2A8C1DB-EFFF-C04A-8A06-5AC84FC9D309}" type="slidenum">
              <a:rPr lang="en-GB"/>
              <a:pPr/>
              <a:t>22</a:t>
            </a:fld>
            <a:endParaRPr lang="en-GB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3FFCB40-608A-B143-9E47-6EC50B9E11F6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6D7135D-A28F-4344-B141-55840C233B5A}" type="slidenum">
              <a:rPr lang="en-GB"/>
              <a:pPr/>
              <a:t>23</a:t>
            </a:fld>
            <a:endParaRPr lang="en-GB"/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AB867EB-E1BC-DA46-BE66-4ABF1652CEA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3A547D0-D468-714A-B280-C8B773782CC1}" type="slidenum">
              <a:rPr lang="en-GB"/>
              <a:pPr/>
              <a:t>5</a:t>
            </a:fld>
            <a:endParaRPr lang="en-GB"/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EC1F5F9-C186-9C40-9817-E5AE5CF070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0" name="Notes Placeholder 7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This flow chart shows the primary control files needed to run globk and glorg.  The (ascii) h-file written by GAMIT and translated to a (binary) globk h-file by htoglb is loosely constrained, so the print (.prt) file written by globk is not a meaningful basis for evaluating the results.  The log file, however, gives the chi2 increments if more than one h-file is input to globk.  The loosely constrained solution (now comb.sol) output by globk is read by glorg and put into a meaningful reference frame using generalized constraints.  The glorg print file (globk_comb.org) is the primary out to be examined. 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CA23DA5-AB71-4B4F-9E37-320405259904}" type="slidenum">
              <a:rPr lang="en-GB"/>
              <a:pPr/>
              <a:t>24</a:t>
            </a:fld>
            <a:endParaRPr lang="en-GB"/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6" name="Text Box 2"/>
          <p:cNvSpPr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8E60A6A-335F-5A46-A9E7-E3BE42EFA374}" type="slidenum">
              <a:rPr lang="en-GB"/>
              <a:pPr/>
              <a:t>25</a:t>
            </a:fld>
            <a:endParaRPr lang="en-GB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5B0FFE4-44E9-E047-BDCD-1DA9BB568B8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25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16FF2A9-F5EC-0F40-8F87-31682D1A4AEA}" type="slidenum">
              <a:rPr lang="en-GB"/>
              <a:pPr/>
              <a:t>26</a:t>
            </a:fld>
            <a:endParaRPr lang="en-GB"/>
          </a:p>
        </p:txBody>
      </p:sp>
      <p:sp>
        <p:nvSpPr>
          <p:cNvPr id="6656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ED9E5A0-268E-9141-9151-32BB657A3BE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656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656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656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6C6BA70-D4E0-E04C-A467-61CDF26613A0}" type="slidenum">
              <a:rPr lang="en-GB"/>
              <a:pPr/>
              <a:t>27</a:t>
            </a:fld>
            <a:endParaRPr lang="en-GB"/>
          </a:p>
        </p:txBody>
      </p:sp>
      <p:sp>
        <p:nvSpPr>
          <p:cNvPr id="6861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841318E-17AD-244E-B79F-53D48F93BAE9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27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861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861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861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861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EC88EDD-25CD-F346-85A5-E9D469E0D73E}" type="slidenum">
              <a:rPr lang="en-GB"/>
              <a:pPr/>
              <a:t>28</a:t>
            </a:fld>
            <a:endParaRPr lang="en-GB"/>
          </a:p>
        </p:txBody>
      </p:sp>
      <p:sp>
        <p:nvSpPr>
          <p:cNvPr id="7065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F98E380-4815-6B47-BDB4-D8EADB8DD57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28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7066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7066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7066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FDD2075-6984-FB46-8BF2-9731483C7230}" type="slidenum">
              <a:rPr lang="en-GB"/>
              <a:pPr/>
              <a:t>7</a:t>
            </a:fld>
            <a:endParaRPr lang="en-GB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01E434B-2A12-9A4B-9E0F-E120BF12E3F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1735DF8-5C42-364B-9204-D134A3B7D588}" type="slidenum">
              <a:rPr lang="en-GB"/>
              <a:pPr/>
              <a:t>8</a:t>
            </a:fld>
            <a:endParaRPr lang="en-GB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D56158D-5AA2-5744-B724-433969EE86E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9A0A7BE-D82F-AF4E-9536-7C309ACFB589}" type="slidenum">
              <a:rPr lang="en-GB"/>
              <a:pPr/>
              <a:t>9</a:t>
            </a:fld>
            <a:endParaRPr lang="en-GB"/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2F25437-1E99-E14E-9562-562C750A5C24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3BF82BE-B749-E848-A954-F7E2A1BD1B6E}" type="slidenum">
              <a:rPr lang="en-GB"/>
              <a:pPr/>
              <a:t>10</a:t>
            </a:fld>
            <a:endParaRPr lang="en-GB"/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F6C156E-C5B0-0E40-81E9-90FEE795C57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B71555A-10EF-3549-B77A-90C41F1BCDA0}" type="slidenum">
              <a:rPr lang="en-GB"/>
              <a:pPr/>
              <a:t>11</a:t>
            </a:fld>
            <a:endParaRPr lang="en-GB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8E33515-B3C7-924D-A542-B15F6760BE1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EAC1812-71B2-C646-94F3-979C332F60C4}" type="slidenum">
              <a:rPr lang="en-GB"/>
              <a:pPr/>
              <a:t>12</a:t>
            </a:fld>
            <a:endParaRPr lang="en-GB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7A36A4B-FC54-A543-8291-92C4EA74E82A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444AD3E-B5ED-7F4D-9157-622C580E7F49}" type="slidenum">
              <a:rPr lang="en-GB"/>
              <a:pPr/>
              <a:t>13</a:t>
            </a:fld>
            <a:endParaRPr lang="en-GB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8" name="Text Box 2"/>
          <p:cNvSpPr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7001-2616-9541-9E50-240C4967DAD6}" type="datetimeFigureOut">
              <a:rPr lang="en-US" smtClean="0"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7001-2616-9541-9E50-240C4967DAD6}" type="datetimeFigureOut">
              <a:rPr lang="en-US" smtClean="0"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7001-2616-9541-9E50-240C4967DAD6}" type="datetimeFigureOut">
              <a:rPr lang="en-US" smtClean="0"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7001-2616-9541-9E50-240C4967DAD6}" type="datetimeFigureOut">
              <a:rPr lang="en-US" smtClean="0"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7001-2616-9541-9E50-240C4967DAD6}" type="datetimeFigureOut">
              <a:rPr lang="en-US" smtClean="0"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7001-2616-9541-9E50-240C4967DAD6}" type="datetimeFigureOut">
              <a:rPr lang="en-US" smtClean="0"/>
              <a:t>8/3/11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7001-2616-9541-9E50-240C4967DAD6}" type="datetimeFigureOut">
              <a:rPr lang="en-US" smtClean="0"/>
              <a:t>8/3/11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7001-2616-9541-9E50-240C4967DAD6}" type="datetimeFigureOut">
              <a:rPr lang="en-US" smtClean="0"/>
              <a:t>8/3/11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7001-2616-9541-9E50-240C4967DAD6}" type="datetimeFigureOut">
              <a:rPr lang="en-US" smtClean="0"/>
              <a:t>8/3/11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7001-2616-9541-9E50-240C4967DAD6}" type="datetimeFigureOut">
              <a:rPr lang="en-US" smtClean="0"/>
              <a:t>8/3/11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7001-2616-9541-9E50-240C4967DAD6}" type="datetimeFigureOut">
              <a:rPr lang="en-US" smtClean="0"/>
              <a:t>8/3/11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E7001-2616-9541-9E50-240C4967DAD6}" type="datetimeFigureOut">
              <a:rPr lang="en-US" smtClean="0"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GLOBK: Combination methods</a:t>
            </a:r>
            <a:br>
              <a:rPr lang="en-US" dirty="0" smtClean="0"/>
            </a:br>
            <a:r>
              <a:rPr lang="en-US" dirty="0" smtClean="0"/>
              <a:t>Lecture 03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Thomas Herring</a:t>
            </a:r>
          </a:p>
          <a:p>
            <a:r>
              <a:rPr lang="en-US" dirty="0" err="1" smtClean="0"/>
              <a:t>tah@mit.edu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 GLOBK file handling</a:t>
            </a:r>
            <a:endParaRPr lang="en-GB"/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log, </a:t>
            </a:r>
            <a:r>
              <a:rPr lang="en-GB" dirty="0" err="1" smtClean="0"/>
              <a:t>prt</a:t>
            </a:r>
            <a:r>
              <a:rPr lang="en-GB" dirty="0" smtClean="0"/>
              <a:t>, org files are concatenated, so should be removed or renamed unless you want them together (e.g. </a:t>
            </a:r>
            <a:r>
              <a:rPr lang="en-GB" dirty="0" err="1" smtClean="0"/>
              <a:t>glred</a:t>
            </a:r>
            <a:r>
              <a:rPr lang="en-GB" dirty="0" smtClean="0"/>
              <a:t>)‏. The ‘eras’ option can be used in the </a:t>
            </a:r>
            <a:r>
              <a:rPr lang="en-GB" dirty="0" err="1" smtClean="0"/>
              <a:t>prt_opt</a:t>
            </a:r>
            <a:r>
              <a:rPr lang="en-GB" dirty="0" smtClean="0"/>
              <a:t> and </a:t>
            </a:r>
            <a:r>
              <a:rPr lang="en-GB" dirty="0" err="1" smtClean="0"/>
              <a:t>org_opt</a:t>
            </a:r>
            <a:r>
              <a:rPr lang="en-GB" dirty="0" smtClean="0"/>
              <a:t> command in the  </a:t>
            </a:r>
            <a:r>
              <a:rPr lang="en-GB" dirty="0" err="1" smtClean="0"/>
              <a:t>globk</a:t>
            </a:r>
            <a:r>
              <a:rPr lang="en-GB" dirty="0" smtClean="0"/>
              <a:t> command file to erase these files (should not be used with </a:t>
            </a:r>
            <a:r>
              <a:rPr lang="en-GB" dirty="0" err="1" smtClean="0"/>
              <a:t>glred</a:t>
            </a:r>
            <a:r>
              <a:rPr lang="en-GB" dirty="0" smtClean="0"/>
              <a:t>).</a:t>
            </a:r>
          </a:p>
          <a:p>
            <a:r>
              <a:rPr lang="en-GB" dirty="0" smtClean="0"/>
              <a:t>com, </a:t>
            </a:r>
            <a:r>
              <a:rPr lang="en-GB" dirty="0" err="1" smtClean="0"/>
              <a:t>srt</a:t>
            </a:r>
            <a:r>
              <a:rPr lang="en-GB" dirty="0" smtClean="0"/>
              <a:t>, sol files are overwritten; com/sol should not be renamed since the original sol file name is imbedded in the com file</a:t>
            </a:r>
          </a:p>
          <a:p>
            <a:r>
              <a:rPr lang="en-GB" dirty="0" smtClean="0"/>
              <a:t>Automatic naming using wild-cards is available for com, </a:t>
            </a:r>
            <a:r>
              <a:rPr lang="en-GB" dirty="0" err="1" smtClean="0"/>
              <a:t>srt</a:t>
            </a:r>
            <a:r>
              <a:rPr lang="en-GB" dirty="0" smtClean="0"/>
              <a:t>, sol, org, and output </a:t>
            </a:r>
            <a:r>
              <a:rPr lang="en-GB" dirty="0" err="1" smtClean="0"/>
              <a:t>h</a:t>
            </a:r>
            <a:r>
              <a:rPr lang="en-GB" dirty="0" smtClean="0"/>
              <a:t>-files (i.e., name used depends on name of .</a:t>
            </a:r>
            <a:r>
              <a:rPr lang="en-GB" dirty="0" err="1" smtClean="0"/>
              <a:t>gdl</a:t>
            </a:r>
            <a:r>
              <a:rPr lang="en-GB" dirty="0" smtClean="0"/>
              <a:t> file; needed for parallel processing.)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775F-619C-DC40-811D-940908C653B5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Estimation commands rules</a:t>
            </a:r>
            <a:endParaRPr lang="en-GB"/>
          </a:p>
        </p:txBody>
      </p:sp>
      <p:sp>
        <p:nvSpPr>
          <p:cNvPr id="276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For a parameter to estimated in </a:t>
            </a:r>
            <a:r>
              <a:rPr lang="en-GB" dirty="0" err="1" smtClean="0"/>
              <a:t>globk</a:t>
            </a:r>
            <a:r>
              <a:rPr lang="en-GB" dirty="0" smtClean="0"/>
              <a:t>, </a:t>
            </a:r>
            <a:r>
              <a:rPr lang="en-GB" dirty="0" err="1" smtClean="0"/>
              <a:t>apr_xxx</a:t>
            </a:r>
            <a:r>
              <a:rPr lang="en-GB" dirty="0" smtClean="0"/>
              <a:t> command must be used where xxx is a parameter type (e.g., </a:t>
            </a:r>
            <a:r>
              <a:rPr lang="en-GB" dirty="0" err="1" smtClean="0"/>
              <a:t>neu</a:t>
            </a:r>
            <a:r>
              <a:rPr lang="en-GB" dirty="0" smtClean="0"/>
              <a:t>, </a:t>
            </a:r>
            <a:r>
              <a:rPr lang="en-GB" dirty="0" err="1" smtClean="0"/>
              <a:t>svs</a:t>
            </a:r>
            <a:r>
              <a:rPr lang="en-GB" dirty="0" smtClean="0"/>
              <a:t>, </a:t>
            </a:r>
            <a:r>
              <a:rPr lang="en-GB" dirty="0" err="1" smtClean="0"/>
              <a:t>wob</a:t>
            </a:r>
            <a:r>
              <a:rPr lang="en-GB" dirty="0" smtClean="0"/>
              <a:t>, ut1, </a:t>
            </a:r>
            <a:r>
              <a:rPr lang="en-GB" dirty="0" err="1" smtClean="0"/>
              <a:t>atm</a:t>
            </a:r>
            <a:r>
              <a:rPr lang="en-GB" dirty="0" smtClean="0"/>
              <a:t>)‏</a:t>
            </a:r>
          </a:p>
          <a:p>
            <a:r>
              <a:rPr lang="en-GB" dirty="0" smtClean="0"/>
              <a:t>If a parameter is not mentioned, it does not appear in the solution, but if it appears in the </a:t>
            </a:r>
            <a:r>
              <a:rPr lang="en-GB" dirty="0" err="1" smtClean="0"/>
              <a:t>h</a:t>
            </a:r>
            <a:r>
              <a:rPr lang="en-GB" dirty="0" smtClean="0"/>
              <a:t>-file (</a:t>
            </a:r>
            <a:r>
              <a:rPr lang="en-GB" dirty="0" err="1" smtClean="0"/>
              <a:t>i.e</a:t>
            </a:r>
            <a:r>
              <a:rPr lang="en-GB" dirty="0" smtClean="0"/>
              <a:t>, estimated in GAMIT), its uncertainty is implicit in the </a:t>
            </a:r>
            <a:r>
              <a:rPr lang="en-GB" dirty="0" err="1" smtClean="0"/>
              <a:t>globk</a:t>
            </a:r>
            <a:r>
              <a:rPr lang="en-GB" dirty="0" smtClean="0"/>
              <a:t> solution; e.g., if orbits are estimated in GAMIT and you want them constrained in </a:t>
            </a:r>
            <a:r>
              <a:rPr lang="en-GB" dirty="0" err="1" smtClean="0"/>
              <a:t>globk</a:t>
            </a:r>
            <a:r>
              <a:rPr lang="en-GB" dirty="0" smtClean="0"/>
              <a:t>, use </a:t>
            </a:r>
            <a:r>
              <a:rPr lang="en-GB" dirty="0" err="1" smtClean="0"/>
              <a:t>apr_svs</a:t>
            </a:r>
            <a:r>
              <a:rPr lang="en-GB" dirty="0" smtClean="0"/>
              <a:t>.  If </a:t>
            </a:r>
            <a:r>
              <a:rPr lang="en-GB" dirty="0" err="1" smtClean="0"/>
              <a:t>apr_svs</a:t>
            </a:r>
            <a:r>
              <a:rPr lang="en-GB" dirty="0" smtClean="0"/>
              <a:t> is not used, orbits are left constrained.</a:t>
            </a:r>
          </a:p>
          <a:p>
            <a:r>
              <a:rPr lang="en-GB" dirty="0" smtClean="0"/>
              <a:t>If zero given as a priori sigma, then parameter is not estimated (effectively left unconstrained)‏</a:t>
            </a:r>
          </a:p>
          <a:p>
            <a:r>
              <a:rPr lang="en-GB" dirty="0" smtClean="0"/>
              <a:t>To force a parameter to it’s a priori value, use F as the a priori sigma     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/>
              <a:t>glorg</a:t>
            </a:r>
            <a:r>
              <a:rPr lang="en-GB" dirty="0" smtClean="0"/>
              <a:t> must be kept loose in </a:t>
            </a:r>
            <a:r>
              <a:rPr lang="en-GB" dirty="0" err="1" smtClean="0"/>
              <a:t>globk</a:t>
            </a:r>
            <a:r>
              <a:rPr lang="en-GB" dirty="0" smtClean="0"/>
              <a:t> ; if rotation or scale is not estimated in </a:t>
            </a:r>
            <a:r>
              <a:rPr lang="en-GB" dirty="0" err="1" smtClean="0"/>
              <a:t>glorg</a:t>
            </a:r>
            <a:r>
              <a:rPr lang="en-GB" dirty="0" smtClean="0"/>
              <a:t>, it must be tightly constrained in </a:t>
            </a:r>
            <a:r>
              <a:rPr lang="en-GB" dirty="0" err="1" smtClean="0"/>
              <a:t>globk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3FA-0544-F245-BE1C-B7A37DD1FDA2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Earth Orientation Parameters ( EOP ) </a:t>
            </a:r>
            <a:endParaRPr lang="en-GB"/>
          </a:p>
        </p:txBody>
      </p:sp>
      <p:sp>
        <p:nvSpPr>
          <p:cNvPr id="337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Normally used in two forms:</a:t>
            </a:r>
          </a:p>
          <a:p>
            <a:pPr lvl="1"/>
            <a:r>
              <a:rPr lang="en-GB" dirty="0" smtClean="0"/>
              <a:t>Global network of stations (allows rotation in </a:t>
            </a:r>
            <a:r>
              <a:rPr lang="en-GB" dirty="0" err="1" smtClean="0"/>
              <a:t>glorg</a:t>
            </a:r>
            <a:r>
              <a:rPr lang="en-GB" dirty="0" smtClean="0"/>
              <a:t>)‏</a:t>
            </a:r>
          </a:p>
          <a:p>
            <a:pPr lvl="2">
              <a:buNone/>
            </a:pPr>
            <a:r>
              <a:rPr lang="en-GB" dirty="0" err="1" smtClean="0"/>
              <a:t>apr_wob</a:t>
            </a:r>
            <a:r>
              <a:rPr lang="en-GB" dirty="0" smtClean="0"/>
              <a:t> 10 10 1 1 </a:t>
            </a:r>
          </a:p>
          <a:p>
            <a:pPr lvl="2">
              <a:buNone/>
            </a:pPr>
            <a:r>
              <a:rPr lang="en-GB" dirty="0" smtClean="0"/>
              <a:t>apr_ut1 10 1</a:t>
            </a:r>
          </a:p>
          <a:p>
            <a:pPr lvl="1"/>
            <a:r>
              <a:rPr lang="en-GB" dirty="0" smtClean="0"/>
              <a:t>Regional network (constrained).  When constrained this way system is not free to rotate so </a:t>
            </a:r>
            <a:r>
              <a:rPr lang="en-GB" dirty="0" err="1" smtClean="0"/>
              <a:t>xrot</a:t>
            </a:r>
            <a:r>
              <a:rPr lang="en-GB" dirty="0" smtClean="0"/>
              <a:t>, </a:t>
            </a:r>
            <a:r>
              <a:rPr lang="en-GB" dirty="0" err="1" smtClean="0"/>
              <a:t>yrot</a:t>
            </a:r>
            <a:r>
              <a:rPr lang="en-GB" dirty="0" smtClean="0"/>
              <a:t>, </a:t>
            </a:r>
            <a:r>
              <a:rPr lang="en-GB" dirty="0" err="1" smtClean="0"/>
              <a:t>zrot</a:t>
            </a:r>
            <a:r>
              <a:rPr lang="en-GB" dirty="0" smtClean="0"/>
              <a:t> should not be used in </a:t>
            </a:r>
            <a:r>
              <a:rPr lang="en-GB" dirty="0" err="1" smtClean="0"/>
              <a:t>pos_org</a:t>
            </a:r>
            <a:r>
              <a:rPr lang="en-GB" dirty="0" smtClean="0"/>
              <a:t> command( see </a:t>
            </a:r>
            <a:r>
              <a:rPr lang="en-GB" dirty="0" err="1" smtClean="0"/>
              <a:t>pos_org</a:t>
            </a:r>
            <a:r>
              <a:rPr lang="en-GB" dirty="0" smtClean="0"/>
              <a:t> in </a:t>
            </a:r>
            <a:r>
              <a:rPr lang="en-GB" dirty="0" err="1" smtClean="0"/>
              <a:t>glorg</a:t>
            </a:r>
            <a:r>
              <a:rPr lang="en-GB" dirty="0" smtClean="0"/>
              <a:t> )‏</a:t>
            </a:r>
          </a:p>
          <a:p>
            <a:pPr lvl="2">
              <a:buNone/>
            </a:pPr>
            <a:r>
              <a:rPr lang="en-GB" dirty="0" err="1" smtClean="0"/>
              <a:t>apr_wob</a:t>
            </a:r>
            <a:r>
              <a:rPr lang="en-GB" dirty="0" smtClean="0"/>
              <a:t>  .2  .2   .02   .02</a:t>
            </a:r>
          </a:p>
          <a:p>
            <a:pPr lvl="2">
              <a:buNone/>
            </a:pPr>
            <a:r>
              <a:rPr lang="en-GB" dirty="0" smtClean="0"/>
              <a:t>apr_ut1  .2  .02</a:t>
            </a:r>
          </a:p>
          <a:p>
            <a:endParaRPr lang="en-GB" dirty="0" smtClean="0"/>
          </a:p>
          <a:p>
            <a:r>
              <a:rPr lang="en-GB" dirty="0" smtClean="0"/>
              <a:t>In many analyses, the global form is used even for regional networks in order to allow rotation estimation in </a:t>
            </a:r>
            <a:r>
              <a:rPr lang="en-GB" dirty="0" err="1" smtClean="0"/>
              <a:t>glorg</a:t>
            </a:r>
            <a:r>
              <a:rPr lang="en-GB" dirty="0" smtClean="0"/>
              <a:t>.  (Care is needed if network is not not surrounded by stations with well defined motions).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61F5-0348-CF40-8DC6-4DF77E2D3975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Data Editing </a:t>
            </a:r>
            <a:endParaRPr lang="en-GB"/>
          </a:p>
        </p:txBody>
      </p:sp>
      <p:sp>
        <p:nvSpPr>
          <p:cNvPr id="358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To account for temporal correlations in time series we typically use random-walk (RW) process noise with the </a:t>
            </a:r>
            <a:r>
              <a:rPr lang="en-GB" dirty="0" err="1" smtClean="0"/>
              <a:t>mar_neu</a:t>
            </a:r>
            <a:r>
              <a:rPr lang="en-GB" dirty="0" smtClean="0"/>
              <a:t> command  (units m2/yr )‏</a:t>
            </a:r>
          </a:p>
          <a:p>
            <a:r>
              <a:rPr lang="en-GB" dirty="0" smtClean="0"/>
              <a:t>Typical values are 2.5E-8 (0.5 mm in 1 yr) to  4E-6  (2 mm in 1 yr)</a:t>
            </a:r>
          </a:p>
          <a:p>
            <a:pPr lvl="1">
              <a:buNone/>
            </a:pPr>
            <a:r>
              <a:rPr lang="en-GB" dirty="0" smtClean="0"/>
              <a:t>   </a:t>
            </a:r>
            <a:r>
              <a:rPr lang="en-GB" dirty="0" err="1" smtClean="0"/>
              <a:t>mar_neu</a:t>
            </a:r>
            <a:r>
              <a:rPr lang="en-GB" dirty="0" smtClean="0"/>
              <a:t> all   2.5E-8  2.5E-8  2.5E8  0  0  0</a:t>
            </a:r>
          </a:p>
          <a:p>
            <a:pPr lvl="1">
              <a:buNone/>
            </a:pPr>
            <a:r>
              <a:rPr lang="en-GB" dirty="0" smtClean="0"/>
              <a:t>   </a:t>
            </a:r>
            <a:r>
              <a:rPr lang="en-GB" dirty="0" err="1" smtClean="0"/>
              <a:t>mar_neu</a:t>
            </a:r>
            <a:r>
              <a:rPr lang="en-GB" dirty="0" smtClean="0"/>
              <a:t> </a:t>
            </a:r>
            <a:r>
              <a:rPr lang="en-GB" dirty="0" err="1" smtClean="0"/>
              <a:t>chdu</a:t>
            </a:r>
            <a:r>
              <a:rPr lang="en-GB" dirty="0" smtClean="0"/>
              <a:t>  4E-6  4E-6  4e-6  0  0  0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sh_gen_stat</a:t>
            </a:r>
            <a:r>
              <a:rPr lang="en-GB" dirty="0" smtClean="0"/>
              <a:t> command can used to generate process noise estimates provided sufficiently large number of position estimates are available.</a:t>
            </a:r>
          </a:p>
          <a:p>
            <a:r>
              <a:rPr lang="en-GB" dirty="0" smtClean="0"/>
              <a:t>To down-weight noisy segments or equalize continuous and survey-mode data in a combined </a:t>
            </a:r>
            <a:r>
              <a:rPr lang="en-GB" dirty="0" err="1" smtClean="0"/>
              <a:t>h</a:t>
            </a:r>
            <a:r>
              <a:rPr lang="en-GB" dirty="0" smtClean="0"/>
              <a:t>-file, can add random noise (units are </a:t>
            </a:r>
            <a:r>
              <a:rPr lang="en-GB" dirty="0" err="1" smtClean="0"/>
              <a:t>m</a:t>
            </a:r>
            <a:r>
              <a:rPr lang="en-GB" dirty="0" smtClean="0"/>
              <a:t>)‏</a:t>
            </a:r>
          </a:p>
          <a:p>
            <a:pPr lvl="1">
              <a:buNone/>
            </a:pPr>
            <a:r>
              <a:rPr lang="en-GB" dirty="0" err="1" smtClean="0"/>
              <a:t>sig_neu</a:t>
            </a:r>
            <a:r>
              <a:rPr lang="en-GB" dirty="0" smtClean="0"/>
              <a:t> all  .001 .001 .003 </a:t>
            </a:r>
          </a:p>
          <a:p>
            <a:pPr lvl="1">
              <a:buNone/>
            </a:pPr>
            <a:r>
              <a:rPr lang="en-GB" dirty="0" err="1" smtClean="0"/>
              <a:t>sig_neu</a:t>
            </a:r>
            <a:r>
              <a:rPr lang="en-GB" dirty="0" smtClean="0"/>
              <a:t> </a:t>
            </a:r>
            <a:r>
              <a:rPr lang="en-GB" dirty="0" err="1" smtClean="0"/>
              <a:t>ankr</a:t>
            </a:r>
            <a:r>
              <a:rPr lang="en-GB" dirty="0" smtClean="0"/>
              <a:t>   .005 .005 .020   2002 10  1 0 0   2002 11 30 24 0 </a:t>
            </a:r>
          </a:p>
          <a:p>
            <a:pPr lvl="1">
              <a:buNone/>
            </a:pPr>
            <a:r>
              <a:rPr lang="en-GB" dirty="0" err="1" smtClean="0"/>
              <a:t>sig_neu</a:t>
            </a:r>
            <a:r>
              <a:rPr lang="en-GB" dirty="0" smtClean="0"/>
              <a:t>   EMED0504   .010 .010 .1 </a:t>
            </a:r>
          </a:p>
          <a:p>
            <a:r>
              <a:rPr lang="en-GB" dirty="0" smtClean="0"/>
              <a:t>To remove an outlier, can down-weight severely or rename</a:t>
            </a:r>
          </a:p>
          <a:p>
            <a:pPr lvl="1">
              <a:buNone/>
            </a:pPr>
            <a:r>
              <a:rPr lang="en-GB" dirty="0" err="1" smtClean="0"/>
              <a:t>sig_neu</a:t>
            </a:r>
            <a:r>
              <a:rPr lang="en-GB" dirty="0" smtClean="0"/>
              <a:t> </a:t>
            </a:r>
            <a:r>
              <a:rPr lang="en-GB" dirty="0" err="1" smtClean="0"/>
              <a:t>ankr</a:t>
            </a:r>
            <a:r>
              <a:rPr lang="en-GB" dirty="0" smtClean="0"/>
              <a:t>   .1 .1 .1    2002 10 1 0 0   2002 10 1 24 0</a:t>
            </a:r>
          </a:p>
          <a:p>
            <a:pPr lvl="1">
              <a:buNone/>
            </a:pPr>
            <a:r>
              <a:rPr lang="en-GB" dirty="0" smtClean="0"/>
              <a:t>rename </a:t>
            </a:r>
            <a:r>
              <a:rPr lang="en-GB" dirty="0" err="1" smtClean="0"/>
              <a:t>ankr_gps</a:t>
            </a:r>
            <a:r>
              <a:rPr lang="en-GB" dirty="0" smtClean="0"/>
              <a:t> </a:t>
            </a:r>
            <a:r>
              <a:rPr lang="en-GB" dirty="0" err="1" smtClean="0"/>
              <a:t>ankr_xcl</a:t>
            </a:r>
            <a:r>
              <a:rPr lang="en-GB" dirty="0" smtClean="0"/>
              <a:t> 2002 10 1 0 0  2002 10 1 24 0  ( </a:t>
            </a:r>
            <a:r>
              <a:rPr lang="en-GB" dirty="0" err="1" smtClean="0"/>
              <a:t>eq_file</a:t>
            </a:r>
            <a:r>
              <a:rPr lang="en-GB" dirty="0" smtClean="0"/>
              <a:t> )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24CD-8784-5147-8AEC-F97F5310867F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GLORG</a:t>
            </a:r>
            <a:endParaRPr lang="en-GB"/>
          </a:p>
        </p:txBody>
      </p:sp>
      <p:sp>
        <p:nvSpPr>
          <p:cNvPr id="378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Invoked by </a:t>
            </a:r>
            <a:r>
              <a:rPr lang="en-GB" dirty="0" err="1" smtClean="0"/>
              <a:t>globk</a:t>
            </a:r>
            <a:r>
              <a:rPr lang="en-GB" dirty="0" smtClean="0"/>
              <a:t> to apply generalized constraints after </a:t>
            </a:r>
            <a:r>
              <a:rPr lang="en-GB" dirty="0" err="1" smtClean="0"/>
              <a:t>h</a:t>
            </a:r>
            <a:r>
              <a:rPr lang="en-GB" dirty="0" smtClean="0"/>
              <a:t>-files are stacked and loose solution performed; can be run as a separate program using the com/sol files from </a:t>
            </a:r>
            <a:r>
              <a:rPr lang="en-GB" dirty="0" err="1" smtClean="0"/>
              <a:t>globk</a:t>
            </a:r>
            <a:endParaRPr lang="en-GB" dirty="0" smtClean="0"/>
          </a:p>
          <a:p>
            <a:r>
              <a:rPr lang="en-GB" dirty="0" smtClean="0"/>
              <a:t>Also allows linking of parameters and estimation of Euler poles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/>
              <a:t>glorg</a:t>
            </a:r>
            <a:r>
              <a:rPr lang="en-GB" dirty="0" smtClean="0"/>
              <a:t> must be kept loose in </a:t>
            </a:r>
            <a:r>
              <a:rPr lang="en-GB" dirty="0" err="1" smtClean="0"/>
              <a:t>globk</a:t>
            </a:r>
            <a:r>
              <a:rPr lang="en-GB" dirty="0" smtClean="0"/>
              <a:t> (</a:t>
            </a:r>
            <a:r>
              <a:rPr lang="en-GB" dirty="0" err="1" smtClean="0"/>
              <a:t>coodinates</a:t>
            </a:r>
            <a:r>
              <a:rPr lang="en-GB" dirty="0" smtClean="0"/>
              <a:t>, EOP, scale)‏</a:t>
            </a:r>
          </a:p>
          <a:p>
            <a:r>
              <a:rPr lang="en-GB" dirty="0" smtClean="0"/>
              <a:t>GLORG is used to define and refine the reference frame for GLOBK solutions.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239D-61EF-C14F-A3A3-AC75A319B73C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Invoking GLORG from </a:t>
            </a:r>
            <a:r>
              <a:rPr lang="en-GB" sz="3600" dirty="0" err="1" smtClean="0"/>
              <a:t>globk</a:t>
            </a:r>
            <a:r>
              <a:rPr lang="en-GB" sz="3600" dirty="0" smtClean="0"/>
              <a:t> command file</a:t>
            </a:r>
            <a:endParaRPr lang="en-GB" sz="3600" dirty="0"/>
          </a:p>
        </p:txBody>
      </p:sp>
      <p:sp>
        <p:nvSpPr>
          <p:cNvPr id="399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</a:t>
            </a:r>
            <a:r>
              <a:rPr lang="en-GB" dirty="0" err="1" smtClean="0"/>
              <a:t>globk</a:t>
            </a:r>
            <a:r>
              <a:rPr lang="en-GB" dirty="0" smtClean="0"/>
              <a:t> command file contains commands that cause </a:t>
            </a:r>
            <a:r>
              <a:rPr lang="en-GB" dirty="0" err="1" smtClean="0"/>
              <a:t>glorg</a:t>
            </a:r>
            <a:r>
              <a:rPr lang="en-GB" dirty="0" smtClean="0"/>
              <a:t> to run when </a:t>
            </a:r>
            <a:r>
              <a:rPr lang="en-GB" dirty="0" err="1" smtClean="0"/>
              <a:t>globk</a:t>
            </a:r>
            <a:r>
              <a:rPr lang="en-GB" dirty="0" smtClean="0"/>
              <a:t> completes the solution combination: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org_cmd</a:t>
            </a:r>
            <a:r>
              <a:rPr lang="en-GB" dirty="0" smtClean="0"/>
              <a:t>  &lt; </a:t>
            </a:r>
            <a:r>
              <a:rPr lang="en-GB" dirty="0" err="1" smtClean="0"/>
              <a:t>glorg</a:t>
            </a:r>
            <a:r>
              <a:rPr lang="en-GB" dirty="0" smtClean="0"/>
              <a:t> command file name &gt;  ---invokes </a:t>
            </a:r>
            <a:r>
              <a:rPr lang="en-GB" dirty="0" err="1" smtClean="0"/>
              <a:t>glorg</a:t>
            </a:r>
            <a:endParaRPr lang="en-GB" dirty="0" smtClean="0"/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org_opt</a:t>
            </a:r>
            <a:r>
              <a:rPr lang="en-GB" dirty="0" smtClean="0"/>
              <a:t>   &lt; options for output &gt;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org_out</a:t>
            </a:r>
            <a:r>
              <a:rPr lang="en-GB" dirty="0" smtClean="0"/>
              <a:t>   &lt; output file name &gt;: Normally not used because name will be generated from </a:t>
            </a:r>
            <a:r>
              <a:rPr lang="en-GB" dirty="0" err="1" smtClean="0"/>
              <a:t>prt</a:t>
            </a:r>
            <a:r>
              <a:rPr lang="en-GB" dirty="0" smtClean="0"/>
              <a:t> file name in the </a:t>
            </a:r>
            <a:r>
              <a:rPr lang="en-GB" dirty="0" err="1" smtClean="0"/>
              <a:t>globk</a:t>
            </a:r>
            <a:r>
              <a:rPr lang="en-GB" dirty="0" smtClean="0"/>
              <a:t> </a:t>
            </a:r>
            <a:r>
              <a:rPr lang="en-GB" dirty="0" err="1" smtClean="0"/>
              <a:t>runstring</a:t>
            </a:r>
            <a:r>
              <a:rPr lang="en-GB" dirty="0" smtClean="0"/>
              <a:t>.</a:t>
            </a:r>
          </a:p>
          <a:p>
            <a:r>
              <a:rPr lang="en-GB" dirty="0" smtClean="0"/>
              <a:t>If </a:t>
            </a:r>
            <a:r>
              <a:rPr lang="en-GB" dirty="0" err="1" smtClean="0"/>
              <a:t>org_out</a:t>
            </a:r>
            <a:r>
              <a:rPr lang="en-GB" dirty="0" smtClean="0"/>
              <a:t> is not given then the extent on the print file name is replaced with org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E852-1CD2-5B47-B82B-5414B48CDEDC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GLORG Commands</a:t>
            </a:r>
            <a:endParaRPr lang="en-GB"/>
          </a:p>
        </p:txBody>
      </p:sp>
      <p:sp>
        <p:nvSpPr>
          <p:cNvPr id="4199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apr_file</a:t>
            </a:r>
            <a:r>
              <a:rPr lang="en-GB" dirty="0" smtClean="0"/>
              <a:t> – Need not be the same as for </a:t>
            </a:r>
            <a:r>
              <a:rPr lang="en-GB" dirty="0" err="1" smtClean="0"/>
              <a:t>globk</a:t>
            </a:r>
            <a:r>
              <a:rPr lang="en-GB" dirty="0" smtClean="0"/>
              <a:t>; needs to contain values only for sites used for stabilization and sites for which coordinates or velocities are equated</a:t>
            </a:r>
          </a:p>
          <a:p>
            <a:r>
              <a:rPr lang="en-GB" dirty="0" err="1" smtClean="0"/>
              <a:t>pos_org</a:t>
            </a:r>
            <a:r>
              <a:rPr lang="en-GB" dirty="0" smtClean="0"/>
              <a:t>, </a:t>
            </a:r>
            <a:r>
              <a:rPr lang="en-GB" dirty="0" err="1" smtClean="0"/>
              <a:t>rate_org</a:t>
            </a:r>
            <a:r>
              <a:rPr lang="en-GB" dirty="0" smtClean="0"/>
              <a:t> – Control what parameters are estimated in stabilization</a:t>
            </a:r>
          </a:p>
          <a:p>
            <a:pPr lvl="1"/>
            <a:r>
              <a:rPr lang="en-GB" dirty="0" err="1" smtClean="0"/>
              <a:t>xtran</a:t>
            </a:r>
            <a:r>
              <a:rPr lang="en-GB" dirty="0" smtClean="0"/>
              <a:t> </a:t>
            </a:r>
            <a:r>
              <a:rPr lang="en-GB" dirty="0" err="1" smtClean="0"/>
              <a:t>ytran</a:t>
            </a:r>
            <a:r>
              <a:rPr lang="en-GB" dirty="0" smtClean="0"/>
              <a:t> </a:t>
            </a:r>
            <a:r>
              <a:rPr lang="en-GB" dirty="0" err="1" smtClean="0"/>
              <a:t>ztran</a:t>
            </a:r>
            <a:r>
              <a:rPr lang="en-GB" dirty="0" smtClean="0"/>
              <a:t> – allows translation</a:t>
            </a:r>
          </a:p>
          <a:p>
            <a:pPr lvl="1"/>
            <a:r>
              <a:rPr lang="en-GB" dirty="0" err="1" smtClean="0"/>
              <a:t>xrot</a:t>
            </a:r>
            <a:r>
              <a:rPr lang="en-GB" dirty="0" smtClean="0"/>
              <a:t> </a:t>
            </a:r>
            <a:r>
              <a:rPr lang="en-GB" dirty="0" err="1" smtClean="0"/>
              <a:t>yrot</a:t>
            </a:r>
            <a:r>
              <a:rPr lang="en-GB" dirty="0" smtClean="0"/>
              <a:t> </a:t>
            </a:r>
            <a:r>
              <a:rPr lang="en-GB" dirty="0" err="1" smtClean="0"/>
              <a:t>zrot</a:t>
            </a:r>
            <a:r>
              <a:rPr lang="en-GB" dirty="0" smtClean="0"/>
              <a:t> – allows rotation </a:t>
            </a:r>
          </a:p>
          <a:p>
            <a:pPr lvl="1"/>
            <a:r>
              <a:rPr lang="en-GB" dirty="0" smtClean="0"/>
              <a:t>scale – allows rescaling of system (if used, estimate scale in </a:t>
            </a:r>
            <a:r>
              <a:rPr lang="en-GB" dirty="0" err="1" smtClean="0"/>
              <a:t>globk</a:t>
            </a:r>
            <a:r>
              <a:rPr lang="en-GB" dirty="0" smtClean="0"/>
              <a:t>; </a:t>
            </a:r>
            <a:r>
              <a:rPr lang="en-GB" dirty="0" err="1" smtClean="0"/>
              <a:t>apr_scale</a:t>
            </a:r>
            <a:r>
              <a:rPr lang="en-GB" dirty="0" smtClean="0"/>
              <a:t> and possibly </a:t>
            </a:r>
            <a:r>
              <a:rPr lang="en-GB" dirty="0" err="1" smtClean="0"/>
              <a:t>mar_scale</a:t>
            </a:r>
            <a:r>
              <a:rPr lang="en-GB" dirty="0" smtClean="0"/>
              <a:t>)‏</a:t>
            </a:r>
          </a:p>
          <a:p>
            <a:r>
              <a:rPr lang="en-GB" dirty="0" err="1" smtClean="0"/>
              <a:t>cnd_hgtv</a:t>
            </a:r>
            <a:r>
              <a:rPr lang="en-GB" dirty="0" smtClean="0"/>
              <a:t> – Control relative weights of heights (variances, nominally 10 but increasing value will reduce heights effecting horizontal position estimates; 1000 is good for this)‏</a:t>
            </a:r>
          </a:p>
          <a:p>
            <a:r>
              <a:rPr lang="en-GB" dirty="0" err="1" smtClean="0"/>
              <a:t>stab_ite</a:t>
            </a:r>
            <a:r>
              <a:rPr lang="en-GB" dirty="0" smtClean="0"/>
              <a:t> – # of iterations and sigma-</a:t>
            </a:r>
            <a:r>
              <a:rPr lang="en-GB" dirty="0" err="1" smtClean="0"/>
              <a:t>cutoff</a:t>
            </a:r>
            <a:r>
              <a:rPr lang="en-GB" dirty="0" smtClean="0"/>
              <a:t> to remove a site</a:t>
            </a:r>
          </a:p>
          <a:p>
            <a:r>
              <a:rPr lang="en-GB" dirty="0" err="1" smtClean="0"/>
              <a:t>stab_site</a:t>
            </a:r>
            <a:r>
              <a:rPr lang="en-GB" dirty="0" smtClean="0"/>
              <a:t> – List of sites to use in stabilization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2414E-FC2F-E04A-A1D1-38A84B6A2E1A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Controlling Print Output</a:t>
            </a:r>
            <a:endParaRPr lang="en-GB"/>
          </a:p>
        </p:txBody>
      </p:sp>
      <p:sp>
        <p:nvSpPr>
          <p:cNvPr id="440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mtClean="0"/>
              <a:t>crt_opt, prt_opt, org_opt specify output options for screen, print and org files</a:t>
            </a:r>
          </a:p>
          <a:p>
            <a:r>
              <a:rPr lang="en-GB" smtClean="0"/>
              <a:t>globk/glorg help gives all options, main ones are:</a:t>
            </a:r>
          </a:p>
          <a:p>
            <a:pPr lvl="1"/>
            <a:r>
              <a:rPr lang="en-GB" smtClean="0"/>
              <a:t>ERAS -- erase file before writing (normally files appended)‏</a:t>
            </a:r>
          </a:p>
          <a:p>
            <a:pPr lvl="1"/>
            <a:r>
              <a:rPr lang="en-GB" smtClean="0"/>
              <a:t>NOPR -- Do not write output ( e.g., for globk when invoking glorg )‏</a:t>
            </a:r>
          </a:p>
          <a:p>
            <a:pPr lvl="1"/>
            <a:r>
              <a:rPr lang="en-GB" smtClean="0"/>
              <a:t>BLEN -- Baseline lengths</a:t>
            </a:r>
          </a:p>
          <a:p>
            <a:pPr lvl="1"/>
            <a:r>
              <a:rPr lang="en-GB" smtClean="0"/>
              <a:t>BRAT -- baseline rates when velocities estimated</a:t>
            </a:r>
          </a:p>
          <a:p>
            <a:pPr lvl="1"/>
            <a:r>
              <a:rPr lang="en-GB" smtClean="0"/>
              <a:t>RNRP -- generates reports on differences in parameter estimates after renames.</a:t>
            </a:r>
          </a:p>
          <a:p>
            <a:pPr lvl="1"/>
            <a:r>
              <a:rPr lang="en-GB" smtClean="0"/>
              <a:t>FIXA -- makes apriori coordinates and velocities consistent when equates are used in glorg (can sometimes fail in complicated rename scenarios--best if apr_file is provided with consistent values)‏</a:t>
            </a:r>
          </a:p>
          <a:p>
            <a:pPr lvl="1"/>
            <a:r>
              <a:rPr lang="en-GB" smtClean="0"/>
              <a:t>VSUM -- Lat/long summary of velocity (needed to plot velocities)‏</a:t>
            </a:r>
          </a:p>
          <a:p>
            <a:pPr lvl="1"/>
            <a:r>
              <a:rPr lang="en-GB" smtClean="0"/>
              <a:t>PSUM -- Lat/long position summary</a:t>
            </a:r>
          </a:p>
          <a:p>
            <a:pPr lvl="1"/>
            <a:r>
              <a:rPr lang="en-GB" smtClean="0"/>
              <a:t>GDLF --Include list of hfiles and chi**2 increments from run</a:t>
            </a:r>
          </a:p>
          <a:p>
            <a:pPr lvl="1"/>
            <a:r>
              <a:rPr lang="en-GB" smtClean="0"/>
              <a:t>CMDS -- Echos globk command file into output file</a:t>
            </a:r>
          </a:p>
          <a:p>
            <a:pPr lvl="1"/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2E68-DD21-D84C-A89C-592F36DD0DE1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Handling Steps due to Earthquakes (or instrument changes) </a:t>
            </a:r>
            <a:endParaRPr lang="en-GB"/>
          </a:p>
        </p:txBody>
      </p:sp>
      <p:sp>
        <p:nvSpPr>
          <p:cNvPr id="460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b="1" dirty="0" smtClean="0"/>
              <a:t>Level 1  ( always necessary )‏</a:t>
            </a:r>
          </a:p>
          <a:p>
            <a:pPr lvl="1">
              <a:buNone/>
            </a:pPr>
            <a:r>
              <a:rPr lang="en-GB" dirty="0" smtClean="0"/>
              <a:t>Rename the site, either automatically  (e.g. </a:t>
            </a:r>
            <a:r>
              <a:rPr lang="en-GB" dirty="0" err="1" smtClean="0"/>
              <a:t>Wenchuan</a:t>
            </a:r>
            <a:r>
              <a:rPr lang="en-GB" dirty="0" smtClean="0"/>
              <a:t>, May 2008) </a:t>
            </a:r>
          </a:p>
          <a:p>
            <a:pPr lvl="1">
              <a:buNone/>
            </a:pPr>
            <a:r>
              <a:rPr lang="en-GB" dirty="0" smtClean="0"/>
              <a:t>              &lt;Code&gt; &lt;Lat&gt; &lt;Long&gt;   &lt;Radius&gt; &lt;Depth&gt;  &lt;epoch&gt;</a:t>
            </a:r>
          </a:p>
          <a:p>
            <a:pPr lvl="1">
              <a:buNone/>
            </a:pPr>
            <a:r>
              <a:rPr lang="en-GB" dirty="0" smtClean="0"/>
              <a:t>   </a:t>
            </a:r>
            <a:r>
              <a:rPr lang="en-GB" dirty="0" err="1" smtClean="0"/>
              <a:t>eq_def</a:t>
            </a:r>
            <a:r>
              <a:rPr lang="en-GB" dirty="0" smtClean="0"/>
              <a:t>  WC  31.099 103.279  1000      20        2008 5 12 6 28 </a:t>
            </a:r>
          </a:p>
          <a:p>
            <a:pPr lvl="1">
              <a:buNone/>
            </a:pPr>
            <a:r>
              <a:rPr lang="en-GB" dirty="0" smtClean="0"/>
              <a:t>   </a:t>
            </a:r>
            <a:r>
              <a:rPr lang="en-GB" dirty="0" err="1" smtClean="0"/>
              <a:t>eq_rename</a:t>
            </a:r>
            <a:r>
              <a:rPr lang="en-GB" dirty="0" smtClean="0"/>
              <a:t> WC       forces rename, e.g. CHDU_GPS --&gt; CHDU_GWC</a:t>
            </a:r>
          </a:p>
          <a:p>
            <a:pPr lvl="1">
              <a:buNone/>
            </a:pPr>
            <a:r>
              <a:rPr lang="en-GB" dirty="0" smtClean="0"/>
              <a:t>   </a:t>
            </a:r>
            <a:r>
              <a:rPr lang="en-GB" dirty="0" err="1" smtClean="0"/>
              <a:t>eq_cosei</a:t>
            </a:r>
            <a:r>
              <a:rPr lang="en-GB" dirty="0" smtClean="0"/>
              <a:t>   to specify spatially dependent constraints on position adjustments</a:t>
            </a:r>
          </a:p>
          <a:p>
            <a:pPr>
              <a:buNone/>
            </a:pPr>
            <a:r>
              <a:rPr lang="en-GB" dirty="0" smtClean="0"/>
              <a:t>  </a:t>
            </a:r>
          </a:p>
          <a:p>
            <a:r>
              <a:rPr lang="en-GB" dirty="0" smtClean="0"/>
              <a:t>or explicitly (for non-tectonic steps)‏</a:t>
            </a:r>
          </a:p>
          <a:p>
            <a:pPr lvl="1">
              <a:buNone/>
            </a:pPr>
            <a:r>
              <a:rPr lang="en-GB" dirty="0" smtClean="0"/>
              <a:t> rename </a:t>
            </a:r>
            <a:r>
              <a:rPr lang="en-GB" dirty="0" err="1" smtClean="0"/>
              <a:t>iisc_gps</a:t>
            </a:r>
            <a:r>
              <a:rPr lang="en-GB" dirty="0" smtClean="0"/>
              <a:t>  iisc_1ps  1995 10 1 2  0  0    1999 12  1  5  0  </a:t>
            </a:r>
          </a:p>
          <a:p>
            <a:pPr lvl="1">
              <a:buNone/>
            </a:pPr>
            <a:r>
              <a:rPr lang="en-GB" dirty="0" smtClean="0"/>
              <a:t>		! Antenna swap from Trimble SST to AOA choke ring</a:t>
            </a:r>
          </a:p>
          <a:p>
            <a:pPr lvl="1">
              <a:buNone/>
            </a:pPr>
            <a:r>
              <a:rPr lang="en-GB" dirty="0" smtClean="0"/>
              <a:t>rename </a:t>
            </a:r>
            <a:r>
              <a:rPr lang="en-GB" dirty="0" err="1" smtClean="0"/>
              <a:t>lake_gps</a:t>
            </a:r>
            <a:r>
              <a:rPr lang="en-GB" dirty="0" smtClean="0"/>
              <a:t>  </a:t>
            </a:r>
            <a:r>
              <a:rPr lang="en-GB" dirty="0" err="1" smtClean="0"/>
              <a:t>lake_xhi</a:t>
            </a:r>
            <a:r>
              <a:rPr lang="en-GB" dirty="0" smtClean="0"/>
              <a:t>  2002  1 12  0  0  2002  1  12  24  0 </a:t>
            </a:r>
          </a:p>
          <a:p>
            <a:endParaRPr lang="en-GB" dirty="0" smtClean="0"/>
          </a:p>
          <a:p>
            <a:r>
              <a:rPr lang="en-GB" dirty="0" smtClean="0"/>
              <a:t>Commands put in the </a:t>
            </a:r>
            <a:r>
              <a:rPr lang="en-GB" dirty="0" err="1" smtClean="0"/>
              <a:t>eq_file</a:t>
            </a:r>
            <a:r>
              <a:rPr lang="en-GB" dirty="0" smtClean="0"/>
              <a:t>  (not </a:t>
            </a:r>
            <a:r>
              <a:rPr lang="en-GB" dirty="0" err="1" smtClean="0"/>
              <a:t>globk</a:t>
            </a:r>
            <a:r>
              <a:rPr lang="en-GB" dirty="0" smtClean="0"/>
              <a:t> command file) </a:t>
            </a:r>
          </a:p>
          <a:p>
            <a:r>
              <a:rPr lang="en-GB" dirty="0" smtClean="0"/>
              <a:t>Effect is to make the site’s coordinates and velocities independent in the solution</a:t>
            </a:r>
          </a:p>
          <a:p>
            <a:r>
              <a:rPr lang="en-US" dirty="0" smtClean="0"/>
              <a:t>The script </a:t>
            </a:r>
            <a:r>
              <a:rPr lang="en-US" dirty="0" err="1" smtClean="0"/>
              <a:t>sh_makeeqdef</a:t>
            </a:r>
            <a:r>
              <a:rPr lang="en-US" dirty="0" smtClean="0"/>
              <a:t> can be used to generate an </a:t>
            </a:r>
            <a:r>
              <a:rPr lang="en-US" dirty="0" err="1" smtClean="0"/>
              <a:t>eq</a:t>
            </a:r>
            <a:r>
              <a:rPr lang="en-US" dirty="0" smtClean="0"/>
              <a:t> definition file bases on the NEIDC seismic catalog and program </a:t>
            </a:r>
            <a:r>
              <a:rPr lang="en-US" dirty="0" err="1" smtClean="0"/>
              <a:t>stinf_to_rename</a:t>
            </a:r>
            <a:r>
              <a:rPr lang="en-US" dirty="0" smtClean="0"/>
              <a:t> can used to generate renames due to antenna changes.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E07-B3B9-DF40-A7AD-3787124D5B6E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Handling Steps due to Earthquakes (or instrument changes) </a:t>
            </a:r>
            <a:endParaRPr lang="en-GB"/>
          </a:p>
        </p:txBody>
      </p:sp>
      <p:sp>
        <p:nvSpPr>
          <p:cNvPr id="481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b="1" dirty="0" smtClean="0"/>
              <a:t>Level 2  ( almost always desirable )‏</a:t>
            </a:r>
            <a:endParaRPr lang="en-GB" dirty="0" smtClean="0"/>
          </a:p>
          <a:p>
            <a:r>
              <a:rPr lang="en-GB" dirty="0" smtClean="0"/>
              <a:t>In </a:t>
            </a:r>
            <a:r>
              <a:rPr lang="en-GB" dirty="0" err="1" smtClean="0"/>
              <a:t>glorg</a:t>
            </a:r>
            <a:r>
              <a:rPr lang="en-GB" dirty="0" smtClean="0"/>
              <a:t> equate the velocities, either explicitly</a:t>
            </a:r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iisc_gps</a:t>
            </a:r>
            <a:r>
              <a:rPr lang="en-GB" dirty="0" smtClean="0"/>
              <a:t>  </a:t>
            </a:r>
            <a:r>
              <a:rPr lang="en-GB" dirty="0" err="1" smtClean="0"/>
              <a:t>ndot</a:t>
            </a:r>
            <a:r>
              <a:rPr lang="en-GB" dirty="0" smtClean="0"/>
              <a:t>  iisc_1ps </a:t>
            </a:r>
            <a:r>
              <a:rPr lang="en-GB" dirty="0" err="1" smtClean="0"/>
              <a:t>ndot</a:t>
            </a:r>
            <a:endParaRPr lang="en-GB" dirty="0" smtClean="0"/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iisc_gps</a:t>
            </a:r>
            <a:r>
              <a:rPr lang="en-GB" dirty="0" smtClean="0"/>
              <a:t>  </a:t>
            </a:r>
            <a:r>
              <a:rPr lang="en-GB" dirty="0" err="1" smtClean="0"/>
              <a:t>edot</a:t>
            </a:r>
            <a:r>
              <a:rPr lang="en-GB" dirty="0" smtClean="0"/>
              <a:t>  iisc_1ps </a:t>
            </a:r>
            <a:r>
              <a:rPr lang="en-GB" dirty="0" err="1" smtClean="0"/>
              <a:t>edot</a:t>
            </a:r>
            <a:endParaRPr lang="en-GB" dirty="0" smtClean="0"/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iisc_gps</a:t>
            </a:r>
            <a:r>
              <a:rPr lang="en-GB" dirty="0" smtClean="0"/>
              <a:t>  </a:t>
            </a:r>
            <a:r>
              <a:rPr lang="en-GB" dirty="0" err="1" smtClean="0"/>
              <a:t>udot</a:t>
            </a:r>
            <a:r>
              <a:rPr lang="en-GB" dirty="0" smtClean="0"/>
              <a:t>  iisc_1ps </a:t>
            </a:r>
            <a:r>
              <a:rPr lang="en-GB" dirty="0" err="1" smtClean="0"/>
              <a:t>udot</a:t>
            </a:r>
            <a:r>
              <a:rPr lang="en-GB" dirty="0" smtClean="0"/>
              <a:t> </a:t>
            </a:r>
          </a:p>
          <a:p>
            <a:r>
              <a:rPr lang="en-GB" dirty="0" smtClean="0"/>
              <a:t>or automatically</a:t>
            </a:r>
          </a:p>
          <a:p>
            <a:pPr lvl="1">
              <a:buNone/>
            </a:pPr>
            <a:r>
              <a:rPr lang="en-GB" dirty="0" err="1" smtClean="0"/>
              <a:t>eq_dist</a:t>
            </a:r>
            <a:r>
              <a:rPr lang="en-GB" dirty="0" smtClean="0"/>
              <a:t> 1000 </a:t>
            </a:r>
            <a:r>
              <a:rPr lang="en-GB" dirty="0" err="1" smtClean="0"/>
              <a:t>ndot</a:t>
            </a:r>
            <a:endParaRPr lang="en-GB" dirty="0" smtClean="0"/>
          </a:p>
          <a:p>
            <a:pPr lvl="1">
              <a:buNone/>
            </a:pPr>
            <a:r>
              <a:rPr lang="en-GB" dirty="0" err="1" smtClean="0"/>
              <a:t>eq_dist</a:t>
            </a:r>
            <a:r>
              <a:rPr lang="en-GB" dirty="0" smtClean="0"/>
              <a:t> 1000 </a:t>
            </a:r>
            <a:r>
              <a:rPr lang="en-GB" dirty="0" err="1" smtClean="0"/>
              <a:t>edot</a:t>
            </a:r>
            <a:endParaRPr lang="en-GB" dirty="0" smtClean="0"/>
          </a:p>
          <a:p>
            <a:pPr lvl="1">
              <a:buNone/>
            </a:pPr>
            <a:r>
              <a:rPr lang="en-GB" dirty="0" err="1" smtClean="0"/>
              <a:t>eq_dist</a:t>
            </a:r>
            <a:r>
              <a:rPr lang="en-GB" dirty="0" smtClean="0"/>
              <a:t> 1000 </a:t>
            </a:r>
            <a:r>
              <a:rPr lang="en-GB" dirty="0" err="1" smtClean="0"/>
              <a:t>udot</a:t>
            </a:r>
            <a:endParaRPr lang="en-GB" dirty="0" smtClean="0"/>
          </a:p>
          <a:p>
            <a:pPr lvl="1">
              <a:buNone/>
            </a:pPr>
            <a:r>
              <a:rPr lang="en-GB" dirty="0" err="1" smtClean="0"/>
              <a:t>unequate</a:t>
            </a:r>
            <a:r>
              <a:rPr lang="en-GB" dirty="0" smtClean="0"/>
              <a:t> </a:t>
            </a:r>
            <a:r>
              <a:rPr lang="en-GB" dirty="0" err="1" smtClean="0"/>
              <a:t>chdu_gps</a:t>
            </a:r>
            <a:r>
              <a:rPr lang="en-GB" dirty="0" smtClean="0"/>
              <a:t>  </a:t>
            </a:r>
            <a:r>
              <a:rPr lang="en-GB" dirty="0" err="1" smtClean="0"/>
              <a:t>ndot</a:t>
            </a:r>
            <a:r>
              <a:rPr lang="en-GB" dirty="0" smtClean="0"/>
              <a:t>  </a:t>
            </a:r>
            <a:r>
              <a:rPr lang="en-GB" dirty="0" err="1" smtClean="0"/>
              <a:t>chdu_gwc</a:t>
            </a:r>
            <a:r>
              <a:rPr lang="en-GB" dirty="0" smtClean="0"/>
              <a:t> </a:t>
            </a:r>
            <a:r>
              <a:rPr lang="en-GB" dirty="0" err="1" smtClean="0"/>
              <a:t>ndot</a:t>
            </a:r>
            <a:endParaRPr lang="en-GB" dirty="0" smtClean="0"/>
          </a:p>
          <a:p>
            <a:pPr lvl="1">
              <a:buNone/>
            </a:pPr>
            <a:r>
              <a:rPr lang="en-GB" dirty="0" err="1" smtClean="0"/>
              <a:t>unequate</a:t>
            </a:r>
            <a:r>
              <a:rPr lang="en-GB" dirty="0" smtClean="0"/>
              <a:t> </a:t>
            </a:r>
            <a:r>
              <a:rPr lang="en-GB" dirty="0" err="1" smtClean="0"/>
              <a:t>chdu_gps</a:t>
            </a:r>
            <a:r>
              <a:rPr lang="en-GB" dirty="0" smtClean="0"/>
              <a:t>  </a:t>
            </a:r>
            <a:r>
              <a:rPr lang="en-GB" dirty="0" err="1" smtClean="0"/>
              <a:t>edot</a:t>
            </a:r>
            <a:r>
              <a:rPr lang="en-GB" dirty="0" smtClean="0"/>
              <a:t>  </a:t>
            </a:r>
            <a:r>
              <a:rPr lang="en-GB" dirty="0" err="1" smtClean="0"/>
              <a:t>chdu_gwc</a:t>
            </a:r>
            <a:r>
              <a:rPr lang="en-GB" dirty="0" smtClean="0"/>
              <a:t> </a:t>
            </a:r>
            <a:r>
              <a:rPr lang="en-GB" dirty="0" err="1" smtClean="0"/>
              <a:t>edot</a:t>
            </a:r>
            <a:endParaRPr lang="en-GB" dirty="0" smtClean="0"/>
          </a:p>
          <a:p>
            <a:pPr lvl="1">
              <a:buNone/>
            </a:pPr>
            <a:r>
              <a:rPr lang="en-GB" dirty="0" err="1" smtClean="0"/>
              <a:t>unequate</a:t>
            </a:r>
            <a:r>
              <a:rPr lang="en-GB" dirty="0" smtClean="0"/>
              <a:t> </a:t>
            </a:r>
            <a:r>
              <a:rPr lang="en-GB" dirty="0" err="1" smtClean="0"/>
              <a:t>chdu_gps</a:t>
            </a:r>
            <a:r>
              <a:rPr lang="en-GB" dirty="0" smtClean="0"/>
              <a:t>  </a:t>
            </a:r>
            <a:r>
              <a:rPr lang="en-GB" dirty="0" err="1" smtClean="0"/>
              <a:t>udot</a:t>
            </a:r>
            <a:r>
              <a:rPr lang="en-GB" dirty="0" smtClean="0"/>
              <a:t>  </a:t>
            </a:r>
            <a:r>
              <a:rPr lang="en-GB" dirty="0" err="1" smtClean="0"/>
              <a:t>chdu_gwc</a:t>
            </a:r>
            <a:r>
              <a:rPr lang="en-GB" dirty="0" smtClean="0"/>
              <a:t> </a:t>
            </a:r>
            <a:r>
              <a:rPr lang="en-GB" dirty="0" err="1" smtClean="0"/>
              <a:t>udot</a:t>
            </a:r>
            <a:r>
              <a:rPr lang="en-GB" dirty="0" smtClean="0"/>
              <a:t>      </a:t>
            </a:r>
          </a:p>
          <a:p>
            <a:r>
              <a:rPr lang="en-GB" dirty="0" smtClean="0"/>
              <a:t>Effect is to (</a:t>
            </a:r>
            <a:r>
              <a:rPr lang="en-GB" dirty="0" err="1" smtClean="0"/>
              <a:t>re)link</a:t>
            </a:r>
            <a:r>
              <a:rPr lang="en-GB" dirty="0" smtClean="0"/>
              <a:t> the adjustment (should be used with the FIXA option)</a:t>
            </a:r>
          </a:p>
          <a:p>
            <a:r>
              <a:rPr lang="en-GB" dirty="0" smtClean="0"/>
              <a:t>Can create a soft link with “constrain” command (so that values are not forced to be exactly the same.  </a:t>
            </a:r>
          </a:p>
          <a:p>
            <a:r>
              <a:rPr lang="en-GB" dirty="0" smtClean="0"/>
              <a:t>Equates are applied to adjustments to apriori coordinates, so in general these should be the same (FIXA option will often do this automatically; </a:t>
            </a:r>
            <a:r>
              <a:rPr lang="en-GB" dirty="0" err="1" smtClean="0"/>
              <a:t>unify_apr</a:t>
            </a:r>
            <a:r>
              <a:rPr lang="en-GB" dirty="0" smtClean="0"/>
              <a:t> is another method).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C727-4882-3248-AB6A-3969C76E6F67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GLOBK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Here we review the main features of </a:t>
            </a:r>
            <a:r>
              <a:rPr lang="en-US" dirty="0" err="1" smtClean="0"/>
              <a:t>globk</a:t>
            </a:r>
            <a:r>
              <a:rPr lang="en-US" dirty="0" smtClean="0"/>
              <a:t> and </a:t>
            </a:r>
            <a:r>
              <a:rPr lang="en-US" dirty="0" err="1" smtClean="0"/>
              <a:t>glred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Topics:</a:t>
            </a:r>
          </a:p>
          <a:p>
            <a:pPr lvl="1"/>
            <a:r>
              <a:rPr lang="en-US" dirty="0" smtClean="0"/>
              <a:t>Program flow</a:t>
            </a:r>
          </a:p>
          <a:p>
            <a:pPr lvl="1"/>
            <a:r>
              <a:rPr lang="en-US" dirty="0" smtClean="0"/>
              <a:t>Kalman filtering</a:t>
            </a:r>
          </a:p>
          <a:p>
            <a:pPr lvl="1"/>
            <a:r>
              <a:rPr lang="en-US" dirty="0" err="1" smtClean="0"/>
              <a:t>Globk</a:t>
            </a:r>
            <a:r>
              <a:rPr lang="en-US" dirty="0" smtClean="0"/>
              <a:t> files and estimation rules</a:t>
            </a:r>
          </a:p>
          <a:p>
            <a:pPr lvl="1"/>
            <a:r>
              <a:rPr lang="en-US" dirty="0" err="1" smtClean="0"/>
              <a:t>Glorg</a:t>
            </a:r>
            <a:r>
              <a:rPr lang="en-US" dirty="0" smtClean="0"/>
              <a:t> </a:t>
            </a:r>
            <a:r>
              <a:rPr lang="en-US" dirty="0" err="1" smtClean="0"/>
              <a:t>progam</a:t>
            </a:r>
            <a:r>
              <a:rPr lang="en-US" dirty="0" smtClean="0"/>
              <a:t>/function: Define origin plus other things</a:t>
            </a:r>
          </a:p>
          <a:p>
            <a:pPr lvl="1"/>
            <a:r>
              <a:rPr lang="en-US" dirty="0" smtClean="0"/>
              <a:t>Output options</a:t>
            </a:r>
          </a:p>
          <a:p>
            <a:pPr lvl="1"/>
            <a:r>
              <a:rPr lang="en-US" dirty="0" smtClean="0"/>
              <a:t>Flow of programs</a:t>
            </a:r>
          </a:p>
          <a:p>
            <a:pPr lvl="1"/>
            <a:r>
              <a:rPr lang="en-US" dirty="0" err="1" smtClean="0"/>
              <a:t>sh_glred</a:t>
            </a:r>
            <a:r>
              <a:rPr lang="en-US" dirty="0" smtClean="0"/>
              <a:t>: </a:t>
            </a:r>
            <a:r>
              <a:rPr lang="en-US" dirty="0" err="1" smtClean="0"/>
              <a:t>Globk</a:t>
            </a:r>
            <a:r>
              <a:rPr lang="en-US" dirty="0" smtClean="0"/>
              <a:t> equivalent of </a:t>
            </a:r>
            <a:r>
              <a:rPr lang="en-US" dirty="0" err="1" smtClean="0"/>
              <a:t>sh_gamit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04/20/2011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GLOBK processing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87CB2904-DB87-FD46-9812-41685D22AE4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Handling Steps due to Earthquakes (or instrument changes) </a:t>
            </a:r>
            <a:endParaRPr lang="en-GB"/>
          </a:p>
        </p:txBody>
      </p:sp>
      <p:sp>
        <p:nvSpPr>
          <p:cNvPr id="5018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 smtClean="0"/>
              <a:t>Level 3  ( often useful to improve far-field velocities )‏</a:t>
            </a:r>
            <a:endParaRPr lang="en-GB" dirty="0" smtClean="0"/>
          </a:p>
          <a:p>
            <a:r>
              <a:rPr lang="en-GB" dirty="0" smtClean="0"/>
              <a:t>Equate the positions when a site within the EQ radius has a small displacement</a:t>
            </a:r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xian_gps</a:t>
            </a:r>
            <a:r>
              <a:rPr lang="en-GB" dirty="0" smtClean="0"/>
              <a:t>  </a:t>
            </a:r>
            <a:r>
              <a:rPr lang="en-GB" dirty="0" err="1" smtClean="0"/>
              <a:t>npos</a:t>
            </a:r>
            <a:r>
              <a:rPr lang="en-GB" dirty="0" smtClean="0"/>
              <a:t>  </a:t>
            </a:r>
            <a:r>
              <a:rPr lang="en-GB" dirty="0" err="1" smtClean="0"/>
              <a:t>xian_gwc</a:t>
            </a:r>
            <a:r>
              <a:rPr lang="en-GB" dirty="0" smtClean="0"/>
              <a:t> </a:t>
            </a:r>
            <a:r>
              <a:rPr lang="en-GB" dirty="0" err="1" smtClean="0"/>
              <a:t>npos</a:t>
            </a:r>
            <a:endParaRPr lang="en-GB" dirty="0" smtClean="0"/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xian_gps</a:t>
            </a:r>
            <a:r>
              <a:rPr lang="en-GB" dirty="0" smtClean="0"/>
              <a:t>  epos  </a:t>
            </a:r>
            <a:r>
              <a:rPr lang="en-GB" dirty="0" err="1" smtClean="0"/>
              <a:t>xian_gwc</a:t>
            </a:r>
            <a:r>
              <a:rPr lang="en-GB" dirty="0" smtClean="0"/>
              <a:t> epos</a:t>
            </a:r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xian_gps</a:t>
            </a:r>
            <a:r>
              <a:rPr lang="en-GB" dirty="0" smtClean="0"/>
              <a:t>  </a:t>
            </a:r>
            <a:r>
              <a:rPr lang="en-GB" dirty="0" err="1" smtClean="0"/>
              <a:t>upos</a:t>
            </a:r>
            <a:r>
              <a:rPr lang="en-GB" dirty="0" smtClean="0"/>
              <a:t>  </a:t>
            </a:r>
            <a:r>
              <a:rPr lang="en-GB" dirty="0" err="1" smtClean="0"/>
              <a:t>xian_gwc</a:t>
            </a:r>
            <a:r>
              <a:rPr lang="en-GB" dirty="0" smtClean="0"/>
              <a:t> </a:t>
            </a:r>
            <a:r>
              <a:rPr lang="en-GB" dirty="0" err="1" smtClean="0"/>
              <a:t>upos</a:t>
            </a:r>
            <a:r>
              <a:rPr lang="en-GB" dirty="0" smtClean="0"/>
              <a:t> </a:t>
            </a:r>
          </a:p>
          <a:p>
            <a:r>
              <a:rPr lang="en-GB" dirty="0" smtClean="0"/>
              <a:t>May be used in conjunction with a model, applied as an offset in a rename command (need to be very careful with approach or offsets can applied multiple times). </a:t>
            </a:r>
          </a:p>
          <a:p>
            <a:pPr lvl="1">
              <a:buNone/>
            </a:pPr>
            <a:r>
              <a:rPr lang="en-GB" sz="2581" dirty="0" smtClean="0"/>
              <a:t>rename </a:t>
            </a:r>
            <a:r>
              <a:rPr lang="en-GB" sz="2581" dirty="0" err="1" smtClean="0"/>
              <a:t>xian_gwc</a:t>
            </a:r>
            <a:r>
              <a:rPr lang="en-GB" sz="2581" dirty="0" smtClean="0"/>
              <a:t> </a:t>
            </a:r>
            <a:r>
              <a:rPr lang="en-GB" sz="2581" dirty="0" err="1" smtClean="0"/>
              <a:t>xian_gwc</a:t>
            </a:r>
            <a:r>
              <a:rPr lang="en-GB" sz="2581" dirty="0" smtClean="0"/>
              <a:t> 2008 5 12 6 28  -0.003 0.004 0.001 NEU</a:t>
            </a:r>
          </a:p>
          <a:p>
            <a:endParaRPr lang="en-GB" dirty="0" smtClean="0"/>
          </a:p>
          <a:p>
            <a:r>
              <a:rPr lang="en-GB" dirty="0"/>
              <a:t>O</a:t>
            </a:r>
            <a:r>
              <a:rPr lang="en-GB" dirty="0" smtClean="0"/>
              <a:t>ffsetting the coordinates in the </a:t>
            </a:r>
            <a:r>
              <a:rPr lang="en-GB" dirty="0" err="1" smtClean="0"/>
              <a:t>globk</a:t>
            </a:r>
            <a:r>
              <a:rPr lang="en-GB" dirty="0" smtClean="0"/>
              <a:t> </a:t>
            </a:r>
            <a:r>
              <a:rPr lang="en-GB" dirty="0" err="1" smtClean="0"/>
              <a:t>apr_file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C6479-8617-E847-BA47-2D7FDD46457D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Program Flow  </a:t>
            </a:r>
            <a:endParaRPr lang="en-GB"/>
          </a:p>
        </p:txBody>
      </p:sp>
      <p:sp>
        <p:nvSpPr>
          <p:cNvPr id="522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Read all the </a:t>
            </a:r>
            <a:r>
              <a:rPr lang="en-GB" dirty="0" err="1" smtClean="0"/>
              <a:t>h</a:t>
            </a:r>
            <a:r>
              <a:rPr lang="en-GB" dirty="0" smtClean="0"/>
              <a:t>-file headers to determine their contents ( sites, other parameters, epoch range) </a:t>
            </a:r>
          </a:p>
          <a:p>
            <a:r>
              <a:rPr lang="en-GB" dirty="0" smtClean="0"/>
              <a:t>Apply renames as requested in the </a:t>
            </a:r>
            <a:r>
              <a:rPr lang="en-GB" dirty="0" err="1" smtClean="0"/>
              <a:t>eq_file</a:t>
            </a:r>
            <a:endParaRPr lang="en-GB" dirty="0" smtClean="0"/>
          </a:p>
          <a:p>
            <a:r>
              <a:rPr lang="en-GB" dirty="0" smtClean="0"/>
              <a:t>Sort the </a:t>
            </a:r>
            <a:r>
              <a:rPr lang="en-GB" dirty="0" err="1" smtClean="0"/>
              <a:t>h</a:t>
            </a:r>
            <a:r>
              <a:rPr lang="en-GB" dirty="0" smtClean="0"/>
              <a:t>-file list  forward or backward in time ( </a:t>
            </a:r>
            <a:r>
              <a:rPr lang="en-GB" dirty="0" err="1" smtClean="0"/>
              <a:t>srt_dir</a:t>
            </a:r>
            <a:r>
              <a:rPr lang="en-GB" dirty="0" smtClean="0"/>
              <a:t> ) </a:t>
            </a:r>
          </a:p>
          <a:p>
            <a:r>
              <a:rPr lang="en-GB" dirty="0" smtClean="0"/>
              <a:t>Initialize the Kalman filter with the a priori constraints ( </a:t>
            </a:r>
            <a:r>
              <a:rPr lang="en-GB" dirty="0" err="1" smtClean="0"/>
              <a:t>apr_xxx</a:t>
            </a:r>
            <a:r>
              <a:rPr lang="en-GB" dirty="0" smtClean="0"/>
              <a:t> )‏</a:t>
            </a:r>
          </a:p>
          <a:p>
            <a:r>
              <a:rPr lang="en-GB" dirty="0" smtClean="0"/>
              <a:t>Read in the </a:t>
            </a:r>
            <a:r>
              <a:rPr lang="en-GB" dirty="0" err="1" smtClean="0"/>
              <a:t>h</a:t>
            </a:r>
            <a:r>
              <a:rPr lang="en-GB" dirty="0" smtClean="0"/>
              <a:t>-files, one at a time, compute the chi2 increment, coordinate adjustment, and rotation implied by the new data; if within tolerance (</a:t>
            </a:r>
            <a:r>
              <a:rPr lang="en-GB" dirty="0" err="1" smtClean="0"/>
              <a:t>max_chii</a:t>
            </a:r>
            <a:r>
              <a:rPr lang="en-GB" dirty="0" smtClean="0"/>
              <a:t> ), update the solution and write the chi2 increment to the log file</a:t>
            </a:r>
          </a:p>
          <a:p>
            <a:r>
              <a:rPr lang="en-GB" dirty="0" smtClean="0"/>
              <a:t>Write the solution to the </a:t>
            </a:r>
            <a:r>
              <a:rPr lang="en-GB" dirty="0" err="1" smtClean="0"/>
              <a:t>sol_file</a:t>
            </a:r>
            <a:r>
              <a:rPr lang="en-GB" dirty="0" smtClean="0"/>
              <a:t> and </a:t>
            </a:r>
            <a:r>
              <a:rPr lang="en-GB" dirty="0" err="1" smtClean="0"/>
              <a:t>prt</a:t>
            </a:r>
            <a:r>
              <a:rPr lang="en-GB" dirty="0" smtClean="0"/>
              <a:t> file (and optionally to a new </a:t>
            </a:r>
            <a:r>
              <a:rPr lang="en-GB" dirty="0" err="1" smtClean="0"/>
              <a:t>h</a:t>
            </a:r>
            <a:r>
              <a:rPr lang="en-GB" dirty="0" smtClean="0"/>
              <a:t>-file)‏</a:t>
            </a:r>
          </a:p>
          <a:p>
            <a:r>
              <a:rPr lang="en-GB" dirty="0" smtClean="0"/>
              <a:t>Optionally invoke </a:t>
            </a:r>
            <a:r>
              <a:rPr lang="en-GB" dirty="0" err="1" smtClean="0"/>
              <a:t>glorg</a:t>
            </a:r>
            <a:r>
              <a:rPr lang="en-GB" dirty="0" smtClean="0"/>
              <a:t> to apply generalized constraints</a:t>
            </a:r>
          </a:p>
          <a:p>
            <a:pPr lvl="1"/>
            <a:r>
              <a:rPr lang="en-GB" dirty="0" smtClean="0"/>
              <a:t>Apply the constraints ( iterative “stabilization” )‏</a:t>
            </a:r>
          </a:p>
          <a:p>
            <a:pPr lvl="1"/>
            <a:r>
              <a:rPr lang="en-GB" dirty="0" smtClean="0"/>
              <a:t>Apply linkage of parameters ( equate, constrain, force ), computing the chi2 increment for each</a:t>
            </a:r>
          </a:p>
          <a:p>
            <a:pPr lvl="1"/>
            <a:r>
              <a:rPr lang="en-GB" dirty="0" smtClean="0"/>
              <a:t>Estimate plate rotations  ( plate command ) </a:t>
            </a:r>
          </a:p>
          <a:p>
            <a:pPr lvl="1"/>
            <a:r>
              <a:rPr lang="en-GB" dirty="0" smtClean="0"/>
              <a:t>Write the solution to the org file  ( </a:t>
            </a:r>
            <a:r>
              <a:rPr lang="en-GB" dirty="0" err="1" smtClean="0"/>
              <a:t>glorg</a:t>
            </a:r>
            <a:r>
              <a:rPr lang="en-GB" dirty="0" smtClean="0"/>
              <a:t> </a:t>
            </a:r>
            <a:r>
              <a:rPr lang="en-GB" dirty="0" err="1" smtClean="0"/>
              <a:t>prt</a:t>
            </a:r>
            <a:r>
              <a:rPr lang="en-GB" dirty="0" smtClean="0"/>
              <a:t> file 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9670-BBF6-2146-9867-D108875F8FA9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Things GLOBK cannot do</a:t>
            </a:r>
            <a:endParaRPr lang="en-GB"/>
          </a:p>
        </p:txBody>
      </p:sp>
      <p:sp>
        <p:nvSpPr>
          <p:cNvPr id="542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mtClean="0"/>
              <a:t>Repair mistakes in original analysis</a:t>
            </a:r>
          </a:p>
          <a:p>
            <a:pPr lvl="1"/>
            <a:r>
              <a:rPr lang="en-GB" smtClean="0"/>
              <a:t>cycle slips</a:t>
            </a:r>
          </a:p>
          <a:p>
            <a:pPr lvl="1"/>
            <a:r>
              <a:rPr lang="en-GB" smtClean="0"/>
              <a:t>wrong antenna phase center models</a:t>
            </a:r>
          </a:p>
          <a:p>
            <a:r>
              <a:rPr lang="en-GB" smtClean="0"/>
              <a:t>Resolve ambiguities</a:t>
            </a:r>
          </a:p>
          <a:p>
            <a:pPr lvl="1"/>
            <a:r>
              <a:rPr lang="en-GB" smtClean="0"/>
              <a:t> (would make files too large)‏</a:t>
            </a:r>
          </a:p>
          <a:p>
            <a:r>
              <a:rPr lang="en-GB" smtClean="0"/>
              <a:t>Overcome non-linear effects</a:t>
            </a:r>
          </a:p>
          <a:p>
            <a:pPr lvl="1"/>
            <a:r>
              <a:rPr lang="en-GB" smtClean="0"/>
              <a:t>As in GAMIT, adjustments must be less than  ~ 30 cm </a:t>
            </a:r>
          </a:p>
          <a:p>
            <a:r>
              <a:rPr lang="en-GB" smtClean="0"/>
              <a:t>But GLOBK can delete stations</a:t>
            </a:r>
          </a:p>
          <a:p>
            <a:pPr lvl="1"/>
            <a:r>
              <a:rPr lang="en-GB" smtClean="0"/>
              <a:t>can help avoid contaminating solution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A2FC-AEDD-C34D-8DA6-3957E818C855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Apr Files in GLOBK Processing</a:t>
            </a:r>
            <a:endParaRPr lang="en-GB"/>
          </a:p>
        </p:txBody>
      </p:sp>
      <p:sp>
        <p:nvSpPr>
          <p:cNvPr id="563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mtClean="0"/>
              <a:t>GAMIT</a:t>
            </a:r>
          </a:p>
          <a:p>
            <a:pPr lvl="1"/>
            <a:r>
              <a:rPr lang="en-GB" smtClean="0"/>
              <a:t>10 m accuracy for all sites for cycle-slip repair</a:t>
            </a:r>
          </a:p>
          <a:p>
            <a:pPr lvl="1"/>
            <a:r>
              <a:rPr lang="en-GB" smtClean="0"/>
              <a:t>&lt; 30 cm final adjustment for linearity (1st solution guarantees)‏</a:t>
            </a:r>
          </a:p>
          <a:p>
            <a:pPr lvl="1"/>
            <a:r>
              <a:rPr lang="en-GB" smtClean="0"/>
              <a:t>~5  cm accuracy in constrained site(s) for ambiguity resolution</a:t>
            </a:r>
          </a:p>
          <a:p>
            <a:r>
              <a:rPr lang="en-GB" smtClean="0"/>
              <a:t>globk</a:t>
            </a:r>
          </a:p>
          <a:p>
            <a:pPr lvl="1"/>
            <a:r>
              <a:rPr lang="en-GB" smtClean="0"/>
              <a:t>If invoking glorg for reference frame, apr_file usually optional in globk</a:t>
            </a:r>
          </a:p>
          <a:p>
            <a:pPr lvl="1"/>
            <a:r>
              <a:rPr lang="en-GB" smtClean="0"/>
              <a:t>If not invoking glorg, need accurate apr_file entries for constrained sites</a:t>
            </a:r>
          </a:p>
          <a:p>
            <a:pPr lvl="1"/>
            <a:r>
              <a:rPr lang="en-GB" smtClean="0"/>
              <a:t>For complicated renames and equates, apr_file may be needed in globk</a:t>
            </a:r>
          </a:p>
          <a:p>
            <a:r>
              <a:rPr lang="en-GB" smtClean="0"/>
              <a:t>glorg</a:t>
            </a:r>
          </a:p>
          <a:p>
            <a:pPr lvl="1"/>
            <a:r>
              <a:rPr lang="en-GB" smtClean="0"/>
              <a:t>Apr_file needs coodinates only for reference sites and equates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C72-017A-8E41-8648-9B3DCD53A36B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can go wrong ?</a:t>
            </a:r>
            <a:endParaRPr lang="en-GB"/>
          </a:p>
        </p:txBody>
      </p:sp>
      <p:sp>
        <p:nvSpPr>
          <p:cNvPr id="583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globk</a:t>
            </a:r>
            <a:endParaRPr lang="en-GB" dirty="0" smtClean="0"/>
          </a:p>
          <a:p>
            <a:pPr lvl="1"/>
            <a:r>
              <a:rPr lang="en-GB" dirty="0" smtClean="0"/>
              <a:t>H-files not used:  removed automatically for high chi2,  coordinate adjustment, or rotation  ( </a:t>
            </a:r>
            <a:r>
              <a:rPr lang="en-GB" dirty="0" err="1" smtClean="0"/>
              <a:t>max_chii</a:t>
            </a:r>
            <a:r>
              <a:rPr lang="en-GB" dirty="0" smtClean="0"/>
              <a:t>  command )‏</a:t>
            </a:r>
          </a:p>
          <a:p>
            <a:pPr lvl="1"/>
            <a:r>
              <a:rPr lang="en-GB" dirty="0" smtClean="0"/>
              <a:t>High chi2 increment:  inconsistent data</a:t>
            </a:r>
          </a:p>
          <a:p>
            <a:pPr lvl="1"/>
            <a:r>
              <a:rPr lang="en-GB" dirty="0" smtClean="0"/>
              <a:t>Station “missing”:  not present in </a:t>
            </a:r>
            <a:r>
              <a:rPr lang="en-GB" dirty="0" err="1" smtClean="0"/>
              <a:t>h</a:t>
            </a:r>
            <a:r>
              <a:rPr lang="en-GB" dirty="0" smtClean="0"/>
              <a:t>-file or renamed out ( use </a:t>
            </a:r>
            <a:r>
              <a:rPr lang="en-GB" dirty="0" err="1" smtClean="0"/>
              <a:t>glist</a:t>
            </a:r>
            <a:r>
              <a:rPr lang="en-GB" dirty="0" smtClean="0"/>
              <a:t> )‏</a:t>
            </a:r>
          </a:p>
          <a:p>
            <a:pPr lvl="1"/>
            <a:endParaRPr lang="en-GB" dirty="0" smtClean="0"/>
          </a:p>
          <a:p>
            <a:r>
              <a:rPr lang="en-GB" dirty="0" err="1" smtClean="0"/>
              <a:t>glorg</a:t>
            </a:r>
            <a:endParaRPr lang="en-GB" dirty="0" smtClean="0"/>
          </a:p>
          <a:p>
            <a:pPr lvl="1"/>
            <a:r>
              <a:rPr lang="en-GB" dirty="0" smtClean="0"/>
              <a:t>Stabilization fails:  too-few sites in stabilization</a:t>
            </a:r>
          </a:p>
          <a:p>
            <a:pPr lvl="1"/>
            <a:r>
              <a:rPr lang="en-GB" dirty="0" smtClean="0"/>
              <a:t>Large uncertainties:  poor stabilization</a:t>
            </a:r>
          </a:p>
          <a:p>
            <a:pPr lvl="1"/>
            <a:r>
              <a:rPr lang="en-GB" dirty="0" smtClean="0"/>
              <a:t>Too-small uncertainties for some stabilization sites:  rotation parameters absorbing coordinate adjustment</a:t>
            </a:r>
          </a:p>
          <a:p>
            <a:pPr lvl="1"/>
            <a:r>
              <a:rPr lang="en-GB" dirty="0" smtClean="0"/>
              <a:t>High chi2 in equate:  inconsistent data </a:t>
            </a:r>
          </a:p>
          <a:p>
            <a:pPr lvl="1"/>
            <a:r>
              <a:rPr lang="en-GB" dirty="0" smtClean="0"/>
              <a:t>Wrong velocity for equated sites:  unmatched apriori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F84C-BF06-AD43-A2A0-C260B6B45EB9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Associated programs</a:t>
            </a:r>
            <a:endParaRPr lang="en-GB"/>
          </a:p>
        </p:txBody>
      </p:sp>
      <p:sp>
        <p:nvSpPr>
          <p:cNvPr id="604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en-GB" dirty="0" err="1" smtClean="0"/>
              <a:t>htoglb</a:t>
            </a:r>
            <a:r>
              <a:rPr lang="en-GB" dirty="0" smtClean="0"/>
              <a:t> – Translates various </a:t>
            </a:r>
            <a:r>
              <a:rPr lang="en-GB" dirty="0" err="1" smtClean="0"/>
              <a:t>ascii</a:t>
            </a:r>
            <a:r>
              <a:rPr lang="en-GB" dirty="0" smtClean="0"/>
              <a:t> solution files into GLOBK </a:t>
            </a:r>
            <a:r>
              <a:rPr lang="en-GB" dirty="0" err="1" smtClean="0"/>
              <a:t>h</a:t>
            </a:r>
            <a:r>
              <a:rPr lang="en-GB" dirty="0" smtClean="0"/>
              <a:t>-files (GAMIT </a:t>
            </a:r>
            <a:r>
              <a:rPr lang="en-GB" dirty="0" err="1" smtClean="0"/>
              <a:t>h</a:t>
            </a:r>
            <a:r>
              <a:rPr lang="en-GB" dirty="0" smtClean="0"/>
              <a:t>-files, SINEX)</a:t>
            </a:r>
          </a:p>
          <a:p>
            <a:pPr lvl="1"/>
            <a:r>
              <a:rPr lang="en-GB" dirty="0" err="1" smtClean="0"/>
              <a:t>glbtosnx</a:t>
            </a:r>
            <a:r>
              <a:rPr lang="en-GB" dirty="0" smtClean="0"/>
              <a:t> -- Generates SINEX files from binary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  <a:p>
            <a:pPr lvl="1"/>
            <a:r>
              <a:rPr lang="en-GB" dirty="0" err="1" smtClean="0"/>
              <a:t>glist</a:t>
            </a:r>
            <a:r>
              <a:rPr lang="en-GB" dirty="0" smtClean="0"/>
              <a:t> -- lists the contents of a series of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  <a:p>
            <a:pPr lvl="1"/>
            <a:r>
              <a:rPr lang="en-GB" dirty="0" err="1" smtClean="0"/>
              <a:t>hfupd</a:t>
            </a:r>
            <a:r>
              <a:rPr lang="en-GB" dirty="0" smtClean="0"/>
              <a:t> -- Updates binary </a:t>
            </a:r>
            <a:r>
              <a:rPr lang="en-GB" dirty="0" err="1" smtClean="0"/>
              <a:t>h</a:t>
            </a:r>
            <a:r>
              <a:rPr lang="en-GB" dirty="0" smtClean="0"/>
              <a:t>-files for changes in </a:t>
            </a:r>
            <a:r>
              <a:rPr lang="en-GB" dirty="0" err="1" smtClean="0"/>
              <a:t>station.info</a:t>
            </a:r>
            <a:r>
              <a:rPr lang="en-GB" dirty="0" smtClean="0"/>
              <a:t> or </a:t>
            </a:r>
            <a:r>
              <a:rPr lang="en-GB" dirty="0" err="1" smtClean="0"/>
              <a:t>sinex</a:t>
            </a:r>
            <a:r>
              <a:rPr lang="en-GB" dirty="0" smtClean="0"/>
              <a:t> header file (distributed by IGS)‏</a:t>
            </a:r>
          </a:p>
          <a:p>
            <a:pPr lvl="1"/>
            <a:r>
              <a:rPr lang="en-GB" dirty="0" err="1" smtClean="0"/>
              <a:t>ensum</a:t>
            </a:r>
            <a:r>
              <a:rPr lang="en-GB" dirty="0" smtClean="0"/>
              <a:t>, </a:t>
            </a:r>
            <a:r>
              <a:rPr lang="en-GB" dirty="0" err="1" smtClean="0"/>
              <a:t>enfit</a:t>
            </a:r>
            <a:r>
              <a:rPr lang="en-GB" dirty="0" smtClean="0"/>
              <a:t>, </a:t>
            </a:r>
            <a:r>
              <a:rPr lang="en-GB" dirty="0" err="1" smtClean="0"/>
              <a:t>tscom</a:t>
            </a:r>
            <a:r>
              <a:rPr lang="en-GB" dirty="0" smtClean="0"/>
              <a:t>, </a:t>
            </a:r>
            <a:r>
              <a:rPr lang="en-GB" dirty="0" err="1" smtClean="0"/>
              <a:t>tsfit</a:t>
            </a:r>
            <a:r>
              <a:rPr lang="en-GB" dirty="0" smtClean="0"/>
              <a:t>  -- time series analysis (batch)</a:t>
            </a:r>
          </a:p>
          <a:p>
            <a:pPr lvl="1"/>
            <a:endParaRPr lang="en-GB" dirty="0" smtClean="0"/>
          </a:p>
          <a:p>
            <a:r>
              <a:rPr lang="en-GB" dirty="0" err="1" smtClean="0"/>
              <a:t>Matlab</a:t>
            </a:r>
            <a:r>
              <a:rPr lang="en-GB" dirty="0" smtClean="0"/>
              <a:t> derived programs (interactive):</a:t>
            </a:r>
          </a:p>
          <a:p>
            <a:pPr lvl="1"/>
            <a:r>
              <a:rPr lang="en-GB" dirty="0" err="1" smtClean="0"/>
              <a:t>velview</a:t>
            </a:r>
            <a:r>
              <a:rPr lang="en-GB" dirty="0" smtClean="0"/>
              <a:t> -- displays and analyzes velocity fields </a:t>
            </a:r>
          </a:p>
          <a:p>
            <a:pPr lvl="1"/>
            <a:r>
              <a:rPr lang="en-GB" dirty="0" err="1" smtClean="0"/>
              <a:t>tsview</a:t>
            </a:r>
            <a:r>
              <a:rPr lang="en-GB" dirty="0" smtClean="0"/>
              <a:t> -- displays and analyses time series.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970-BB63-A04C-82C2-179FD6A93866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s</a:t>
            </a:r>
            <a:r>
              <a:rPr lang="en-GB" dirty="0" err="1" smtClean="0"/>
              <a:t>h_glred</a:t>
            </a:r>
            <a:r>
              <a:rPr lang="en-GB" dirty="0" smtClean="0"/>
              <a:t> script</a:t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655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A convenient way to run </a:t>
            </a:r>
            <a:r>
              <a:rPr lang="en-GB" dirty="0" err="1" smtClean="0"/>
              <a:t>globk/glorg</a:t>
            </a:r>
            <a:r>
              <a:rPr lang="en-GB" dirty="0" smtClean="0"/>
              <a:t> to generate time series:</a:t>
            </a:r>
            <a:br>
              <a:rPr lang="en-GB" dirty="0" smtClean="0"/>
            </a:br>
            <a:r>
              <a:rPr lang="en-GB" dirty="0" err="1" smtClean="0"/>
              <a:t>sh_glred</a:t>
            </a:r>
            <a:r>
              <a:rPr lang="en-GB" dirty="0" smtClean="0"/>
              <a:t> –</a:t>
            </a:r>
            <a:r>
              <a:rPr lang="en-GB" dirty="0" err="1" smtClean="0"/>
              <a:t>s</a:t>
            </a:r>
            <a:r>
              <a:rPr lang="en-GB" dirty="0" smtClean="0"/>
              <a:t> 2011 256 2011 303 -opt H G E 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Requires user-constructed command files in /</a:t>
            </a:r>
            <a:r>
              <a:rPr lang="en-GB" dirty="0" err="1" smtClean="0"/>
              <a:t>gsoln</a:t>
            </a:r>
            <a:r>
              <a:rPr lang="en-GB" dirty="0" smtClean="0"/>
              <a:t> (</a:t>
            </a:r>
            <a:r>
              <a:rPr lang="en-GB" dirty="0" err="1" smtClean="0"/>
              <a:t>globk_comb.cmd</a:t>
            </a:r>
            <a:r>
              <a:rPr lang="en-GB" dirty="0" smtClean="0"/>
              <a:t> and </a:t>
            </a:r>
            <a:r>
              <a:rPr lang="en-GB" dirty="0" err="1" smtClean="0"/>
              <a:t>glorg_comb.cmd</a:t>
            </a:r>
            <a:r>
              <a:rPr lang="en-GB" dirty="0" smtClean="0"/>
              <a:t> : </a:t>
            </a:r>
            <a:r>
              <a:rPr lang="en-GB" dirty="0" err="1" smtClean="0"/>
              <a:t>eq_file</a:t>
            </a:r>
            <a:r>
              <a:rPr lang="en-GB" dirty="0" smtClean="0"/>
              <a:t>, </a:t>
            </a:r>
            <a:r>
              <a:rPr lang="en-GB" dirty="0" err="1" smtClean="0"/>
              <a:t>apr_file</a:t>
            </a:r>
            <a:r>
              <a:rPr lang="en-GB" dirty="0" smtClean="0"/>
              <a:t>, </a:t>
            </a:r>
            <a:r>
              <a:rPr lang="en-GB" dirty="0" err="1" smtClean="0"/>
              <a:t>use_site</a:t>
            </a:r>
            <a:r>
              <a:rPr lang="en-GB" dirty="0" smtClean="0"/>
              <a:t> list, </a:t>
            </a:r>
            <a:r>
              <a:rPr lang="en-GB" dirty="0" err="1" smtClean="0"/>
              <a:t>stab_stie</a:t>
            </a:r>
            <a:r>
              <a:rPr lang="en-GB" dirty="0" smtClean="0"/>
              <a:t> list, .. ) Copy templates from </a:t>
            </a:r>
            <a:r>
              <a:rPr lang="en-GB" dirty="0" err="1" smtClean="0"/>
              <a:t>gg</a:t>
            </a:r>
            <a:r>
              <a:rPr lang="en-GB" dirty="0" smtClean="0"/>
              <a:t>/tables and edit for your network.</a:t>
            </a:r>
          </a:p>
          <a:p>
            <a:r>
              <a:rPr lang="en-GB" dirty="0" smtClean="0"/>
              <a:t>Automatically creates one </a:t>
            </a:r>
            <a:r>
              <a:rPr lang="en-GB" dirty="0" err="1" smtClean="0"/>
              <a:t>gdl</a:t>
            </a:r>
            <a:r>
              <a:rPr lang="en-GB" dirty="0" smtClean="0"/>
              <a:t> file per day (unlike </a:t>
            </a:r>
            <a:r>
              <a:rPr lang="en-GB" dirty="0" err="1" smtClean="0"/>
              <a:t>glred</a:t>
            </a:r>
            <a:r>
              <a:rPr lang="en-GB" dirty="0" smtClean="0"/>
              <a:t> when run directly, which may have a single </a:t>
            </a:r>
            <a:r>
              <a:rPr lang="en-GB" dirty="0" err="1" smtClean="0"/>
              <a:t>gdl</a:t>
            </a:r>
            <a:r>
              <a:rPr lang="en-GB" dirty="0" smtClean="0"/>
              <a:t> file with </a:t>
            </a:r>
            <a:r>
              <a:rPr lang="en-GB" dirty="0" err="1" smtClean="0"/>
              <a:t>h</a:t>
            </a:r>
            <a:r>
              <a:rPr lang="en-GB" dirty="0" smtClean="0"/>
              <a:t>-files for many days</a:t>
            </a:r>
          </a:p>
          <a:p>
            <a:r>
              <a:rPr lang="en-GB" dirty="0" smtClean="0"/>
              <a:t>With the ‘E’ option, will invoke </a:t>
            </a:r>
            <a:r>
              <a:rPr lang="en-GB" dirty="0" err="1" smtClean="0"/>
              <a:t>sh_plotcrd</a:t>
            </a:r>
            <a:r>
              <a:rPr lang="en-GB" dirty="0" smtClean="0"/>
              <a:t> (calling ‘</a:t>
            </a:r>
            <a:r>
              <a:rPr lang="en-GB" dirty="0" err="1" smtClean="0"/>
              <a:t>ensum</a:t>
            </a:r>
            <a:r>
              <a:rPr lang="en-GB" dirty="0" smtClean="0"/>
              <a:t>’) to extract </a:t>
            </a:r>
            <a:r>
              <a:rPr lang="en-GB" dirty="0" err="1" smtClean="0"/>
              <a:t>coordintes</a:t>
            </a:r>
            <a:r>
              <a:rPr lang="en-GB" dirty="0" smtClean="0"/>
              <a:t> from the org files and plot them.</a:t>
            </a:r>
          </a:p>
          <a:p>
            <a:r>
              <a:rPr lang="en-GB" dirty="0" smtClean="0"/>
              <a:t> Additional options allow automatic download of global </a:t>
            </a:r>
            <a:r>
              <a:rPr lang="en-GB" dirty="0" err="1" smtClean="0"/>
              <a:t>h</a:t>
            </a:r>
            <a:r>
              <a:rPr lang="en-GB" dirty="0" smtClean="0"/>
              <a:t>-files from MIT or SOPAC and combination with the local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598-9561-4640-91AC-41C4AA5986B5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Suggested Directory Structure for Multi-year Processing</a:t>
            </a:r>
            <a:endParaRPr lang="en-GB"/>
          </a:p>
        </p:txBody>
      </p:sp>
      <p:sp>
        <p:nvSpPr>
          <p:cNvPr id="6759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endParaRPr lang="en-GB" dirty="0" smtClean="0"/>
          </a:p>
          <a:p>
            <a:pPr>
              <a:buNone/>
            </a:pPr>
            <a:r>
              <a:rPr lang="en-GB" dirty="0" smtClean="0"/>
              <a:t>/project							</a:t>
            </a:r>
          </a:p>
          <a:p>
            <a:pPr>
              <a:buNone/>
            </a:pPr>
            <a:r>
              <a:rPr lang="en-GB" dirty="0" smtClean="0"/>
              <a:t>    /YYY1                                         /YYY2 . . . 	/</a:t>
            </a:r>
            <a:r>
              <a:rPr lang="en-GB" dirty="0" err="1" smtClean="0"/>
              <a:t>vsoln</a:t>
            </a:r>
            <a:r>
              <a:rPr lang="en-GB" dirty="0" smtClean="0"/>
              <a:t>          /tables	 </a:t>
            </a:r>
          </a:p>
          <a:p>
            <a:pPr>
              <a:buNone/>
            </a:pPr>
            <a:r>
              <a:rPr lang="en-GB" dirty="0" smtClean="0"/>
              <a:t>       /tables   /</a:t>
            </a:r>
            <a:r>
              <a:rPr lang="en-GB" dirty="0" err="1" smtClean="0"/>
              <a:t>gsoln</a:t>
            </a:r>
            <a:r>
              <a:rPr lang="en-GB" dirty="0" smtClean="0"/>
              <a:t>   /DDD . . .   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Notes</a:t>
            </a:r>
          </a:p>
          <a:p>
            <a:pPr>
              <a:buNone/>
            </a:pPr>
            <a:r>
              <a:rPr lang="en-GB" dirty="0" smtClean="0"/>
              <a:t>•  Experiment/project directory names do not have to match the </a:t>
            </a:r>
            <a:r>
              <a:rPr lang="en-GB" dirty="0" err="1" smtClean="0"/>
              <a:t>sh_gamit</a:t>
            </a:r>
            <a:r>
              <a:rPr lang="en-GB" dirty="0" smtClean="0"/>
              <a:t> 4-character </a:t>
            </a:r>
            <a:r>
              <a:rPr lang="en-GB" dirty="0" err="1" smtClean="0"/>
              <a:t>expt</a:t>
            </a:r>
            <a:r>
              <a:rPr lang="en-GB" dirty="0" smtClean="0"/>
              <a:t> name</a:t>
            </a:r>
          </a:p>
          <a:p>
            <a:pPr>
              <a:buNone/>
            </a:pPr>
            <a:r>
              <a:rPr lang="en-GB" dirty="0" smtClean="0"/>
              <a:t>•  Experiment-wide tables ( e.g. </a:t>
            </a:r>
            <a:r>
              <a:rPr lang="en-GB" dirty="0" err="1" smtClean="0"/>
              <a:t>apr</a:t>
            </a:r>
            <a:r>
              <a:rPr lang="en-GB" dirty="0" smtClean="0"/>
              <a:t>, </a:t>
            </a:r>
            <a:r>
              <a:rPr lang="en-GB" dirty="0" err="1" smtClean="0"/>
              <a:t>eq</a:t>
            </a:r>
            <a:r>
              <a:rPr lang="en-GB" dirty="0" smtClean="0"/>
              <a:t>/rename, </a:t>
            </a:r>
            <a:r>
              <a:rPr lang="en-GB" dirty="0" err="1" smtClean="0"/>
              <a:t>use_site</a:t>
            </a:r>
            <a:r>
              <a:rPr lang="en-GB" dirty="0" smtClean="0"/>
              <a:t>, edit files ) may reside in top-level or yearly /tables (just get the path right in the </a:t>
            </a:r>
            <a:r>
              <a:rPr lang="en-GB" dirty="0" err="1" smtClean="0"/>
              <a:t>globk/glorg</a:t>
            </a:r>
            <a:r>
              <a:rPr lang="en-GB" dirty="0" smtClean="0"/>
              <a:t> command files)‏</a:t>
            </a:r>
          </a:p>
          <a:p>
            <a:pPr>
              <a:buNone/>
            </a:pPr>
            <a:r>
              <a:rPr lang="en-GB" dirty="0" smtClean="0"/>
              <a:t>•  Can add multiple ‘solution’ directories at the top level for different analyses</a:t>
            </a:r>
          </a:p>
          <a:p>
            <a:pPr>
              <a:buNone/>
            </a:pPr>
            <a:r>
              <a:rPr lang="en-GB" dirty="0" smtClean="0"/>
              <a:t>•  Copy templates for </a:t>
            </a:r>
            <a:r>
              <a:rPr lang="en-GB" dirty="0" err="1" smtClean="0"/>
              <a:t>globk_vel.cmd</a:t>
            </a:r>
            <a:r>
              <a:rPr lang="en-GB" dirty="0" smtClean="0"/>
              <a:t> and </a:t>
            </a:r>
            <a:r>
              <a:rPr lang="en-GB" dirty="0" err="1" smtClean="0"/>
              <a:t>glorg_vel.cmd</a:t>
            </a:r>
            <a:r>
              <a:rPr lang="en-GB" dirty="0" smtClean="0"/>
              <a:t> from </a:t>
            </a:r>
            <a:r>
              <a:rPr lang="en-GB" dirty="0" err="1" smtClean="0"/>
              <a:t>gg</a:t>
            </a:r>
            <a:r>
              <a:rPr lang="en-GB" dirty="0" smtClean="0"/>
              <a:t>/tables to /</a:t>
            </a:r>
            <a:r>
              <a:rPr lang="en-GB" dirty="0" err="1" smtClean="0"/>
              <a:t>vsoln</a:t>
            </a:r>
            <a:r>
              <a:rPr lang="en-GB" dirty="0" smtClean="0"/>
              <a:t> and edit</a:t>
            </a:r>
          </a:p>
          <a:p>
            <a:pPr>
              <a:buNone/>
            </a:pPr>
            <a:r>
              <a:rPr lang="en-GB" dirty="0" smtClean="0"/>
              <a:t>•  Generate </a:t>
            </a:r>
            <a:r>
              <a:rPr lang="en-GB" dirty="0" err="1" smtClean="0"/>
              <a:t>h</a:t>
            </a:r>
            <a:r>
              <a:rPr lang="en-GB" dirty="0" smtClean="0"/>
              <a:t>-file list in /</a:t>
            </a:r>
            <a:r>
              <a:rPr lang="en-GB" dirty="0" err="1" smtClean="0"/>
              <a:t>vsoln</a:t>
            </a:r>
            <a:r>
              <a:rPr lang="en-GB" dirty="0" smtClean="0"/>
              <a:t>  using, .e.g.  ‘ </a:t>
            </a:r>
            <a:r>
              <a:rPr lang="en-GB" dirty="0" err="1" smtClean="0"/>
              <a:t>ls</a:t>
            </a:r>
            <a:r>
              <a:rPr lang="en-GB" dirty="0" smtClean="0"/>
              <a:t> YYY?/</a:t>
            </a:r>
            <a:r>
              <a:rPr lang="en-GB" dirty="0" err="1" smtClean="0"/>
              <a:t>gsoln/h</a:t>
            </a:r>
            <a:r>
              <a:rPr lang="en-GB" dirty="0" smtClean="0"/>
              <a:t>*</a:t>
            </a:r>
            <a:r>
              <a:rPr lang="en-GB" dirty="0" err="1" smtClean="0"/>
              <a:t>glx</a:t>
            </a:r>
            <a:r>
              <a:rPr lang="en-GB" dirty="0" smtClean="0"/>
              <a:t> &gt; </a:t>
            </a:r>
            <a:r>
              <a:rPr lang="en-GB" dirty="0" err="1" smtClean="0"/>
              <a:t>project.gdl</a:t>
            </a:r>
            <a:r>
              <a:rPr lang="en-GB" dirty="0" smtClean="0"/>
              <a:t> ‘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0448-0C83-7445-B3B9-BD84D0D01261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Steps in Multi-year Analysis</a:t>
            </a:r>
            <a:endParaRPr lang="en-GB" smtClean="0"/>
          </a:p>
        </p:txBody>
      </p:sp>
      <p:sp>
        <p:nvSpPr>
          <p:cNvPr id="696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mtClean="0"/>
              <a:t>Generate daily time series for each year or partial year using sh_glred ; create edit commands as appropriate (sig_neu and/or xcl renames)</a:t>
            </a:r>
          </a:p>
          <a:p>
            <a:r>
              <a:rPr lang="en-GB" smtClean="0"/>
              <a:t>Optionally aggregate the days into weekly, monthly, or survey-length H-files using sh_glred with the –ncomb option and  out_glb specified in globk_comb.cmd.</a:t>
            </a:r>
          </a:p>
          <a:p>
            <a:r>
              <a:rPr lang="en-GB" smtClean="0"/>
              <a:t>Generate a multi-year time series using glred/glorg  and sh_plotcrd; repeat with reweighting</a:t>
            </a:r>
          </a:p>
          <a:p>
            <a:r>
              <a:rPr lang="en-GB" smtClean="0"/>
              <a:t>Perform a velocity solution using globk/glorg;  plot with sh_plotvel</a:t>
            </a:r>
          </a:p>
          <a:p>
            <a:r>
              <a:rPr lang="en-GB" smtClean="0"/>
              <a:t>Extract a new stabilization apr file from the velocity solution</a:t>
            </a:r>
          </a:p>
          <a:p>
            <a:r>
              <a:rPr lang="en-GB" smtClean="0"/>
              <a:t>Repeat the multi-year time series using the new apr file and a stab_site list expanded to include all well-determined CGPS and SGPS sites</a:t>
            </a:r>
          </a:p>
          <a:p>
            <a:endParaRPr lang="en-GB" smtClean="0"/>
          </a:p>
          <a:p>
            <a:r>
              <a:rPr lang="en-GB" smtClean="0"/>
              <a:t>Note: It may be convenient to use the ‘source’ option in globk_comb.cmd and globk_vel.cmd to include use_site, stab_site, and sig_neu lists (see templates)</a:t>
            </a:r>
          </a:p>
          <a:p>
            <a:endParaRPr lang="en-GB" smtClean="0"/>
          </a:p>
          <a:p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54D3-74B5-7144-B1AD-D1F5CE742411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GLOBK Commands for Multi-year Solutions</a:t>
            </a:r>
            <a:endParaRPr lang="en-US" dirty="0" smtClean="0"/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In /</a:t>
            </a:r>
            <a:r>
              <a:rPr lang="en-US" dirty="0" err="1" smtClean="0"/>
              <a:t>voln</a:t>
            </a:r>
            <a:r>
              <a:rPr lang="en-US" dirty="0" smtClean="0"/>
              <a:t> directory: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Repeatabilities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</a:t>
            </a:r>
            <a:r>
              <a:rPr lang="en-US" dirty="0" err="1" smtClean="0"/>
              <a:t>glred</a:t>
            </a:r>
            <a:r>
              <a:rPr lang="en-US" dirty="0" smtClean="0"/>
              <a:t>  6  </a:t>
            </a:r>
            <a:r>
              <a:rPr lang="en-US" dirty="0" err="1" smtClean="0"/>
              <a:t>globk.comb.prt</a:t>
            </a:r>
            <a:r>
              <a:rPr lang="en-US" dirty="0" smtClean="0"/>
              <a:t>  </a:t>
            </a:r>
            <a:r>
              <a:rPr lang="en-US" dirty="0" err="1" smtClean="0"/>
              <a:t>globk.comb.log</a:t>
            </a:r>
            <a:r>
              <a:rPr lang="en-US" dirty="0" smtClean="0"/>
              <a:t>  </a:t>
            </a:r>
            <a:r>
              <a:rPr lang="en-US" dirty="0" err="1" smtClean="0"/>
              <a:t>project.gdl</a:t>
            </a:r>
            <a:r>
              <a:rPr lang="en-US" dirty="0" smtClean="0"/>
              <a:t>  </a:t>
            </a:r>
            <a:r>
              <a:rPr lang="en-US" dirty="0" err="1" smtClean="0"/>
              <a:t>globk_comb.cmd</a:t>
            </a:r>
            <a:r>
              <a:rPr lang="en-US" dirty="0" smtClean="0"/>
              <a:t>  </a:t>
            </a:r>
          </a:p>
          <a:p>
            <a:pPr lvl="1">
              <a:buNone/>
            </a:pPr>
            <a:r>
              <a:rPr lang="en-US" dirty="0" smtClean="0"/>
              <a:t>  </a:t>
            </a:r>
            <a:r>
              <a:rPr lang="en-US" dirty="0" err="1" smtClean="0"/>
              <a:t>sh_plotcrd</a:t>
            </a:r>
            <a:r>
              <a:rPr lang="en-US" dirty="0" smtClean="0"/>
              <a:t>  –</a:t>
            </a:r>
            <a:r>
              <a:rPr lang="en-US" dirty="0" err="1" smtClean="0"/>
              <a:t>f</a:t>
            </a:r>
            <a:r>
              <a:rPr lang="en-US" dirty="0" smtClean="0"/>
              <a:t> </a:t>
            </a:r>
            <a:r>
              <a:rPr lang="en-US" dirty="0" err="1" smtClean="0"/>
              <a:t>globk_comb.org</a:t>
            </a:r>
            <a:r>
              <a:rPr lang="en-US" dirty="0" smtClean="0"/>
              <a:t>  –</a:t>
            </a:r>
            <a:r>
              <a:rPr lang="en-US" dirty="0" err="1" smtClean="0"/>
              <a:t>s</a:t>
            </a:r>
            <a:r>
              <a:rPr lang="en-US" dirty="0" smtClean="0"/>
              <a:t> long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Velocities</a:t>
            </a:r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en-US" dirty="0" err="1" smtClean="0"/>
              <a:t>globk</a:t>
            </a:r>
            <a:r>
              <a:rPr lang="en-US" dirty="0" smtClean="0"/>
              <a:t>  6  </a:t>
            </a:r>
            <a:r>
              <a:rPr lang="en-US" dirty="0" err="1" smtClean="0"/>
              <a:t>globk_vel.prt</a:t>
            </a:r>
            <a:r>
              <a:rPr lang="en-US" dirty="0" smtClean="0"/>
              <a:t>  </a:t>
            </a:r>
            <a:r>
              <a:rPr lang="en-US" dirty="0" err="1" smtClean="0"/>
              <a:t>globk_vel.log</a:t>
            </a:r>
            <a:r>
              <a:rPr lang="en-US" dirty="0" smtClean="0"/>
              <a:t>  </a:t>
            </a:r>
            <a:r>
              <a:rPr lang="en-US" dirty="0" err="1" smtClean="0"/>
              <a:t>project.gdl</a:t>
            </a:r>
            <a:r>
              <a:rPr lang="en-US" dirty="0" smtClean="0"/>
              <a:t>   </a:t>
            </a:r>
            <a:r>
              <a:rPr lang="en-US" dirty="0" err="1" smtClean="0"/>
              <a:t>globk_vel.cmd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en-US" dirty="0" err="1" smtClean="0"/>
              <a:t>sh_plotvel</a:t>
            </a:r>
            <a:r>
              <a:rPr lang="en-US" dirty="0" smtClean="0"/>
              <a:t>   -</a:t>
            </a:r>
            <a:r>
              <a:rPr lang="en-US" dirty="0" err="1" smtClean="0"/>
              <a:t>f</a:t>
            </a:r>
            <a:r>
              <a:rPr lang="en-US" dirty="0" smtClean="0"/>
              <a:t> </a:t>
            </a:r>
            <a:r>
              <a:rPr lang="en-US" dirty="0" err="1" smtClean="0"/>
              <a:t>globk_vel.org</a:t>
            </a:r>
            <a:r>
              <a:rPr lang="en-US" dirty="0" smtClean="0"/>
              <a:t>   -R244.5/25140.5/46.5 </a:t>
            </a:r>
          </a:p>
          <a:p>
            <a:pPr lvl="1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63E4-2EAC-B042-8951-35C063307276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GLOBK is a suite of programs designed to combine geodetic results together.  GPS phase processing can take a considerable time and GLOBK provides a fast method for make large network solutions, combining many days to years of data together and studying alternative parameterization and reference frames for the velocities of sites.</a:t>
            </a:r>
          </a:p>
          <a:p>
            <a:r>
              <a:rPr lang="en-US" dirty="0" smtClean="0"/>
              <a:t>GLOBK uses as data input, quasi-observation files called binary </a:t>
            </a:r>
            <a:r>
              <a:rPr lang="en-US" dirty="0" err="1" smtClean="0"/>
              <a:t>h</a:t>
            </a:r>
            <a:r>
              <a:rPr lang="en-US" dirty="0" smtClean="0"/>
              <a:t>-files which contain geodetic solutions with loosely constrained full covariance information.   These files can generated from </a:t>
            </a:r>
            <a:r>
              <a:rPr lang="en-US" dirty="0" err="1" smtClean="0"/>
              <a:t>gamit</a:t>
            </a:r>
            <a:r>
              <a:rPr lang="en-US" dirty="0" smtClean="0"/>
              <a:t> solutions or SINEX files.</a:t>
            </a:r>
          </a:p>
          <a:p>
            <a:r>
              <a:rPr lang="en-US" dirty="0" smtClean="0"/>
              <a:t>GLOBK is a smoothing Kalman filter and can incorporate random walk process noise in its estimation (method for accounting for temporally correlated noise in time series).</a:t>
            </a:r>
          </a:p>
          <a:p>
            <a:r>
              <a:rPr lang="en-US" dirty="0" smtClean="0"/>
              <a:t>Its two main uses are to generate velocity field estimates and time series in a well-defined and often different reference frames.  (It can also be used to merge  large networks of GPS sites).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Eq_file entry for Maule earthquake</a:t>
            </a:r>
            <a:endParaRPr lang="en-US" smtClean="0"/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* EQ_DEF M 8.8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1800" dirty="0" err="1" smtClean="0"/>
              <a:t>eq_def</a:t>
            </a:r>
            <a:r>
              <a:rPr lang="en-US" sz="1800" dirty="0" smtClean="0"/>
              <a:t> MA  -36.030  -72.850   3539.0     26.0 2010  2 27  6 34  190.4683</a:t>
            </a:r>
            <a:br>
              <a:rPr lang="en-US" sz="1800" dirty="0" smtClean="0"/>
            </a:br>
            <a:r>
              <a:rPr lang="en-US" sz="1800" dirty="0" smtClean="0"/>
              <a:t> </a:t>
            </a:r>
            <a:r>
              <a:rPr lang="en-US" sz="1800" dirty="0" err="1" smtClean="0"/>
              <a:t>eq_rename</a:t>
            </a:r>
            <a:r>
              <a:rPr lang="en-US" sz="1800" dirty="0" smtClean="0"/>
              <a:t> MA</a:t>
            </a:r>
            <a:br>
              <a:rPr lang="en-US" sz="1800" dirty="0" smtClean="0"/>
            </a:br>
            <a:r>
              <a:rPr lang="en-US" sz="1800" dirty="0" smtClean="0"/>
              <a:t> </a:t>
            </a:r>
            <a:r>
              <a:rPr lang="en-US" sz="1800" dirty="0" err="1" smtClean="0"/>
              <a:t>eq_coseis</a:t>
            </a:r>
            <a:r>
              <a:rPr lang="en-US" sz="1800" dirty="0" smtClean="0"/>
              <a:t> MA  0.001 0.001 0.001    190.468    190.468    190.468</a:t>
            </a:r>
            <a:br>
              <a:rPr lang="en-US" sz="1800" dirty="0" smtClean="0"/>
            </a:br>
            <a:r>
              <a:rPr lang="en-US" sz="1800" dirty="0" smtClean="0"/>
              <a:t> </a:t>
            </a:r>
            <a:r>
              <a:rPr lang="en-US" sz="1800" dirty="0" err="1" smtClean="0"/>
              <a:t>eq_log</a:t>
            </a:r>
            <a:r>
              <a:rPr lang="en-US" sz="1800" dirty="0" smtClean="0"/>
              <a:t> MA  1.0 0.001 0.001 0.001    190.468    190.468    190.468</a:t>
            </a:r>
            <a:br>
              <a:rPr lang="en-US" sz="1800" dirty="0" smtClean="0"/>
            </a:br>
            <a:r>
              <a:rPr lang="en-US" sz="1800" dirty="0" smtClean="0"/>
              <a:t> </a:t>
            </a:r>
          </a:p>
          <a:p>
            <a:pPr>
              <a:buNone/>
            </a:pPr>
            <a:r>
              <a:rPr lang="en-US" dirty="0" smtClean="0"/>
              <a:t>(or ftp the file </a:t>
            </a:r>
            <a:r>
              <a:rPr lang="en-US" dirty="0" err="1" smtClean="0"/>
              <a:t>Maule.eq</a:t>
            </a:r>
            <a:r>
              <a:rPr lang="en-US" dirty="0" smtClean="0"/>
              <a:t> from </a:t>
            </a:r>
            <a:r>
              <a:rPr lang="en-US" dirty="0" err="1" smtClean="0"/>
              <a:t>chandler.mit.edu</a:t>
            </a:r>
            <a:r>
              <a:rPr lang="en-US" dirty="0" smtClean="0"/>
              <a:t>, (</a:t>
            </a:r>
            <a:r>
              <a:rPr lang="en-US" dirty="0" err="1" smtClean="0"/>
              <a:t>mitg</a:t>
            </a:r>
            <a:r>
              <a:rPr lang="en-US" dirty="0" smtClean="0"/>
              <a:t>) </a:t>
            </a:r>
            <a:r>
              <a:rPr lang="en-US" dirty="0" err="1" smtClean="0"/>
              <a:t>dd</a:t>
            </a:r>
            <a:r>
              <a:rPr lang="en-US" dirty="0" smtClean="0"/>
              <a:t> incoming/lima )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E4506-5B4E-0F44-821B-083A2E0C2948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0813" cy="912813"/>
          </a:xfrm>
        </p:spPr>
        <p:txBody>
          <a:bodyPr/>
          <a:lstStyle/>
          <a:p>
            <a:r>
              <a:rPr lang="en-US" sz="2400" smtClean="0"/>
              <a:t>Convenient Methods of Creating Edit Commands</a:t>
            </a:r>
            <a:endParaRPr lang="en-US" sz="24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14400"/>
            <a:ext cx="7848600" cy="5257800"/>
          </a:xfrm>
        </p:spPr>
        <p:txBody>
          <a:bodyPr/>
          <a:lstStyle/>
          <a:p>
            <a:pPr marL="0">
              <a:buNone/>
              <a:defRPr/>
            </a:pPr>
            <a:r>
              <a:rPr lang="en-US" sz="1600" dirty="0" smtClean="0"/>
              <a:t>To eliminate a data point (station/epoch), you can put into the </a:t>
            </a:r>
            <a:r>
              <a:rPr lang="en-US" sz="1600" dirty="0" err="1" smtClean="0"/>
              <a:t>eq_file</a:t>
            </a:r>
            <a:r>
              <a:rPr lang="en-US" sz="1600" dirty="0" smtClean="0"/>
              <a:t> commands of the form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  rename </a:t>
            </a:r>
            <a:r>
              <a:rPr lang="en-US" sz="1600" dirty="0" err="1" smtClean="0"/>
              <a:t>areq</a:t>
            </a:r>
            <a:r>
              <a:rPr lang="en-US" sz="1600" dirty="0" smtClean="0"/>
              <a:t> </a:t>
            </a:r>
            <a:r>
              <a:rPr lang="en-US" sz="1600" dirty="0" err="1" smtClean="0"/>
              <a:t>areq_xcl</a:t>
            </a:r>
            <a:r>
              <a:rPr lang="en-US" sz="1600" dirty="0" smtClean="0"/>
              <a:t>  2009 3 5 0 0  2009 3 5 24 0 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which you can create with a specified sigma-cutoff in </a:t>
            </a:r>
            <a:r>
              <a:rPr lang="en-US" sz="1600" dirty="0" err="1" smtClean="0"/>
              <a:t>tsview</a:t>
            </a:r>
            <a:r>
              <a:rPr lang="en-US" sz="1600" dirty="0" smtClean="0"/>
              <a:t> (interactive) or </a:t>
            </a:r>
            <a:r>
              <a:rPr lang="en-US" sz="1600" dirty="0" err="1" smtClean="0"/>
              <a:t>tsfit</a:t>
            </a:r>
            <a:r>
              <a:rPr lang="en-US" sz="1600" dirty="0" smtClean="0"/>
              <a:t> (batch); you can also create the commands with a mouse click in </a:t>
            </a:r>
            <a:r>
              <a:rPr lang="en-US" sz="1600" dirty="0" err="1" smtClean="0"/>
              <a:t>tsview</a:t>
            </a:r>
            <a:endParaRPr lang="en-US" sz="1600" dirty="0" smtClean="0"/>
          </a:p>
          <a:p>
            <a:pPr marL="0">
              <a:buFont typeface="Helvetica" charset="0"/>
              <a:buNone/>
              <a:defRPr/>
            </a:pPr>
            <a:endParaRPr lang="en-US" sz="1600" dirty="0" smtClean="0"/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To </a:t>
            </a:r>
            <a:r>
              <a:rPr lang="en-US" sz="1600" dirty="0" err="1" smtClean="0"/>
              <a:t>downweight</a:t>
            </a:r>
            <a:r>
              <a:rPr lang="en-US" sz="1600" dirty="0" smtClean="0"/>
              <a:t> horizontal and/or vertical data points (station/epoch), you can put into the </a:t>
            </a:r>
            <a:r>
              <a:rPr lang="en-US" sz="1600" dirty="0" err="1" smtClean="0"/>
              <a:t>globk</a:t>
            </a:r>
            <a:r>
              <a:rPr lang="en-US" sz="1600" dirty="0" smtClean="0"/>
              <a:t> command file (perhaps using ‘source </a:t>
            </a:r>
            <a:r>
              <a:rPr lang="en-US" sz="1600" dirty="0" err="1" smtClean="0"/>
              <a:t>daily.reweights</a:t>
            </a:r>
            <a:r>
              <a:rPr lang="en-US" sz="1600" dirty="0" smtClean="0"/>
              <a:t>’) commands of the form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  </a:t>
            </a:r>
            <a:r>
              <a:rPr lang="en-US" sz="1600" dirty="0" err="1" smtClean="0"/>
              <a:t>sig_neu</a:t>
            </a:r>
            <a:r>
              <a:rPr lang="en-US" sz="1600" dirty="0" smtClean="0"/>
              <a:t> </a:t>
            </a:r>
            <a:r>
              <a:rPr lang="en-US" sz="1600" dirty="0" err="1" smtClean="0"/>
              <a:t>areq</a:t>
            </a:r>
            <a:r>
              <a:rPr lang="en-US" sz="1600" dirty="0" smtClean="0"/>
              <a:t>   0.010 .010 .100  2009 3 5 0 0  2009 3 5 24 0   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which you can create with a few keystrokes by using program </a:t>
            </a:r>
            <a:r>
              <a:rPr lang="en-US" sz="1600" dirty="0" err="1" smtClean="0"/>
              <a:t>grw</a:t>
            </a:r>
            <a:endParaRPr lang="en-US" sz="1600" dirty="0" smtClean="0"/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  </a:t>
            </a:r>
            <a:r>
              <a:rPr lang="en-US" sz="1600" dirty="0" err="1" smtClean="0"/>
              <a:t>grw</a:t>
            </a:r>
            <a:r>
              <a:rPr lang="en-US" sz="1600" dirty="0" smtClean="0"/>
              <a:t> </a:t>
            </a:r>
            <a:r>
              <a:rPr lang="en-US" sz="1600" dirty="0" err="1" smtClean="0"/>
              <a:t>areq</a:t>
            </a:r>
            <a:r>
              <a:rPr lang="en-US" sz="1600" dirty="0" smtClean="0"/>
              <a:t> 09 64 64 10 100   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       (day 64 is 5 March; units here are mm, but </a:t>
            </a:r>
            <a:r>
              <a:rPr lang="en-US" sz="1600" dirty="0" err="1" smtClean="0"/>
              <a:t>m</a:t>
            </a:r>
            <a:r>
              <a:rPr lang="en-US" sz="1600" dirty="0" smtClean="0"/>
              <a:t> in </a:t>
            </a:r>
            <a:r>
              <a:rPr lang="en-US" sz="1600" dirty="0" err="1" smtClean="0"/>
              <a:t>sig_neu</a:t>
            </a:r>
            <a:r>
              <a:rPr lang="en-US" sz="1600" dirty="0" smtClean="0"/>
              <a:t>)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      ( ‘</a:t>
            </a:r>
            <a:r>
              <a:rPr lang="en-US" sz="1600" dirty="0" err="1" smtClean="0"/>
              <a:t>grw</a:t>
            </a:r>
            <a:r>
              <a:rPr lang="en-US" sz="1600" dirty="0" smtClean="0"/>
              <a:t>’ stands for ‘</a:t>
            </a:r>
            <a:r>
              <a:rPr lang="en-US" sz="1600" dirty="0" err="1" smtClean="0"/>
              <a:t>globk</a:t>
            </a:r>
            <a:r>
              <a:rPr lang="en-US" sz="1600" dirty="0" smtClean="0"/>
              <a:t> reweight’ and is easy to type </a:t>
            </a:r>
            <a:r>
              <a:rPr lang="en-US" sz="1600" dirty="0" err="1" smtClean="0">
                <a:sym typeface="Wingdings"/>
              </a:rPr>
              <a:t></a:t>
            </a:r>
            <a:r>
              <a:rPr lang="en-US" sz="1600" dirty="0" smtClean="0">
                <a:sym typeface="Wingdings"/>
              </a:rPr>
              <a:t>.  It appends to a file </a:t>
            </a:r>
            <a:r>
              <a:rPr lang="en-US" sz="1600" dirty="0" err="1" smtClean="0">
                <a:sym typeface="Wingdings"/>
              </a:rPr>
              <a:t>temp.out</a:t>
            </a:r>
            <a:r>
              <a:rPr lang="en-US" sz="1600" dirty="0" smtClean="0">
                <a:sym typeface="Wingdings"/>
              </a:rPr>
              <a:t>  ) </a:t>
            </a:r>
          </a:p>
          <a:p>
            <a:pPr marL="0">
              <a:buFont typeface="Helvetica" charset="0"/>
              <a:buNone/>
              <a:defRPr/>
            </a:pPr>
            <a:endParaRPr lang="en-US" sz="1600" dirty="0" smtClean="0">
              <a:sym typeface="Wingdings"/>
            </a:endParaRP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NOTE:  If you are referencing  a combined </a:t>
            </a:r>
            <a:r>
              <a:rPr lang="en-US" sz="1600" dirty="0" err="1" smtClean="0"/>
              <a:t>h</a:t>
            </a:r>
            <a:r>
              <a:rPr lang="en-US" sz="1600" dirty="0" smtClean="0"/>
              <a:t>-file (more than 1 day), the date range given for the rename or </a:t>
            </a:r>
            <a:r>
              <a:rPr lang="en-US" sz="1600" dirty="0" err="1" smtClean="0"/>
              <a:t>sig_neu</a:t>
            </a:r>
            <a:r>
              <a:rPr lang="en-US" sz="1600" dirty="0" smtClean="0"/>
              <a:t> command must encompass the range of the </a:t>
            </a:r>
            <a:r>
              <a:rPr lang="en-US" sz="1600" dirty="0" err="1" smtClean="0"/>
              <a:t>h</a:t>
            </a:r>
            <a:r>
              <a:rPr lang="en-US" sz="1600" dirty="0" smtClean="0"/>
              <a:t>-file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 </a:t>
            </a:r>
          </a:p>
          <a:p>
            <a:pPr>
              <a:buFont typeface="Helvetica" charset="0"/>
              <a:buNone/>
              <a:defRPr/>
            </a:pPr>
            <a:endParaRPr lang="en-US" dirty="0" smtClean="0"/>
          </a:p>
          <a:p>
            <a:pPr>
              <a:buFont typeface="Helvetica" charset="0"/>
              <a:buNone/>
              <a:defRPr/>
            </a:pPr>
            <a:endParaRPr lang="en-US" dirty="0" smtClean="0"/>
          </a:p>
          <a:p>
            <a:pPr>
              <a:buFont typeface="Helvetica" charset="0"/>
              <a:buNone/>
              <a:defRPr/>
            </a:pPr>
            <a:endParaRPr lang="en-US" dirty="0" smtClean="0"/>
          </a:p>
          <a:p>
            <a:pPr>
              <a:buFont typeface="Helvetica" charset="0"/>
              <a:buNone/>
              <a:defRPr/>
            </a:pPr>
            <a:endParaRPr lang="en-US" dirty="0" smtClean="0"/>
          </a:p>
          <a:p>
            <a:pPr>
              <a:buFont typeface="Helvetica" charset="0"/>
              <a:buNone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CF903-A4C6-A044-B38E-0D14F9D22A85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GLOBK has many features and due to its evolution, there are often multiple ways of doing the same or similar things. </a:t>
            </a:r>
          </a:p>
          <a:p>
            <a:r>
              <a:rPr lang="en-US" dirty="0" smtClean="0"/>
              <a:t>There is extensive help in the ~/</a:t>
            </a:r>
            <a:r>
              <a:rPr lang="en-US" dirty="0" err="1" smtClean="0"/>
              <a:t>gg</a:t>
            </a:r>
            <a:r>
              <a:rPr lang="en-US" dirty="0" smtClean="0"/>
              <a:t>/help/ directory and discussion in the documentation.</a:t>
            </a:r>
          </a:p>
          <a:p>
            <a:r>
              <a:rPr lang="en-US" dirty="0" smtClean="0"/>
              <a:t>GLOBK is where all the major analysis decisions are made and hence can be quite complex for large analyses.</a:t>
            </a:r>
          </a:p>
          <a:p>
            <a:r>
              <a:rPr lang="en-US" dirty="0" smtClean="0"/>
              <a:t>Experimentation and testing your ideas of how different options effect the results is one the best ways to learn the software (e.g., what happens to position/velocity estimates if the </a:t>
            </a:r>
            <a:r>
              <a:rPr lang="en-US" dirty="0" err="1" smtClean="0"/>
              <a:t>apr_tran</a:t>
            </a:r>
            <a:r>
              <a:rPr lang="en-US" dirty="0" smtClean="0"/>
              <a:t>  command is added to the </a:t>
            </a:r>
            <a:r>
              <a:rPr lang="en-US" dirty="0" err="1" smtClean="0"/>
              <a:t>globk</a:t>
            </a:r>
            <a:r>
              <a:rPr lang="en-US" dirty="0" smtClean="0"/>
              <a:t> command file?  How do my estimates and uncertainties change  if the </a:t>
            </a:r>
            <a:r>
              <a:rPr lang="en-US" dirty="0" err="1" smtClean="0"/>
              <a:t>apr_neu</a:t>
            </a:r>
            <a:r>
              <a:rPr lang="en-US" dirty="0" smtClean="0"/>
              <a:t> and </a:t>
            </a:r>
            <a:r>
              <a:rPr lang="en-US" dirty="0" err="1" smtClean="0"/>
              <a:t>mar_neu</a:t>
            </a:r>
            <a:r>
              <a:rPr lang="en-US" dirty="0" smtClean="0"/>
              <a:t> commands </a:t>
            </a:r>
            <a:r>
              <a:rPr lang="en-US" smtClean="0"/>
              <a:t>are changed?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Common applications of GLOBK</a:t>
            </a:r>
            <a:endParaRPr lang="en-GB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Repeatability analysis ( </a:t>
            </a:r>
            <a:r>
              <a:rPr lang="en-GB" dirty="0" err="1" smtClean="0"/>
              <a:t>glred</a:t>
            </a:r>
            <a:r>
              <a:rPr lang="en-GB" dirty="0" smtClean="0"/>
              <a:t> )‏</a:t>
            </a:r>
          </a:p>
          <a:p>
            <a:pPr lvl="1"/>
            <a:r>
              <a:rPr lang="en-GB" dirty="0" smtClean="0"/>
              <a:t>individual sessions</a:t>
            </a:r>
          </a:p>
          <a:p>
            <a:pPr lvl="1"/>
            <a:r>
              <a:rPr lang="en-GB" dirty="0" smtClean="0"/>
              <a:t>combine regional and global files for orbit control and reference frame (orbit control is not so important anymore; IGS orbits are very good apriori)</a:t>
            </a:r>
          </a:p>
          <a:p>
            <a:r>
              <a:rPr lang="en-GB" dirty="0" smtClean="0"/>
              <a:t>Combine sessions to get average position over survey</a:t>
            </a:r>
          </a:p>
          <a:p>
            <a:pPr lvl="1"/>
            <a:r>
              <a:rPr lang="en-GB" dirty="0" smtClean="0"/>
              <a:t>connects stations observed separately</a:t>
            </a:r>
          </a:p>
          <a:p>
            <a:pPr lvl="1"/>
            <a:r>
              <a:rPr lang="en-GB" dirty="0" smtClean="0"/>
              <a:t>reduces number of </a:t>
            </a:r>
            <a:r>
              <a:rPr lang="en-GB" dirty="0" err="1" smtClean="0"/>
              <a:t>h</a:t>
            </a:r>
            <a:r>
              <a:rPr lang="en-GB" dirty="0" smtClean="0"/>
              <a:t>-files to be used for velocities</a:t>
            </a:r>
          </a:p>
          <a:p>
            <a:r>
              <a:rPr lang="en-GB" dirty="0" smtClean="0"/>
              <a:t>Combine averaged positions to estimate velocities</a:t>
            </a:r>
          </a:p>
          <a:p>
            <a:pPr lvl="1"/>
            <a:r>
              <a:rPr lang="en-GB" dirty="0" smtClean="0"/>
              <a:t>and/or earthquake offsets and post-seismic motion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A4A0-8468-8841-A4D8-401565DC2039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B7543-2F45-7E47-8ACE-5F16A9858617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174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smtClean="0"/>
              <a:t>GLOBK Function and File Flow</a:t>
            </a:r>
          </a:p>
        </p:txBody>
      </p:sp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457200" y="914400"/>
            <a:ext cx="86868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htoglb</a:t>
            </a:r>
            <a:r>
              <a:rPr lang="en-US" dirty="0"/>
              <a:t>:   Translate GAMIT </a:t>
            </a:r>
            <a:r>
              <a:rPr lang="en-US" dirty="0" err="1"/>
              <a:t>h</a:t>
            </a:r>
            <a:r>
              <a:rPr lang="en-US" dirty="0"/>
              <a:t>-files to (e.g., hemeda.10256 ) to </a:t>
            </a:r>
            <a:r>
              <a:rPr lang="en-US" dirty="0" err="1"/>
              <a:t>globk</a:t>
            </a:r>
            <a:endParaRPr lang="en-US" dirty="0"/>
          </a:p>
          <a:p>
            <a:r>
              <a:rPr lang="en-US" dirty="0"/>
              <a:t>               </a:t>
            </a:r>
            <a:r>
              <a:rPr lang="en-US" dirty="0" err="1"/>
              <a:t>h</a:t>
            </a:r>
            <a:r>
              <a:rPr lang="en-US" dirty="0"/>
              <a:t>-files (e.g.  </a:t>
            </a:r>
            <a:r>
              <a:rPr lang="en-US" dirty="0">
                <a:sym typeface="Wingdings" charset="2"/>
              </a:rPr>
              <a:t>h1009131200_emed.glx</a:t>
            </a:r>
          </a:p>
          <a:p>
            <a:endParaRPr lang="en-US" dirty="0">
              <a:sym typeface="Wingdings" charset="2"/>
            </a:endParaRPr>
          </a:p>
          <a:p>
            <a:r>
              <a:rPr lang="en-US" dirty="0" smtClean="0">
                <a:sym typeface="Wingdings" charset="2"/>
              </a:rPr>
              <a:t> [</a:t>
            </a:r>
            <a:r>
              <a:rPr lang="en-US" dirty="0" err="1">
                <a:sym typeface="Wingdings" charset="2"/>
              </a:rPr>
              <a:t>h</a:t>
            </a:r>
            <a:r>
              <a:rPr lang="en-US" dirty="0">
                <a:sym typeface="Wingdings" charset="2"/>
              </a:rPr>
              <a:t>-file </a:t>
            </a:r>
            <a:r>
              <a:rPr lang="en-US" dirty="0" err="1">
                <a:sym typeface="Wingdings" charset="2"/>
              </a:rPr>
              <a:t>list</a:t>
            </a:r>
            <a:r>
              <a:rPr lang="en-US" dirty="0" err="1" smtClean="0">
                <a:sym typeface="Wingdings" charset="2"/>
              </a:rPr>
              <a:t>].</a:t>
            </a:r>
            <a:r>
              <a:rPr lang="en-US" dirty="0" err="1">
                <a:sym typeface="Wingdings" charset="2"/>
              </a:rPr>
              <a:t>gdl</a:t>
            </a:r>
            <a:r>
              <a:rPr lang="en-US" dirty="0">
                <a:sym typeface="Wingdings" charset="2"/>
              </a:rPr>
              <a:t>           </a:t>
            </a:r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  </a:t>
            </a:r>
          </a:p>
          <a:p>
            <a:r>
              <a:rPr lang="en-US" dirty="0" smtClean="0">
                <a:sym typeface="Wingdings" charset="2"/>
              </a:rPr>
              <a:t> </a:t>
            </a:r>
            <a:r>
              <a:rPr lang="en-US" dirty="0" err="1" smtClean="0">
                <a:sym typeface="Wingdings" charset="2"/>
              </a:rPr>
              <a:t>globk_comb.cmd</a:t>
            </a:r>
            <a:r>
              <a:rPr lang="en-US" dirty="0" smtClean="0">
                <a:sym typeface="Wingdings" charset="2"/>
              </a:rPr>
              <a:t>            </a:t>
            </a:r>
            <a:endParaRPr lang="en-US" dirty="0">
              <a:sym typeface="Wingdings" charset="2"/>
            </a:endParaRPr>
          </a:p>
          <a:p>
            <a:r>
              <a:rPr lang="en-US" dirty="0" smtClean="0">
                <a:sym typeface="Wingdings" charset="2"/>
              </a:rPr>
              <a:t> Itrf08</a:t>
            </a:r>
            <a:r>
              <a:rPr lang="en-US" dirty="0">
                <a:sym typeface="Wingdings" charset="2"/>
              </a:rPr>
              <a:t>.apr                           </a:t>
            </a:r>
          </a:p>
          <a:p>
            <a:r>
              <a:rPr lang="en-US" dirty="0" smtClean="0">
                <a:sym typeface="Wingdings" charset="2"/>
              </a:rPr>
              <a:t> IGS08_101117</a:t>
            </a:r>
            <a:r>
              <a:rPr lang="en-US" dirty="0">
                <a:sym typeface="Wingdings" charset="2"/>
              </a:rPr>
              <a:t>.eq            </a:t>
            </a:r>
          </a:p>
          <a:p>
            <a:endParaRPr lang="en-US" dirty="0">
              <a:sym typeface="Wingdings" charset="2"/>
            </a:endParaRPr>
          </a:p>
          <a:p>
            <a:r>
              <a:rPr lang="en-US" dirty="0"/>
              <a:t>   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733800" y="1905000"/>
            <a:ext cx="685800" cy="1752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b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k</a:t>
            </a:r>
            <a:endParaRPr lang="en-US" cap="all" dirty="0"/>
          </a:p>
        </p:txBody>
      </p:sp>
      <p:sp>
        <p:nvSpPr>
          <p:cNvPr id="17416" name="TextBox 9"/>
          <p:cNvSpPr txBox="1">
            <a:spLocks noChangeArrowheads="1"/>
          </p:cNvSpPr>
          <p:nvPr/>
        </p:nvSpPr>
        <p:spPr bwMode="auto">
          <a:xfrm>
            <a:off x="4572000" y="1905000"/>
            <a:ext cx="3810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4488" lvl="1" indent="-344488"/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globk_comb.prt</a:t>
            </a:r>
            <a:endParaRPr lang="en-US" dirty="0">
              <a:sym typeface="Wingdings" charset="2"/>
            </a:endParaRPr>
          </a:p>
          <a:p>
            <a:pPr marL="344488" lvl="1" indent="-344488"/>
            <a:r>
              <a:rPr lang="en-US" dirty="0">
                <a:sym typeface="Wingdings" charset="2"/>
              </a:rPr>
              <a:t>     </a:t>
            </a:r>
            <a:r>
              <a:rPr lang="en-US" dirty="0" err="1">
                <a:sym typeface="Wingdings" charset="2"/>
              </a:rPr>
              <a:t>globk_comb.log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</a:t>
            </a:r>
            <a:r>
              <a:rPr lang="en-US" dirty="0" smtClean="0">
                <a:sym typeface="Wingdings" charset="2"/>
              </a:rPr>
              <a:t> </a:t>
            </a:r>
            <a:r>
              <a:rPr lang="en-US" dirty="0" err="1" smtClean="0">
                <a:sym typeface="Wingdings" charset="2"/>
              </a:rPr>
              <a:t>comb.com</a:t>
            </a:r>
            <a:r>
              <a:rPr lang="en-US" dirty="0" smtClean="0">
                <a:sym typeface="Wingdings" charset="2"/>
              </a:rPr>
              <a:t> (binary solution file that can be used in </a:t>
            </a:r>
            <a:r>
              <a:rPr lang="en-US" dirty="0" err="1" smtClean="0">
                <a:sym typeface="Wingdings" charset="2"/>
              </a:rPr>
              <a:t>glorg</a:t>
            </a:r>
            <a:r>
              <a:rPr lang="en-US" dirty="0" smtClean="0">
                <a:sym typeface="Wingdings" charset="2"/>
              </a:rPr>
              <a:t>) 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      </a:t>
            </a:r>
            <a:endParaRPr lang="en-US" dirty="0"/>
          </a:p>
        </p:txBody>
      </p:sp>
      <p:sp>
        <p:nvSpPr>
          <p:cNvPr id="17417" name="TextBox 10"/>
          <p:cNvSpPr txBox="1">
            <a:spLocks noChangeArrowheads="1"/>
          </p:cNvSpPr>
          <p:nvPr/>
        </p:nvSpPr>
        <p:spPr bwMode="auto">
          <a:xfrm>
            <a:off x="607261" y="4114800"/>
            <a:ext cx="2867378" cy="175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 smtClean="0"/>
              <a:t>comb.com</a:t>
            </a:r>
            <a:r>
              <a:rPr lang="en-US" dirty="0" smtClean="0"/>
              <a:t>                    </a:t>
            </a:r>
            <a:r>
              <a:rPr lang="en-US" dirty="0" err="1">
                <a:sym typeface="Wingdings" charset="2"/>
              </a:rPr>
              <a:t></a:t>
            </a:r>
            <a:endParaRPr lang="en-US" dirty="0"/>
          </a:p>
          <a:p>
            <a:r>
              <a:rPr lang="en-US" dirty="0" err="1"/>
              <a:t>glorg_comb.cmd</a:t>
            </a:r>
            <a:endParaRPr lang="en-US" dirty="0"/>
          </a:p>
          <a:p>
            <a:r>
              <a:rPr lang="en-US" dirty="0"/>
              <a:t>itrf08.apr</a:t>
            </a:r>
          </a:p>
          <a:p>
            <a:r>
              <a:rPr lang="en-US" dirty="0" err="1"/>
              <a:t>stab_site</a:t>
            </a:r>
            <a:r>
              <a:rPr lang="en-US" dirty="0"/>
              <a:t> [list]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7418" name="TextBox 12"/>
          <p:cNvSpPr txBox="1">
            <a:spLocks noChangeArrowheads="1"/>
          </p:cNvSpPr>
          <p:nvPr/>
        </p:nvSpPr>
        <p:spPr bwMode="auto">
          <a:xfrm>
            <a:off x="4724400" y="4648200"/>
            <a:ext cx="3505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Char char="à"/>
            </a:pP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globk_comb.org</a:t>
            </a:r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733800" y="4114800"/>
            <a:ext cx="685800" cy="1828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r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g</a:t>
            </a:r>
            <a:endParaRPr lang="en-US" cap="all" dirty="0"/>
          </a:p>
        </p:txBody>
      </p:sp>
      <p:sp>
        <p:nvSpPr>
          <p:cNvPr id="12" name="TextBox 11"/>
          <p:cNvSpPr txBox="1"/>
          <p:nvPr/>
        </p:nvSpPr>
        <p:spPr>
          <a:xfrm>
            <a:off x="607261" y="6091217"/>
            <a:ext cx="7774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Names of files here can be chosen arbitrarily.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file name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GLOBK uses arbitrary file names but there are some conventions used:</a:t>
            </a:r>
          </a:p>
          <a:p>
            <a:pPr lvl="1"/>
            <a:r>
              <a:rPr lang="en-US" dirty="0" smtClean="0"/>
              <a:t>Binary </a:t>
            </a:r>
            <a:r>
              <a:rPr lang="en-US" dirty="0" err="1" smtClean="0"/>
              <a:t>h</a:t>
            </a:r>
            <a:r>
              <a:rPr lang="en-US" dirty="0" smtClean="0"/>
              <a:t>-files from </a:t>
            </a:r>
            <a:r>
              <a:rPr lang="en-US" dirty="0" err="1" smtClean="0"/>
              <a:t>htoglb</a:t>
            </a:r>
            <a:r>
              <a:rPr lang="en-US" dirty="0" smtClean="0"/>
              <a:t>: .</a:t>
            </a:r>
            <a:r>
              <a:rPr lang="en-US" dirty="0" err="1" smtClean="0"/>
              <a:t>glx</a:t>
            </a:r>
            <a:r>
              <a:rPr lang="en-US" dirty="0" smtClean="0"/>
              <a:t> is bias fixed, .</a:t>
            </a:r>
            <a:r>
              <a:rPr lang="en-US" dirty="0" err="1" smtClean="0"/>
              <a:t>glr</a:t>
            </a:r>
            <a:r>
              <a:rPr lang="en-US" dirty="0" smtClean="0"/>
              <a:t> is bias free (normally not used)</a:t>
            </a:r>
          </a:p>
          <a:p>
            <a:pPr lvl="1"/>
            <a:r>
              <a:rPr lang="en-US" dirty="0" smtClean="0"/>
              <a:t>List of binary </a:t>
            </a:r>
            <a:r>
              <a:rPr lang="en-US" dirty="0" err="1" smtClean="0"/>
              <a:t>h</a:t>
            </a:r>
            <a:r>
              <a:rPr lang="en-US" dirty="0" smtClean="0"/>
              <a:t>-files to process: .</a:t>
            </a:r>
            <a:r>
              <a:rPr lang="en-US" dirty="0" err="1" smtClean="0"/>
              <a:t>gdl</a:t>
            </a:r>
            <a:r>
              <a:rPr lang="en-US" dirty="0" smtClean="0"/>
              <a:t> extent</a:t>
            </a:r>
          </a:p>
          <a:p>
            <a:pPr lvl="1"/>
            <a:r>
              <a:rPr lang="en-US" dirty="0" smtClean="0"/>
              <a:t>GLOBK and GLORG command files: </a:t>
            </a:r>
            <a:r>
              <a:rPr lang="en-US" dirty="0" err="1" smtClean="0"/>
              <a:t>globk</a:t>
            </a:r>
            <a:r>
              <a:rPr lang="en-US" dirty="0" smtClean="0"/>
              <a:t>_&lt;type&gt;.</a:t>
            </a:r>
            <a:r>
              <a:rPr lang="en-US" dirty="0" err="1" smtClean="0"/>
              <a:t>cmd</a:t>
            </a:r>
            <a:r>
              <a:rPr lang="en-US" dirty="0" smtClean="0"/>
              <a:t> and </a:t>
            </a:r>
            <a:r>
              <a:rPr lang="en-US" dirty="0" err="1" smtClean="0"/>
              <a:t>glorg</a:t>
            </a:r>
            <a:r>
              <a:rPr lang="en-US" dirty="0" smtClean="0"/>
              <a:t>_&lt;type&gt;.</a:t>
            </a:r>
            <a:r>
              <a:rPr lang="en-US" dirty="0" err="1" smtClean="0"/>
              <a:t>cmd</a:t>
            </a:r>
            <a:endParaRPr lang="en-US" dirty="0" smtClean="0"/>
          </a:p>
          <a:p>
            <a:pPr lvl="1"/>
            <a:r>
              <a:rPr lang="en-US" dirty="0" smtClean="0"/>
              <a:t>Output files: print file (no </a:t>
            </a:r>
            <a:r>
              <a:rPr lang="en-US" dirty="0" err="1" smtClean="0"/>
              <a:t>glorg</a:t>
            </a:r>
            <a:r>
              <a:rPr lang="en-US" dirty="0" smtClean="0"/>
              <a:t> reference frame) .</a:t>
            </a:r>
            <a:r>
              <a:rPr lang="en-US" dirty="0" err="1" smtClean="0"/>
              <a:t>prt</a:t>
            </a:r>
            <a:r>
              <a:rPr lang="en-US" dirty="0" smtClean="0"/>
              <a:t> (often not output); </a:t>
            </a:r>
            <a:r>
              <a:rPr lang="en-US" dirty="0" err="1" smtClean="0"/>
              <a:t>glorg</a:t>
            </a:r>
            <a:r>
              <a:rPr lang="en-US" dirty="0" smtClean="0"/>
              <a:t> output .org; log file .log</a:t>
            </a:r>
          </a:p>
          <a:p>
            <a:pPr lvl="1"/>
            <a:r>
              <a:rPr lang="en-US" dirty="0" smtClean="0"/>
              <a:t>Apriori coordinate files: .</a:t>
            </a:r>
            <a:r>
              <a:rPr lang="en-US" dirty="0" err="1" smtClean="0"/>
              <a:t>apr</a:t>
            </a:r>
            <a:endParaRPr lang="en-US" dirty="0" smtClean="0"/>
          </a:p>
          <a:p>
            <a:pPr lvl="1"/>
            <a:r>
              <a:rPr lang="en-US" dirty="0" smtClean="0"/>
              <a:t>Earthquake and rename file: .</a:t>
            </a:r>
            <a:r>
              <a:rPr lang="en-US" dirty="0" err="1" smtClean="0"/>
              <a:t>eq</a:t>
            </a:r>
            <a:endParaRPr lang="en-US" dirty="0" smtClean="0"/>
          </a:p>
          <a:p>
            <a:pPr lvl="1"/>
            <a:r>
              <a:rPr lang="en-US" dirty="0" smtClean="0"/>
              <a:t>Lists of stabilization sites (used with source command): .stab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C31D94-7A5D-AB45-96DA-1FD7619C020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19461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6019800" cy="8382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600"/>
              <a:t>Kalman Filtering</a:t>
            </a:r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43434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1425"/>
              </a:spcBef>
              <a:buFont typeface="Tahoma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latin typeface="Tahoma" charset="0"/>
              </a:rPr>
              <a:t>Equivalent to sequential least-squares estimation but allowing for stochastic processes, usually a 1st-order Gauss-Markov process </a:t>
            </a:r>
          </a:p>
          <a:p>
            <a:pPr eaLnBrk="1" hangingPunct="1">
              <a:lnSpc>
                <a:spcPct val="100000"/>
              </a:lnSpc>
              <a:spcBef>
                <a:spcPts val="1425"/>
              </a:spcBef>
              <a:buFont typeface="Tahoma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latin typeface="Tahoma" charset="0"/>
              </a:rPr>
              <a:t>GLOBK allows a random walk for coordinates, EOP, network translation and scale, and satellite parameters;  variance grows linearly with time</a:t>
            </a:r>
          </a:p>
          <a:p>
            <a:pPr eaLnBrk="1" hangingPunct="1">
              <a:lnSpc>
                <a:spcPct val="100000"/>
              </a:lnSpc>
              <a:spcBef>
                <a:spcPts val="1425"/>
              </a:spcBef>
              <a:buFont typeface="Tahoma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latin typeface="Tahoma" charset="0"/>
              </a:rPr>
              <a:t>Because a Kalman filter works with covariance matrices (rather than normal matrices), all parameters must have a priori constraints (usually loose)‏</a:t>
            </a:r>
          </a:p>
          <a:p>
            <a:pPr eaLnBrk="1" hangingPunct="1">
              <a:lnSpc>
                <a:spcPct val="100000"/>
              </a:lnSpc>
              <a:spcBef>
                <a:spcPts val="1425"/>
              </a:spcBef>
              <a:buFont typeface="Tahoma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900" dirty="0">
              <a:latin typeface="Tahoma" charset="0"/>
            </a:endParaRPr>
          </a:p>
          <a:p>
            <a:pPr eaLnBrk="1" hangingPunct="1">
              <a:lnSpc>
                <a:spcPct val="100000"/>
              </a:lnSpc>
              <a:spcBef>
                <a:spcPts val="1425"/>
              </a:spcBef>
              <a:buFont typeface="Tahoma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latin typeface="Tahoma" charset="0"/>
              </a:rPr>
              <a:t>See </a:t>
            </a:r>
            <a:r>
              <a:rPr lang="en-GB" sz="1900" i="1" dirty="0">
                <a:latin typeface="Tahoma" charset="0"/>
              </a:rPr>
              <a:t>Herring et al</a:t>
            </a:r>
            <a:r>
              <a:rPr lang="en-GB" sz="1900" dirty="0">
                <a:latin typeface="Tahoma" charset="0"/>
              </a:rPr>
              <a:t>. [1990]  and </a:t>
            </a:r>
            <a:r>
              <a:rPr lang="en-GB" sz="1900" i="1" dirty="0">
                <a:latin typeface="Tahoma" charset="0"/>
              </a:rPr>
              <a:t>Dong et al</a:t>
            </a:r>
            <a:r>
              <a:rPr lang="en-GB" sz="1900" dirty="0">
                <a:latin typeface="Tahoma" charset="0"/>
              </a:rPr>
              <a:t>. [1998] for a more thorough description as applied to geodetic analysis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GLOBK Structural Confusions</a:t>
            </a:r>
            <a:endParaRPr lang="en-GB"/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globk</a:t>
            </a:r>
            <a:r>
              <a:rPr lang="en-GB" dirty="0" smtClean="0"/>
              <a:t> and </a:t>
            </a:r>
            <a:r>
              <a:rPr lang="en-GB" dirty="0" err="1" smtClean="0"/>
              <a:t>glred</a:t>
            </a:r>
            <a:r>
              <a:rPr lang="en-GB" dirty="0" smtClean="0"/>
              <a:t> are the same program with (slightly) different ways of treating the </a:t>
            </a:r>
            <a:r>
              <a:rPr lang="en-GB" dirty="0" err="1" smtClean="0"/>
              <a:t>h</a:t>
            </a:r>
            <a:r>
              <a:rPr lang="en-GB" dirty="0" smtClean="0"/>
              <a:t>-file ( </a:t>
            </a:r>
            <a:r>
              <a:rPr lang="en-GB" dirty="0" err="1" smtClean="0"/>
              <a:t>gdl</a:t>
            </a:r>
            <a:r>
              <a:rPr lang="en-GB" dirty="0" smtClean="0"/>
              <a:t> ) list:</a:t>
            </a:r>
          </a:p>
          <a:p>
            <a:pPr lvl="1"/>
            <a:r>
              <a:rPr lang="en-GB" dirty="0" err="1" smtClean="0"/>
              <a:t>globk</a:t>
            </a:r>
            <a:r>
              <a:rPr lang="en-GB" dirty="0" smtClean="0"/>
              <a:t>:  all </a:t>
            </a:r>
            <a:r>
              <a:rPr lang="en-GB" dirty="0" err="1" smtClean="0"/>
              <a:t>h</a:t>
            </a:r>
            <a:r>
              <a:rPr lang="en-GB" dirty="0" smtClean="0"/>
              <a:t>-files in combined in a single solution</a:t>
            </a:r>
          </a:p>
          <a:p>
            <a:pPr lvl="1"/>
            <a:r>
              <a:rPr lang="en-GB" dirty="0" err="1" smtClean="0"/>
              <a:t>glred</a:t>
            </a:r>
            <a:r>
              <a:rPr lang="en-GB" dirty="0" smtClean="0"/>
              <a:t>: each </a:t>
            </a:r>
            <a:r>
              <a:rPr lang="en-GB" dirty="0" err="1" smtClean="0"/>
              <a:t>h</a:t>
            </a:r>
            <a:r>
              <a:rPr lang="en-GB" dirty="0" smtClean="0"/>
              <a:t>-file generates a separate solution (unless followed by a  + )‏. </a:t>
            </a:r>
            <a:r>
              <a:rPr lang="en-GB" dirty="0" err="1" smtClean="0"/>
              <a:t>glred</a:t>
            </a:r>
            <a:r>
              <a:rPr lang="en-GB" dirty="0" smtClean="0"/>
              <a:t> is a small program that generates sub-set .</a:t>
            </a:r>
            <a:r>
              <a:rPr lang="en-GB" dirty="0" err="1" smtClean="0"/>
              <a:t>gdl</a:t>
            </a:r>
            <a:r>
              <a:rPr lang="en-GB" dirty="0" smtClean="0"/>
              <a:t> files and runs </a:t>
            </a:r>
            <a:r>
              <a:rPr lang="en-GB" dirty="0" err="1" smtClean="0"/>
              <a:t>globk</a:t>
            </a:r>
            <a:r>
              <a:rPr lang="en-GB" dirty="0" smtClean="0"/>
              <a:t>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Two types of solution files:  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h</a:t>
            </a:r>
            <a:r>
              <a:rPr lang="en-GB" dirty="0" smtClean="0"/>
              <a:t>-files for saving and external exchange (backward compatible)‏</a:t>
            </a:r>
          </a:p>
          <a:p>
            <a:pPr lvl="1"/>
            <a:r>
              <a:rPr lang="en-GB" dirty="0" smtClean="0"/>
              <a:t>com/sol file is internal, format changes with versions</a:t>
            </a:r>
          </a:p>
          <a:p>
            <a:pPr lvl="1"/>
            <a:endParaRPr lang="en-GB" dirty="0" smtClean="0"/>
          </a:p>
          <a:p>
            <a:r>
              <a:rPr lang="en-GB" dirty="0" err="1" smtClean="0"/>
              <a:t>glorg</a:t>
            </a:r>
            <a:r>
              <a:rPr lang="en-GB" dirty="0" smtClean="0"/>
              <a:t> called by </a:t>
            </a:r>
            <a:r>
              <a:rPr lang="en-GB" dirty="0" err="1" smtClean="0"/>
              <a:t>globk/glred</a:t>
            </a:r>
            <a:r>
              <a:rPr lang="en-GB" dirty="0" smtClean="0"/>
              <a:t> or run separately to  apply 	generalized constraints to solution and estimate plate rotations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7B11-CF7F-8A41-9190-E5DC339800E8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GLOBK files</a:t>
            </a:r>
            <a:endParaRPr lang="en-GB"/>
          </a:p>
        </p:txBody>
      </p:sp>
      <p:sp>
        <p:nvSpPr>
          <p:cNvPr id="235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User supplied</a:t>
            </a:r>
          </a:p>
          <a:p>
            <a:pPr lvl="1"/>
            <a:r>
              <a:rPr lang="en-GB" dirty="0" smtClean="0"/>
              <a:t> command files (may include ‘source’ files)‏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gdl</a:t>
            </a:r>
            <a:r>
              <a:rPr lang="en-GB" dirty="0" smtClean="0"/>
              <a:t> list of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  <a:p>
            <a:pPr lvl="1"/>
            <a:r>
              <a:rPr lang="en-GB" dirty="0" smtClean="0"/>
              <a:t> binary </a:t>
            </a:r>
            <a:r>
              <a:rPr lang="en-GB" dirty="0" err="1" smtClean="0"/>
              <a:t>h</a:t>
            </a:r>
            <a:r>
              <a:rPr lang="en-GB" dirty="0" smtClean="0"/>
              <a:t>-files (created from SINEX or GAMIT </a:t>
            </a:r>
            <a:r>
              <a:rPr lang="en-GB" dirty="0" err="1" smtClean="0"/>
              <a:t>h</a:t>
            </a:r>
            <a:r>
              <a:rPr lang="en-GB" dirty="0" smtClean="0"/>
              <a:t>-)‏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apr</a:t>
            </a:r>
            <a:r>
              <a:rPr lang="en-GB" dirty="0" smtClean="0"/>
              <a:t> </a:t>
            </a:r>
            <a:r>
              <a:rPr lang="en-GB" dirty="0" err="1" smtClean="0"/>
              <a:t>file(s</a:t>
            </a:r>
            <a:r>
              <a:rPr lang="en-GB" dirty="0" smtClean="0"/>
              <a:t>) (optional but recommended)‏</a:t>
            </a:r>
          </a:p>
          <a:p>
            <a:pPr lvl="1"/>
            <a:r>
              <a:rPr lang="en-GB" dirty="0" smtClean="0"/>
              <a:t> EOP (</a:t>
            </a:r>
            <a:r>
              <a:rPr lang="en-GB" dirty="0" err="1" smtClean="0"/>
              <a:t>in_pmu</a:t>
            </a:r>
            <a:r>
              <a:rPr lang="en-GB" dirty="0" smtClean="0"/>
              <a:t> file, optional but recommended)‏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eq_file</a:t>
            </a:r>
            <a:r>
              <a:rPr lang="en-GB" dirty="0" smtClean="0"/>
              <a:t> (optional, but must appear at top)‏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Generated by </a:t>
            </a:r>
            <a:r>
              <a:rPr lang="en-GB" dirty="0" err="1" smtClean="0"/>
              <a:t>globk</a:t>
            </a:r>
            <a:endParaRPr lang="en-GB" dirty="0" smtClean="0"/>
          </a:p>
          <a:p>
            <a:pPr lvl="1"/>
            <a:r>
              <a:rPr lang="en-GB" dirty="0" err="1" smtClean="0"/>
              <a:t>srt</a:t>
            </a:r>
            <a:r>
              <a:rPr lang="en-GB" dirty="0" smtClean="0"/>
              <a:t>, com, sol , </a:t>
            </a:r>
            <a:r>
              <a:rPr lang="en-GB" dirty="0" err="1" smtClean="0"/>
              <a:t>svs</a:t>
            </a:r>
            <a:r>
              <a:rPr lang="en-GB" dirty="0" smtClean="0"/>
              <a:t>  (must be named and come first)‏</a:t>
            </a:r>
          </a:p>
          <a:p>
            <a:endParaRPr lang="en-GB" dirty="0" smtClean="0"/>
          </a:p>
          <a:p>
            <a:r>
              <a:rPr lang="en-GB" dirty="0" smtClean="0"/>
              <a:t>Output files</a:t>
            </a:r>
          </a:p>
          <a:p>
            <a:pPr lvl="1"/>
            <a:r>
              <a:rPr lang="en-GB" dirty="0" smtClean="0"/>
              <a:t>screen, log, </a:t>
            </a:r>
            <a:r>
              <a:rPr lang="en-GB" dirty="0" err="1" smtClean="0"/>
              <a:t>prt</a:t>
            </a:r>
            <a:r>
              <a:rPr lang="en-GB" dirty="0" smtClean="0"/>
              <a:t>, org and output </a:t>
            </a:r>
            <a:r>
              <a:rPr lang="en-GB" dirty="0" err="1" smtClean="0"/>
              <a:t>h</a:t>
            </a:r>
            <a:r>
              <a:rPr lang="en-GB" dirty="0" smtClean="0"/>
              <a:t>-file 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16 March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C04B-838D-D04D-827A-23E0911856B4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2659</TotalTime>
  <Words>4164</Words>
  <Application>Microsoft Macintosh PowerPoint</Application>
  <PresentationFormat>On-screen Show (4:3)</PresentationFormat>
  <Paragraphs>450</Paragraphs>
  <Slides>32</Slides>
  <Notes>24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GLOBK: Combination methods Lecture 03</vt:lpstr>
      <vt:lpstr>GLOBK Overview</vt:lpstr>
      <vt:lpstr>GLOBK Purpose</vt:lpstr>
      <vt:lpstr>Common applications of GLOBK</vt:lpstr>
      <vt:lpstr>GLOBK Function and File Flow</vt:lpstr>
      <vt:lpstr>GLOBK file name conventions</vt:lpstr>
      <vt:lpstr>Kalman Filtering</vt:lpstr>
      <vt:lpstr>GLOBK Structural Confusions</vt:lpstr>
      <vt:lpstr>GLOBK files</vt:lpstr>
      <vt:lpstr> GLOBK file handling</vt:lpstr>
      <vt:lpstr>Estimation commands rules</vt:lpstr>
      <vt:lpstr>Earth Orientation Parameters ( EOP ) </vt:lpstr>
      <vt:lpstr>Data Editing </vt:lpstr>
      <vt:lpstr>GLORG</vt:lpstr>
      <vt:lpstr>Invoking GLORG from globk command file</vt:lpstr>
      <vt:lpstr>GLORG Commands</vt:lpstr>
      <vt:lpstr>Controlling Print Output</vt:lpstr>
      <vt:lpstr>Handling Steps due to Earthquakes (or instrument changes) </vt:lpstr>
      <vt:lpstr>Handling Steps due to Earthquakes (or instrument changes) </vt:lpstr>
      <vt:lpstr>Handling Steps due to Earthquakes (or instrument changes) </vt:lpstr>
      <vt:lpstr>Program Flow  </vt:lpstr>
      <vt:lpstr>Things GLOBK cannot do</vt:lpstr>
      <vt:lpstr>Apr Files in GLOBK Processing</vt:lpstr>
      <vt:lpstr>What can go wrong ?</vt:lpstr>
      <vt:lpstr>Associated programs</vt:lpstr>
      <vt:lpstr>sh_glred script </vt:lpstr>
      <vt:lpstr>Suggested Directory Structure for Multi-year Processing</vt:lpstr>
      <vt:lpstr>Steps in Multi-year Analysis</vt:lpstr>
      <vt:lpstr>GLOBK Commands for Multi-year Solutions</vt:lpstr>
      <vt:lpstr>Eq_file entry for Maule earthquake</vt:lpstr>
      <vt:lpstr>Convenient Methods of Creating Edit Commands</vt:lpstr>
      <vt:lpstr>Summary</vt:lpstr>
    </vt:vector>
  </TitlesOfParts>
  <Company>MIT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GLOBK: Combination methods Lecture 03</dc:title>
  <dc:creator>Thomas Herring</dc:creator>
  <cp:lastModifiedBy>Thomas Herring</cp:lastModifiedBy>
  <cp:revision>9</cp:revision>
  <dcterms:created xsi:type="dcterms:W3CDTF">2011-08-03T17:21:15Z</dcterms:created>
  <dcterms:modified xsi:type="dcterms:W3CDTF">2011-08-05T13:41:15Z</dcterms:modified>
</cp:coreProperties>
</file>