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81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0" r:id="rId30"/>
    <p:sldId id="282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3" r:id="rId40"/>
    <p:sldId id="305" r:id="rId41"/>
    <p:sldId id="304" r:id="rId42"/>
    <p:sldId id="302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760" y="-7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1E618-3B6D-9240-ABB2-BD66C8C460FB}" type="datetimeFigureOut">
              <a:rPr lang="en-US" smtClean="0"/>
              <a:t>8/5/11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25B7-CAAB-0947-B769-E07BB8F303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2ED5-3DF6-B645-A35E-C82EBE5824F5}" type="datetimeFigureOut">
              <a:rPr lang="en-US" smtClean="0"/>
              <a:t>8/3/11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199C-7B79-3F46-B712-FC4E23E32A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CAAF46-F740-614D-B3F8-B6DDCB3E289A}" type="slidenum">
              <a:rPr lang="en-US"/>
              <a:pPr/>
              <a:t>2</a:t>
            </a:fld>
            <a:endParaRPr lang="en-US"/>
          </a:p>
        </p:txBody>
      </p:sp>
      <p:sp>
        <p:nvSpPr>
          <p:cNvPr id="28675" name="Text Box 2"/>
          <p:cNvSpPr>
            <a:spLocks noChangeArrowheads="1"/>
          </p:cNvSpPr>
          <p:nvPr>
            <p:ph type="sldImg"/>
          </p:nvPr>
        </p:nvSpPr>
        <p:spPr>
          <a:xfrm>
            <a:off x="1143000" y="684213"/>
            <a:ext cx="4572000" cy="3430587"/>
          </a:xfrm>
          <a:solidFill>
            <a:srgbClr val="FFFFFF"/>
          </a:solidFill>
          <a:ln/>
        </p:spPr>
      </p:sp>
      <p:sp>
        <p:nvSpPr>
          <p:cNvPr id="28676" name="Text Box 3"/>
          <p:cNvSpPr>
            <a:spLocks noChangeArrowheads="1"/>
          </p:cNvSpPr>
          <p:nvPr>
            <p:ph type="body" idx="1"/>
          </p:nvPr>
        </p:nvSpPr>
        <p:spPr>
          <a:xfrm>
            <a:off x="914612" y="4343480"/>
            <a:ext cx="5028777" cy="4116558"/>
          </a:xfrm>
          <a:noFill/>
          <a:ln/>
        </p:spPr>
        <p:txBody>
          <a:bodyPr wrap="none" lIns="91218" tIns="45610" rIns="91218" bIns="45610" anchor="ctr"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Dong D., T. A. Herring, and R. W. King, Estimating Regional Deformation from a Combination of Space and Terrestrial Geodetic Data,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Geodesy, 72, 200–214, 1998.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how the</a:t>
            </a:r>
            <a:r>
              <a:rPr lang="en-US" baseline="0" dirty="0" smtClean="0"/>
              <a:t> error bars change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preferred method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Assign_plate</a:t>
            </a:r>
            <a:r>
              <a:rPr lang="en-US" dirty="0" smtClean="0"/>
              <a:t> assigns</a:t>
            </a:r>
            <a:r>
              <a:rPr lang="en-US" baseline="0" dirty="0" smtClean="0"/>
              <a:t> sites to plate but they are not used in estimation.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</a:t>
            </a:r>
            <a:r>
              <a:rPr lang="en-US" baseline="0" dirty="0" smtClean="0"/>
              <a:t> earthquakes slip 5-10 meter so every 30-60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ah@mit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tp://everest.mit.edu/pub/MIT_GLL/HYY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ideo" Target="%5CUsers%5Cnocquet%5Censeignement%5Ccours_gamit_lima%5Chydro9803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id.colorado.edu/grace/grace.php" TargetMode="External"/><Relationship Id="rId3" Type="http://schemas.openxmlformats.org/officeDocument/2006/relationships/hyperlink" Target="http://grace.sgt-inc.com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Reference Frame Realization</a:t>
            </a:r>
            <a:br>
              <a:rPr lang="en-US" dirty="0" smtClean="0"/>
            </a:br>
            <a:r>
              <a:rPr lang="en-US" dirty="0" smtClean="0"/>
              <a:t>Lecture 05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Herring	</a:t>
            </a:r>
          </a:p>
          <a:p>
            <a:r>
              <a:rPr lang="en-US" dirty="0" smtClean="0">
                <a:hlinkClick r:id="rId2"/>
              </a:rPr>
              <a:t>tah@mit.edu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North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mean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Frame Realization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dealing with a local region (100-3000 km in size), there are a number of choices of approach:</a:t>
            </a:r>
          </a:p>
          <a:p>
            <a:pPr lvl="1"/>
            <a:r>
              <a:rPr lang="en-US" dirty="0" smtClean="0"/>
              <a:t>Sometime motion relative to a stable plate (e.g., Eurasia) is needed</a:t>
            </a:r>
          </a:p>
          <a:p>
            <a:pPr lvl="1"/>
            <a:r>
              <a:rPr lang="en-US" dirty="0" smtClean="0"/>
              <a:t>Often since local strains are important, a local reference frame provides a more useful way of viewing results.</a:t>
            </a:r>
          </a:p>
          <a:p>
            <a:pPr lvl="1"/>
            <a:r>
              <a:rPr lang="en-US" dirty="0" smtClean="0"/>
              <a:t>In the GLORG, translation/rotation method only the rotational part of the strain tensor is effected by how the reference frame is realized.   (This is not the case when tight constraints are applied).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26100" y="274638"/>
            <a:ext cx="3060700" cy="2239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Velocities of Anatolia and the Aegean in a Eurasian frame</a:t>
            </a:r>
            <a:endParaRPr lang="en-US" sz="32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473700" y="2832100"/>
            <a:ext cx="3213100" cy="32940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Realized by minimizing the velocities of 12 sites over the whole of Eurasia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McClusky</a:t>
            </a:r>
            <a:r>
              <a:rPr lang="en-US" dirty="0" smtClean="0"/>
              <a:t> et al. [2000]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4" descr="88_02_eurasia_w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52475"/>
            <a:ext cx="52451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48300" y="274637"/>
            <a:ext cx="3238500" cy="15557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Velocities in an  Anatolian frame</a:t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32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158581" y="1830387"/>
            <a:ext cx="3528219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Better visualization of Anatolian and Aegean deformation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Here stations in Western/Central are used to align the reference frame (apriori velocity set to zero).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2400" i="1" dirty="0" err="1" smtClean="0">
                <a:solidFill>
                  <a:srgbClr val="000000"/>
                </a:solidFill>
              </a:rPr>
              <a:t>McClusky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et al.</a:t>
            </a:r>
            <a:r>
              <a:rPr lang="en-US" sz="2400" dirty="0">
                <a:solidFill>
                  <a:srgbClr val="000000"/>
                </a:solidFill>
              </a:rPr>
              <a:t> [</a:t>
            </a:r>
            <a:r>
              <a:rPr lang="en-US" sz="2400" dirty="0" smtClean="0">
                <a:solidFill>
                  <a:srgbClr val="000000"/>
                </a:solidFill>
              </a:rPr>
              <a:t>2000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14</a:t>
            </a:fld>
            <a:endParaRPr lang="en-US"/>
          </a:p>
        </p:txBody>
      </p:sp>
      <p:pic>
        <p:nvPicPr>
          <p:cNvPr id="31748" name="Picture 5" descr="88_02_anotolia_w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" y="488950"/>
            <a:ext cx="51355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ura95osu"/>
          <p:cNvPicPr>
            <a:picLocks noChangeAspect="1" noChangeArrowheads="1"/>
          </p:cNvPicPr>
          <p:nvPr/>
        </p:nvPicPr>
        <p:blipFill>
          <a:blip r:embed="rId2"/>
          <a:srcRect b="11584"/>
          <a:stretch>
            <a:fillRect/>
          </a:stretch>
        </p:blipFill>
        <p:spPr bwMode="auto">
          <a:xfrm>
            <a:off x="457200" y="1752600"/>
            <a:ext cx="556260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Another example:  southern Balkans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97600" y="1417638"/>
            <a:ext cx="2311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Pan-Eurasian realization (as in last example)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Note uniformity in  error ellipses, dominated by frame uncertainty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macd70osu"/>
          <p:cNvPicPr>
            <a:picLocks noChangeAspect="1" noChangeArrowheads="1"/>
          </p:cNvPicPr>
          <p:nvPr/>
        </p:nvPicPr>
        <p:blipFill>
          <a:blip r:embed="rId3"/>
          <a:srcRect b="12050"/>
          <a:stretch>
            <a:fillRect/>
          </a:stretch>
        </p:blipFill>
        <p:spPr bwMode="auto">
          <a:xfrm>
            <a:off x="304800" y="881062"/>
            <a:ext cx="61722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81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Local Frame Realization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5049837"/>
            <a:ext cx="8496300" cy="15176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Frame realization using 8 stations in central Macedonia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Note smaller error ellipses within stabilization region and larger ellipses at edges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Defining Reference Frames in GLOBK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Three approaches to reference frame definition in GLOBK</a:t>
            </a:r>
          </a:p>
          <a:p>
            <a:pPr lvl="1"/>
            <a:r>
              <a:rPr lang="en-US" dirty="0" smtClean="0"/>
              <a:t>Finite constraints ( in </a:t>
            </a:r>
            <a:r>
              <a:rPr lang="en-US" dirty="0" err="1" smtClean="0"/>
              <a:t>globk</a:t>
            </a:r>
            <a:r>
              <a:rPr lang="en-US" dirty="0" smtClean="0"/>
              <a:t>, same as GAMIT )</a:t>
            </a:r>
          </a:p>
          <a:p>
            <a:pPr lvl="1"/>
            <a:r>
              <a:rPr lang="en-US" dirty="0" smtClean="0"/>
              <a:t>Generalized constraints in 3-D ( in </a:t>
            </a:r>
            <a:r>
              <a:rPr lang="en-US" dirty="0" err="1" smtClean="0"/>
              <a:t>glorg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 Generalized constraints for horizontal blocks (‘plate’ feature of </a:t>
            </a:r>
            <a:r>
              <a:rPr lang="en-US" dirty="0" err="1" smtClean="0"/>
              <a:t>glorg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Reference frame for time series </a:t>
            </a:r>
          </a:p>
          <a:p>
            <a:pPr lvl="1"/>
            <a:r>
              <a:rPr lang="en-US" dirty="0" smtClean="0"/>
              <a:t>More sensitive than velocity solution to changes in sites</a:t>
            </a:r>
          </a:p>
          <a:p>
            <a:pPr lvl="1"/>
            <a:r>
              <a:rPr lang="en-US" dirty="0" smtClean="0"/>
              <a:t>Initially use same reference sites as velocity solution</a:t>
            </a:r>
          </a:p>
          <a:p>
            <a:pPr lvl="1"/>
            <a:r>
              <a:rPr lang="en-US" dirty="0" smtClean="0"/>
              <a:t>Final time series should use (almost) all sites for stabilization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Frame definition with finite constraints</a:t>
            </a: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globk</a:t>
            </a:r>
            <a:r>
              <a:rPr lang="en-US" dirty="0" smtClean="0"/>
              <a:t> (</a:t>
            </a:r>
            <a:r>
              <a:rPr lang="en-US" dirty="0" err="1" smtClean="0"/>
              <a:t>glorg</a:t>
            </a:r>
            <a:r>
              <a:rPr lang="en-US" dirty="0" smtClean="0"/>
              <a:t> not called): We do not recommend this approach since it is sensitive to over-constraints that can distort velocities and positions</a:t>
            </a:r>
          </a:p>
          <a:p>
            <a:r>
              <a:rPr lang="en-US" dirty="0" smtClean="0"/>
              <a:t>Example: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itrf08.apr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all 10 10 10 1 1 1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 .005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pie1  .002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 .005  005  .010  .002 .002 .005</a:t>
            </a:r>
          </a:p>
          <a:p>
            <a:pPr lvl="1">
              <a:buNone/>
            </a:pPr>
            <a:r>
              <a:rPr lang="en-US" dirty="0" smtClean="0"/>
              <a:t>    … </a:t>
            </a:r>
          </a:p>
          <a:p>
            <a:endParaRPr lang="en-US" dirty="0" smtClean="0"/>
          </a:p>
          <a:p>
            <a:r>
              <a:rPr lang="en-US" dirty="0" smtClean="0"/>
              <a:t>Most useful when only one or two reference sites or very local area.</a:t>
            </a:r>
          </a:p>
          <a:p>
            <a:r>
              <a:rPr lang="en-US" dirty="0" smtClean="0"/>
              <a:t>Disadvantage for large networks is that bad a priori coordinates or bad data from a reference site can distort the network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59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Frame definition with generalized constraints</a:t>
            </a:r>
            <a:endParaRPr lang="en-US" sz="32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081087"/>
            <a:ext cx="4619625" cy="30591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minimize residuals of reference sites while estimating translation, rotation, and/or scale (3 -7 parameters)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drao</a:t>
            </a:r>
            <a:r>
              <a:rPr lang="en-US" dirty="0" smtClean="0"/>
              <a:t> …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 lvl="1"/>
            <a:endParaRPr lang="en-US" dirty="0" smtClean="0"/>
          </a:p>
        </p:txBody>
      </p:sp>
      <p:pic>
        <p:nvPicPr>
          <p:cNvPr id="36868" name="Picture 3" descr="schema-translation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432425" y="1282700"/>
            <a:ext cx="3609975" cy="2667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199" y="4140200"/>
            <a:ext cx="7632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All reference coordinates free to adjust (anomalies more apparent); outliers are iteratively removed by </a:t>
            </a:r>
            <a:r>
              <a:rPr lang="en-US" dirty="0" err="1" smtClean="0"/>
              <a:t>glorg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Network can translate and rotate but not distort</a:t>
            </a:r>
          </a:p>
          <a:p>
            <a:pPr>
              <a:buFont typeface="Arial"/>
              <a:buChar char="•"/>
            </a:pPr>
            <a:r>
              <a:rPr lang="en-US" dirty="0" smtClean="0"/>
              <a:t> Works best with strong redundancy (number and [if rotation] geometry of coordinates  exceeds number of parameters estimated)</a:t>
            </a:r>
          </a:p>
          <a:p>
            <a:pPr>
              <a:buFont typeface="Arial"/>
              <a:buChar char="•"/>
            </a:pPr>
            <a:r>
              <a:rPr lang="en-US" dirty="0" smtClean="0"/>
              <a:t> Can </a:t>
            </a:r>
            <a:r>
              <a:rPr lang="en-US" dirty="0" err="1" smtClean="0"/>
              <a:t>downweight</a:t>
            </a:r>
            <a:r>
              <a:rPr lang="en-US" dirty="0" smtClean="0"/>
              <a:t> heights if suspect or to </a:t>
            </a:r>
            <a:r>
              <a:rPr lang="en-US" dirty="0" err="1" smtClean="0"/>
              <a:t>minimuze</a:t>
            </a:r>
            <a:r>
              <a:rPr lang="en-US" dirty="0" smtClean="0"/>
              <a:t> loading effects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5029200" cy="914400"/>
          </a:xfrm>
        </p:spPr>
        <p:txBody>
          <a:bodyPr anchor="ctr"/>
          <a:lstStyle/>
          <a:p>
            <a:pPr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/>
              <a:t>Reference Frames</a:t>
            </a:r>
            <a:endParaRPr lang="en-GB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05000"/>
            <a:ext cx="4267200" cy="426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267200" cy="3902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Global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Center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of Mass   ~ 30 mm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 ITRF  ~ 2 mm, &lt; 1 mm/yr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Continental 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&lt; 1 mm/yr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horiz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.,  2 mm/yr vert.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Local</a:t>
            </a:r>
            <a:r>
              <a:rPr lang="en-GB" sz="2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-- may be self-defined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spcBef>
                <a:spcPts val="15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791200" y="6019800"/>
            <a:ext cx="3352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Referencing to a horizontal block (‘plate’)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first stabilize in the usual way with respect to a reference set of coordinates and velocities (e.g. ITRF-NNR), then define one or more ‘rigid’ blocks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gold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assign_p</a:t>
            </a:r>
            <a:r>
              <a:rPr lang="en-US" dirty="0" smtClean="0"/>
              <a:t>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fair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pcfc</a:t>
            </a:r>
            <a:r>
              <a:rPr lang="en-US" dirty="0" smtClean="0"/>
              <a:t> 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After stabilization, </a:t>
            </a:r>
            <a:r>
              <a:rPr lang="en-US" dirty="0" err="1" smtClean="0"/>
              <a:t>glorg</a:t>
            </a:r>
            <a:r>
              <a:rPr lang="en-US" dirty="0" smtClean="0"/>
              <a:t> will estimate a rotation </a:t>
            </a:r>
          </a:p>
          <a:p>
            <a:pPr>
              <a:buNone/>
            </a:pPr>
            <a:r>
              <a:rPr lang="en-US" dirty="0" smtClean="0"/>
              <a:t>vector (‘Euler pole’) for each plate with respect </a:t>
            </a:r>
          </a:p>
          <a:p>
            <a:pPr>
              <a:buNone/>
            </a:pPr>
            <a:r>
              <a:rPr lang="en-US" dirty="0" smtClean="0"/>
              <a:t>to the frame of the full stabilization set and print </a:t>
            </a:r>
          </a:p>
          <a:p>
            <a:pPr>
              <a:buNone/>
            </a:pPr>
            <a:r>
              <a:rPr lang="en-US" dirty="0" smtClean="0"/>
              <a:t>the relative poles between each set of plates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Use sh_org2vel to extract the velocities of all sites with respect to each plate 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7892" name="Picture 9" descr="test-p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0265" y="2123588"/>
            <a:ext cx="333533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Rules for Stabilization of Time Series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7498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Small-extent network: translation-only in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must constrain EOP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Large-extent network:   </a:t>
            </a:r>
            <a:r>
              <a:rPr lang="en-US" dirty="0" err="1" smtClean="0">
                <a:solidFill>
                  <a:srgbClr val="000000"/>
                </a:solidFill>
              </a:rPr>
              <a:t>translation+rotation</a:t>
            </a:r>
            <a:r>
              <a:rPr lang="en-US" dirty="0" smtClean="0">
                <a:solidFill>
                  <a:srgbClr val="000000"/>
                </a:solidFill>
              </a:rPr>
              <a:t>, must keep EOP loose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i="1" dirty="0" smtClean="0">
                <a:solidFill>
                  <a:srgbClr val="000000"/>
                </a:solidFill>
              </a:rPr>
              <a:t>;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scale estimated in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it must estimate scale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1st pass for editing: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“Adequate”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stations with accurate a priori coordinates and velocities and available most days </a:t>
            </a:r>
          </a:p>
          <a:p>
            <a:pPr lvl="1"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Keep in mind deficiencies in the list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Final pass for presentation / assessment / statistics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Robust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all/most stations in network, with coordinates and velocities determined from the final velocity solution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System is often iterated (velocity field solution, generate time series, editing and statistics of time series; re-generate velocity field).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HDU_reg"/>
          <p:cNvPicPr>
            <a:picLocks noChangeAspect="1" noChangeArrowheads="1"/>
          </p:cNvPicPr>
          <p:nvPr/>
        </p:nvPicPr>
        <p:blipFill>
          <a:blip r:embed="rId2"/>
          <a:srcRect l="2985" b="67525"/>
          <a:stretch>
            <a:fillRect/>
          </a:stretch>
        </p:blipFill>
        <p:spPr bwMode="auto">
          <a:xfrm>
            <a:off x="203200" y="3795157"/>
            <a:ext cx="4953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CHDU_glb"/>
          <p:cNvPicPr>
            <a:picLocks noChangeAspect="1" noChangeArrowheads="1"/>
          </p:cNvPicPr>
          <p:nvPr/>
        </p:nvPicPr>
        <p:blipFill>
          <a:blip r:embed="rId3"/>
          <a:srcRect b="67525"/>
          <a:stretch>
            <a:fillRect/>
          </a:stretch>
        </p:blipFill>
        <p:spPr bwMode="auto">
          <a:xfrm>
            <a:off x="114300" y="1515507"/>
            <a:ext cx="49530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914400" y="457200"/>
            <a:ext cx="7239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Spatial filtering of Time Series</a:t>
            </a: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Example from southwest China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Frames in Time Series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638800" y="1803400"/>
            <a:ext cx="3048000" cy="43227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pan-Eurasia station set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SW-China station set: spatially correlated noise reduced; this time series best represents the uncertainties in the velocity solution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HDU_glb"/>
          <p:cNvPicPr>
            <a:picLocks noChangeAspect="1" noChangeArrowheads="1"/>
          </p:cNvPicPr>
          <p:nvPr/>
        </p:nvPicPr>
        <p:blipFill>
          <a:blip r:embed="rId2"/>
          <a:srcRect t="31683" b="34258"/>
          <a:stretch>
            <a:fillRect/>
          </a:stretch>
        </p:blipFill>
        <p:spPr bwMode="auto">
          <a:xfrm>
            <a:off x="228600" y="1600200"/>
            <a:ext cx="48768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CHDU_reg"/>
          <p:cNvPicPr>
            <a:picLocks noChangeAspect="1" noChangeArrowheads="1"/>
          </p:cNvPicPr>
          <p:nvPr/>
        </p:nvPicPr>
        <p:blipFill>
          <a:blip r:embed="rId3"/>
          <a:srcRect t="31783" b="34950"/>
          <a:stretch>
            <a:fillRect/>
          </a:stretch>
        </p:blipFill>
        <p:spPr bwMode="auto">
          <a:xfrm>
            <a:off x="228600" y="4114800"/>
            <a:ext cx="48768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279525" y="814388"/>
            <a:ext cx="5901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 .. Same two solutions, East component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5486400" y="23622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Eurasia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stabilization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5486400" y="4597616"/>
            <a:ext cx="2259002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0000"/>
                </a:solidFill>
              </a:rPr>
              <a:t>SW-China stabilization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228600" y="762000"/>
            <a:ext cx="5715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19800" y="914400"/>
            <a:ext cx="2667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Stabilization Challenges for Time Series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Network too wide to estimate translation-only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(but reference sites too few or poorly distributed to estimate rotation robustly</a:t>
            </a:r>
            <a:r>
              <a:rPr lang="en-US" dirty="0">
                <a:solidFill>
                  <a:srgbClr val="000000"/>
                </a:solidFill>
              </a:rPr>
              <a:t> 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2590800" y="22860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2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13" name="Rectangle 16"/>
          <p:cNvSpPr>
            <a:spLocks noChangeArrowheads="1"/>
          </p:cNvSpPr>
          <p:nvPr/>
        </p:nvSpPr>
        <p:spPr bwMode="auto">
          <a:xfrm>
            <a:off x="4114800" y="1143000"/>
            <a:ext cx="41148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but is robust (6 or more sites, well distributed, with translation and rotation estimated)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176  	ALGO PIE1 DRAO WILL ALBH 	NANO          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1.5 mm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177 	ALGO NLIB CHUR PIE1 YELL 	DRAO WILL ALBH NANO   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2.3 mm </a:t>
            </a:r>
          </a:p>
        </p:txBody>
      </p:sp>
      <p:pic>
        <p:nvPicPr>
          <p:cNvPr id="43014" name="Picture 2" descr="DRAO"/>
          <p:cNvPicPr>
            <a:picLocks noChangeAspect="1" noChangeArrowheads="1"/>
          </p:cNvPicPr>
          <p:nvPr/>
        </p:nvPicPr>
        <p:blipFill>
          <a:blip r:embed="rId3"/>
          <a:srcRect l="3922" t="1517" r="7843" b="65817"/>
          <a:stretch>
            <a:fillRect/>
          </a:stretch>
        </p:blipFill>
        <p:spPr bwMode="auto">
          <a:xfrm>
            <a:off x="152400" y="4191000"/>
            <a:ext cx="3505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 descr="BRMU"/>
          <p:cNvPicPr>
            <a:picLocks noChangeAspect="1" noChangeArrowheads="1"/>
          </p:cNvPicPr>
          <p:nvPr/>
        </p:nvPicPr>
        <p:blipFill>
          <a:blip r:embed="rId4"/>
          <a:srcRect l="3865" t="1492" r="7236" b="65761"/>
          <a:stretch>
            <a:fillRect/>
          </a:stretch>
        </p:blipFill>
        <p:spPr bwMode="auto">
          <a:xfrm>
            <a:off x="152400" y="55626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7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8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9" name="TextBox 23"/>
          <p:cNvSpPr txBox="1">
            <a:spLocks noChangeArrowheads="1"/>
          </p:cNvSpPr>
          <p:nvPr/>
        </p:nvSpPr>
        <p:spPr bwMode="auto">
          <a:xfrm>
            <a:off x="7620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0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1" name="TextBox 25"/>
          <p:cNvSpPr txBox="1">
            <a:spLocks noChangeArrowheads="1"/>
          </p:cNvSpPr>
          <p:nvPr/>
        </p:nvSpPr>
        <p:spPr bwMode="auto">
          <a:xfrm>
            <a:off x="609600" y="2286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2" name="TextBox 26"/>
          <p:cNvSpPr txBox="1">
            <a:spLocks noChangeArrowheads="1"/>
          </p:cNvSpPr>
          <p:nvPr/>
        </p:nvSpPr>
        <p:spPr bwMode="auto">
          <a:xfrm>
            <a:off x="4572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3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4" name="TextBox 28"/>
          <p:cNvSpPr txBox="1">
            <a:spLocks noChangeArrowheads="1"/>
          </p:cNvSpPr>
          <p:nvPr/>
        </p:nvSpPr>
        <p:spPr bwMode="auto">
          <a:xfrm>
            <a:off x="1981200" y="1524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5" name="Rectangle 29"/>
          <p:cNvSpPr>
            <a:spLocks noChangeArrowheads="1"/>
          </p:cNvSpPr>
          <p:nvPr/>
        </p:nvSpPr>
        <p:spPr bwMode="auto">
          <a:xfrm>
            <a:off x="1676400" y="228600"/>
            <a:ext cx="693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Stable reference frame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200400" y="28956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36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1143000"/>
            <a:ext cx="4114800" cy="51398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and is </a:t>
            </a:r>
            <a:r>
              <a:rPr lang="en-US" sz="2000" u="heavy" dirty="0">
                <a:solidFill>
                  <a:srgbClr val="000000"/>
                </a:solidFill>
              </a:rPr>
              <a:t>not</a:t>
            </a:r>
            <a:r>
              <a:rPr lang="en-US" sz="2000" dirty="0">
                <a:solidFill>
                  <a:srgbClr val="000000"/>
                </a:solidFill>
              </a:rPr>
              <a:t> robust (only 3 sites on one day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NOTE: Distant frame definition sites can have very small error bars when used and large error bars when not used.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Day 176  	BRMU   PIE1  WILL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 0.4 mm</a:t>
            </a: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Day </a:t>
            </a:r>
            <a:r>
              <a:rPr lang="en-US" sz="1600" dirty="0">
                <a:solidFill>
                  <a:srgbClr val="000000"/>
                </a:solidFill>
              </a:rPr>
              <a:t>177 	BRMU  ALGO  NLIB   PIE1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YELL  WILL     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2.0 mm </a:t>
            </a:r>
          </a:p>
        </p:txBody>
      </p:sp>
      <p:sp>
        <p:nvSpPr>
          <p:cNvPr id="44038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39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0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1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2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4043" name="TextBox 28"/>
          <p:cNvSpPr txBox="1">
            <a:spLocks noChangeArrowheads="1"/>
          </p:cNvSpPr>
          <p:nvPr/>
        </p:nvSpPr>
        <p:spPr bwMode="auto">
          <a:xfrm>
            <a:off x="2667000" y="2286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44044" name="Picture 4" descr="DRAO"/>
          <p:cNvPicPr>
            <a:picLocks noChangeAspect="1" noChangeArrowheads="1"/>
          </p:cNvPicPr>
          <p:nvPr/>
        </p:nvPicPr>
        <p:blipFill>
          <a:blip r:embed="rId3"/>
          <a:srcRect l="5161" t="1630" r="9677" b="65761"/>
          <a:stretch>
            <a:fillRect/>
          </a:stretch>
        </p:blipFill>
        <p:spPr bwMode="auto">
          <a:xfrm>
            <a:off x="228600" y="4191000"/>
            <a:ext cx="335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6" descr="BRMU"/>
          <p:cNvPicPr>
            <a:picLocks noChangeAspect="1" noChangeArrowheads="1"/>
          </p:cNvPicPr>
          <p:nvPr/>
        </p:nvPicPr>
        <p:blipFill>
          <a:blip r:embed="rId4"/>
          <a:srcRect l="4968" t="1556" r="9317" b="65843"/>
          <a:stretch>
            <a:fillRect/>
          </a:stretch>
        </p:blipFill>
        <p:spPr bwMode="auto">
          <a:xfrm>
            <a:off x="228600" y="5665788"/>
            <a:ext cx="33528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Rectangle 30"/>
          <p:cNvSpPr>
            <a:spLocks noChangeArrowheads="1"/>
          </p:cNvSpPr>
          <p:nvPr/>
        </p:nvSpPr>
        <p:spPr bwMode="auto">
          <a:xfrm>
            <a:off x="2667000" y="6096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7" name="Rectangle 31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8" name="Rectangle 32"/>
          <p:cNvSpPr>
            <a:spLocks noChangeArrowheads="1"/>
          </p:cNvSpPr>
          <p:nvPr/>
        </p:nvSpPr>
        <p:spPr bwMode="auto">
          <a:xfrm>
            <a:off x="1371600" y="228600"/>
            <a:ext cx="723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Unstable case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Global binary H-files</a:t>
            </a:r>
            <a:endParaRPr lang="en-US" dirty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Include global </a:t>
            </a:r>
            <a:r>
              <a:rPr lang="en-US" dirty="0" err="1" smtClean="0"/>
              <a:t>h</a:t>
            </a:r>
            <a:r>
              <a:rPr lang="en-US" dirty="0" smtClean="0"/>
              <a:t>-files … or not ?  For post-2000 data not needed for orbits</a:t>
            </a:r>
          </a:p>
          <a:p>
            <a:endParaRPr lang="en-US" dirty="0" smtClean="0"/>
          </a:p>
          <a:p>
            <a:r>
              <a:rPr lang="en-US" dirty="0" smtClean="0"/>
              <a:t>Advantages </a:t>
            </a:r>
          </a:p>
          <a:p>
            <a:pPr lvl="1"/>
            <a:r>
              <a:rPr lang="en-US" dirty="0" smtClean="0"/>
              <a:t>Access to a large number of sites for frame definition </a:t>
            </a:r>
          </a:p>
          <a:p>
            <a:pPr lvl="1"/>
            <a:r>
              <a:rPr lang="en-US" dirty="0" smtClean="0"/>
              <a:t>Can (should) allow adjustment to orbits and EOP </a:t>
            </a:r>
          </a:p>
          <a:p>
            <a:pPr lvl="1"/>
            <a:r>
              <a:rPr lang="en-US" dirty="0" smtClean="0"/>
              <a:t>Eases computational burden </a:t>
            </a:r>
          </a:p>
          <a:p>
            <a:endParaRPr lang="en-US" dirty="0" smtClean="0"/>
          </a:p>
          <a:p>
            <a:r>
              <a:rPr lang="en-US" dirty="0" smtClean="0"/>
              <a:t>Disadvantages </a:t>
            </a:r>
          </a:p>
          <a:p>
            <a:pPr lvl="1"/>
            <a:r>
              <a:rPr lang="en-US" dirty="0" smtClean="0"/>
              <a:t>Must use (mostly) the same models as the global processing</a:t>
            </a:r>
          </a:p>
          <a:p>
            <a:pPr lvl="1"/>
            <a:r>
              <a:rPr lang="en-US" dirty="0" smtClean="0"/>
              <a:t>Orbits implied by the global data worse than IGSF</a:t>
            </a:r>
          </a:p>
          <a:p>
            <a:pPr lvl="1"/>
            <a:r>
              <a:rPr lang="en-US" dirty="0" smtClean="0"/>
              <a:t>Some bad data may be included in global </a:t>
            </a:r>
            <a:r>
              <a:rPr lang="en-US" dirty="0" err="1" smtClean="0"/>
              <a:t>h</a:t>
            </a:r>
            <a:r>
              <a:rPr lang="en-US" dirty="0" smtClean="0"/>
              <a:t>-files (can remove)</a:t>
            </a:r>
          </a:p>
          <a:p>
            <a:pPr lvl="1"/>
            <a:r>
              <a:rPr lang="en-US" dirty="0" smtClean="0"/>
              <a:t>Greater data storage burden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/>
          <a:p>
            <a:pPr algn="l" eaLnBrk="1" hangingPunct="1">
              <a:lnSpc>
                <a:spcPts val="1800"/>
              </a:lnSpc>
            </a:pPr>
            <a:r>
              <a:rPr lang="en-US" sz="2800" smtClean="0">
                <a:solidFill>
                  <a:srgbClr val="000000"/>
                </a:solidFill>
              </a:rPr>
              <a:t/>
            </a:r>
            <a:br>
              <a:rPr lang="en-US" sz="280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If not using external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8 or more well distributed sites reference sites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combining with MIT or SOPAC* global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4-6  well-performing common sites (not necessarily with well-known coordinates),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 </a:t>
            </a:r>
            <a:r>
              <a:rPr lang="en-US" dirty="0" err="1" smtClean="0">
                <a:solidFill>
                  <a:srgbClr val="000000"/>
                </a:solidFill>
              </a:rPr>
              <a:t>hfiles</a:t>
            </a:r>
            <a:r>
              <a:rPr lang="en-US" dirty="0" smtClean="0">
                <a:solidFill>
                  <a:srgbClr val="000000"/>
                </a:solidFill>
              </a:rPr>
              <a:t> available at </a:t>
            </a:r>
            <a:r>
              <a:rPr lang="en-US" dirty="0" smtClean="0">
                <a:solidFill>
                  <a:srgbClr val="000000"/>
                </a:solidFill>
                <a:hlinkClick r:id="rId2" action="ppaction://hlinkfile"/>
              </a:rPr>
              <a:t>ftp://everest.mit.edu/pub/MIT_GLL/HYY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When using MIT files, add </a:t>
            </a:r>
            <a:r>
              <a:rPr lang="en-US" dirty="0" err="1" smtClean="0">
                <a:solidFill>
                  <a:srgbClr val="000000"/>
                </a:solidFill>
              </a:rPr>
              <a:t>apr_svant</a:t>
            </a:r>
            <a:r>
              <a:rPr lang="en-US" dirty="0" smtClean="0">
                <a:solidFill>
                  <a:srgbClr val="000000"/>
                </a:solidFill>
              </a:rPr>
              <a:t> all F F F to </a:t>
            </a:r>
            <a:r>
              <a:rPr lang="en-US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command file to fix the satellite antenna offsets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If SOPAC, use all “</a:t>
            </a:r>
            <a:r>
              <a:rPr lang="en-US" dirty="0" err="1" smtClean="0">
                <a:solidFill>
                  <a:srgbClr val="000000"/>
                </a:solidFill>
              </a:rPr>
              <a:t>igs</a:t>
            </a:r>
            <a:r>
              <a:rPr lang="en-US" dirty="0" smtClean="0">
                <a:solidFill>
                  <a:srgbClr val="000000"/>
                </a:solidFill>
              </a:rPr>
              <a:t>’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 to  get orbits well-determined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28</a:t>
            </a:fld>
            <a:endParaRPr lang="en-US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1295400" y="528638"/>
            <a:ext cx="647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Regional versus Global stabilization</a:t>
            </a:r>
            <a:endParaRPr lang="fr-FR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en-US" dirty="0" smtClean="0"/>
              <a:t>Seasonal Effects</a:t>
            </a:r>
            <a:endParaRPr lang="en-US" dirty="0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seasonal signals due to hydrological loading in many regions of the world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May generates spurious signals in time series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Courtesy J. P. Boy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52227" name="Picture 3" descr="/Users/rwk/Desktop/refframe_jmn/hydro9803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Reference frames in Geodetic Analyses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3806"/>
            <a:ext cx="8229600" cy="49423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Output from GAMIT </a:t>
            </a:r>
          </a:p>
          <a:p>
            <a:pPr lvl="1"/>
            <a:r>
              <a:rPr lang="en-US" dirty="0" smtClean="0"/>
              <a:t>Loosely constrained solutions</a:t>
            </a:r>
          </a:p>
          <a:p>
            <a:pPr lvl="1"/>
            <a:r>
              <a:rPr lang="en-US" dirty="0" smtClean="0"/>
              <a:t>Relative position well determined,  “Absolute position” weakly defined</a:t>
            </a:r>
          </a:p>
          <a:p>
            <a:pPr lvl="1"/>
            <a:r>
              <a:rPr lang="en-US" dirty="0" smtClean="0"/>
              <a:t>Need a procedure to expressed coordinates in a well defined reference frame</a:t>
            </a:r>
          </a:p>
          <a:p>
            <a:r>
              <a:rPr lang="en-US" dirty="0" smtClean="0"/>
              <a:t> Two aspects</a:t>
            </a:r>
          </a:p>
          <a:p>
            <a:pPr lvl="1"/>
            <a:r>
              <a:rPr lang="en-US" dirty="0" smtClean="0"/>
              <a:t>Theoretical (e.g., rigid block, mantle-fixed, no-net-rotation of plates)</a:t>
            </a:r>
          </a:p>
          <a:p>
            <a:pPr lvl="1"/>
            <a:r>
              <a:rPr lang="en-US" dirty="0" smtClean="0"/>
              <a:t>Realization through a set of coordinates and velocities</a:t>
            </a:r>
          </a:p>
          <a:p>
            <a:pPr lvl="2"/>
            <a:r>
              <a:rPr lang="en-US" dirty="0" smtClean="0"/>
              <a:t> “finite constraints”  : a priori </a:t>
            </a:r>
            <a:r>
              <a:rPr lang="en-US" dirty="0" err="1" smtClean="0"/>
              <a:t>sigmas</a:t>
            </a:r>
            <a:r>
              <a:rPr lang="en-US" dirty="0" smtClean="0"/>
              <a:t> on site coordinates</a:t>
            </a:r>
          </a:p>
          <a:p>
            <a:pPr lvl="2"/>
            <a:r>
              <a:rPr lang="en-US" dirty="0" smtClean="0"/>
              <a:t> “generalized constraints” : minimize coordinate residuals while 			adjusting translation, rotation, and scale parameters</a:t>
            </a:r>
          </a:p>
          <a:p>
            <a:r>
              <a:rPr lang="en-US" dirty="0" smtClean="0"/>
              <a:t>Three considerations in data processing and analysis </a:t>
            </a:r>
          </a:p>
          <a:p>
            <a:pPr lvl="1"/>
            <a:r>
              <a:rPr lang="en-US" dirty="0" smtClean="0"/>
              <a:t>Consistent with GPS orbits and EOP (NNR)</a:t>
            </a:r>
          </a:p>
          <a:p>
            <a:pPr lvl="2"/>
            <a:r>
              <a:rPr lang="en-US" dirty="0" smtClean="0"/>
              <a:t>not an issue if network small or if orbits and EOP estimated </a:t>
            </a:r>
          </a:p>
          <a:p>
            <a:pPr lvl="1"/>
            <a:r>
              <a:rPr lang="en-US" dirty="0" smtClean="0"/>
              <a:t>Physically meaningful frame in which to visualize site motions</a:t>
            </a:r>
          </a:p>
          <a:p>
            <a:pPr lvl="1"/>
            <a:r>
              <a:rPr lang="en-US" dirty="0" smtClean="0"/>
              <a:t>Robust realization for velocities and/or time series</a:t>
            </a:r>
          </a:p>
          <a:p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number of web sites where GRACE results are available.  For large-scale loading an approximate rule is 0.5 mm of vertical per mbar or cm of water</a:t>
            </a:r>
          </a:p>
          <a:p>
            <a:r>
              <a:rPr lang="en-US" dirty="0" smtClean="0"/>
              <a:t>Interactive site with graphics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http://geoid.colorado.edu/grace/grace.php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Also see</a:t>
            </a:r>
            <a:r>
              <a:rPr lang="en-US" dirty="0" smtClean="0"/>
              <a:t> site (select region and click on map):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http://grace.sgt-inc.com/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12"/>
            <a:ext cx="7918450" cy="625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Global site motions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367234"/>
            <a:ext cx="9042400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6509" y="5080081"/>
            <a:ext cx="158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Alice Springs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9812" y="4756915"/>
            <a:ext cx="1397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Tonga and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Vanuatu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4834282" y="4521384"/>
            <a:ext cx="244182" cy="226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rot="10800000">
            <a:off x="4508502" y="4428067"/>
            <a:ext cx="561310" cy="652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4000" y="825500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Examine the fast motion between Vanuatu and Tonga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VANU_TON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97"/>
            <a:ext cx="9144000" cy="670094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74112" y="2441140"/>
            <a:ext cx="4278399" cy="16890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0200" y="1979475"/>
            <a:ext cx="2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Fastest separating GPS sites in the world 150 mm/yr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99" y="4686300"/>
            <a:ext cx="456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The seafloor topography here are spreading ridges and subduction zones.  This one of the most seismically active regions in the world.</a:t>
            </a:r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90606"/>
            <a:ext cx="7918450" cy="5475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East motions at Vanuatu and Tonga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2216150"/>
            <a:ext cx="8961120" cy="2306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" y="4370143"/>
            <a:ext cx="8930640" cy="2346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838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below show east motions are Vanuatu (blue) and Tonga (black)</a:t>
            </a:r>
          </a:p>
          <a:p>
            <a:r>
              <a:rPr lang="en-US" dirty="0" smtClean="0"/>
              <a:t>Bottom figure is difference with linear trend of 170 mm/yr removed.  A fast earthquake on May 3, 2006, Magnitude 7.9, 150 km away from Tonga can see seen.  A slow earthquake event in 2004 can also be seen.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0289" y="5041899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Fast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4776" y="6090628"/>
            <a:ext cx="1630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Slow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027892" y="5586009"/>
            <a:ext cx="162320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2528887" y="5900738"/>
            <a:ext cx="438150" cy="41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t="1732"/>
          <a:stretch>
            <a:fillRect/>
          </a:stretch>
        </p:blipFill>
        <p:spPr>
          <a:xfrm>
            <a:off x="106680" y="2216150"/>
            <a:ext cx="8930640" cy="230632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rot="5400000">
            <a:off x="7561541" y="5555972"/>
            <a:ext cx="102973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91697" y="5997774"/>
            <a:ext cx="1939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Another Earthquake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America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5227" r="12255" b="10227"/>
          <a:stretch>
            <a:fillRect/>
          </a:stretch>
        </p:blipFill>
        <p:spPr>
          <a:xfrm>
            <a:off x="0" y="1235075"/>
            <a:ext cx="68199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4900" y="4114800"/>
            <a:ext cx="250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vectors are MIT estimates, Red ITRF 2009</a:t>
            </a:r>
          </a:p>
          <a:p>
            <a:r>
              <a:rPr lang="en-US" dirty="0" smtClean="0"/>
              <a:t>Earthquake effects at AREQ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04800"/>
            <a:ext cx="82677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5469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Arequipa</a:t>
            </a:r>
            <a:r>
              <a:rPr lang="en-US" smtClean="0"/>
              <a:t>, Peru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74638"/>
            <a:ext cx="8296275" cy="661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274638"/>
            <a:ext cx="3365500" cy="184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Feb 27, 2010 Chile earthquake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93675"/>
            <a:ext cx="5270500" cy="652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635635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http://www.unavco.org/research_science/science_highlights/2010/M8.8-Chile_EQ_SAM.pdf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311400" y="4305301"/>
            <a:ext cx="3708400" cy="4206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10300" y="4725991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CONZ (GPS/VLBI/SLR)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503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CONZ in Chile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21100" y="5080000"/>
            <a:ext cx="170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Antenna change</a:t>
            </a:r>
            <a:endParaRPr lang="en-US" sz="1600" dirty="0"/>
          </a:p>
        </p:txBody>
      </p:sp>
      <p:pic>
        <p:nvPicPr>
          <p:cNvPr id="8" name="Picture 7" descr="CONZ_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3956"/>
              <a:stretch>
                <a:fillRect/>
              </a:stretch>
            </p:blipFill>
          </mc:Choice>
          <mc:Fallback>
            <p:blipFill>
              <a:blip r:embed="rId3"/>
              <a:srcRect l="23956"/>
              <a:stretch>
                <a:fillRect/>
              </a:stretch>
            </p:blipFill>
          </mc:Fallback>
        </mc:AlternateContent>
        <p:spPr>
          <a:xfrm>
            <a:off x="0" y="0"/>
            <a:ext cx="674892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8929" y="2070100"/>
            <a:ext cx="193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lines are equipment changes; black are earthquakes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731962"/>
          </a:xfrm>
        </p:spPr>
        <p:txBody>
          <a:bodyPr>
            <a:normAutofit/>
          </a:bodyPr>
          <a:lstStyle/>
          <a:p>
            <a:r>
              <a:rPr lang="en-US" sz="3200" smtClean="0"/>
              <a:t>CONZ detrended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CONZ_dt.tiff"/>
          <p:cNvPicPr>
            <a:picLocks noChangeAspect="1"/>
          </p:cNvPicPr>
          <p:nvPr/>
        </p:nvPicPr>
        <p:blipFill>
          <a:blip r:embed="rId2"/>
          <a:srcRect l="25259"/>
          <a:stretch>
            <a:fillRect/>
          </a:stretch>
        </p:blipFill>
        <p:spPr>
          <a:xfrm>
            <a:off x="0" y="-22225"/>
            <a:ext cx="66373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2603500"/>
            <a:ext cx="213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amount of post-seismic deformation clear evident here when simple offsets removed.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Basics of reference frame realization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818" y="274638"/>
            <a:ext cx="21637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CONZ: Log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CONZ_dtlog.tiff"/>
          <p:cNvPicPr>
            <a:picLocks noChangeAspect="1"/>
          </p:cNvPicPr>
          <p:nvPr/>
        </p:nvPicPr>
        <p:blipFill>
          <a:blip r:embed="rId2"/>
          <a:srcRect l="24544"/>
          <a:stretch>
            <a:fillRect/>
          </a:stretch>
        </p:blipFill>
        <p:spPr>
          <a:xfrm>
            <a:off x="0" y="0"/>
            <a:ext cx="67008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18" y="1917700"/>
            <a:ext cx="2163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a 10-day log post-seismic decay for the main shock makes the residuals much flatter.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CONZ: East parameter fit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Computing Realistic </a:t>
            </a:r>
            <a:r>
              <a:rPr lang="en-US" sz="1400" dirty="0" err="1" smtClean="0">
                <a:latin typeface="Courier"/>
                <a:cs typeface="Courier"/>
              </a:rPr>
              <a:t>Sigmas</a:t>
            </a:r>
            <a:endParaRPr lang="en-US" sz="1400" dirty="0" smtClean="0">
              <a:latin typeface="Courier"/>
              <a:cs typeface="Courier"/>
            </a:endParaRP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RealSigma</a:t>
            </a:r>
            <a:r>
              <a:rPr lang="en-US" sz="1400" dirty="0" smtClean="0">
                <a:latin typeface="Courier"/>
                <a:cs typeface="Courier"/>
              </a:rPr>
              <a:t> white </a:t>
            </a:r>
            <a:r>
              <a:rPr lang="en-US" sz="1400" dirty="0" err="1" smtClean="0">
                <a:latin typeface="Courier"/>
                <a:cs typeface="Courier"/>
              </a:rPr>
              <a:t>dchi</a:t>
            </a:r>
            <a:r>
              <a:rPr lang="en-US" sz="1400" dirty="0" smtClean="0">
                <a:latin typeface="Courier"/>
                <a:cs typeface="Courier"/>
              </a:rPr>
              <a:t>   0.662946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NRMS Realistic    6.81; Correlation time    64.00 days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Detrend</a:t>
            </a:r>
            <a:r>
              <a:rPr lang="en-US" sz="1400" dirty="0" smtClean="0">
                <a:latin typeface="Courier"/>
                <a:cs typeface="Courier"/>
              </a:rPr>
              <a:t> of </a:t>
            </a:r>
            <a:r>
              <a:rPr lang="en-US" sz="1400" dirty="0" err="1" smtClean="0">
                <a:latin typeface="Courier"/>
                <a:cs typeface="Courier"/>
              </a:rPr>
              <a:t>CONZ.mit.dfixd_frame</a:t>
            </a:r>
            <a:r>
              <a:rPr lang="en-US" sz="1400" dirty="0" smtClean="0">
                <a:latin typeface="Courier"/>
                <a:cs typeface="Courier"/>
              </a:rPr>
              <a:t> East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WRMS:    2.00 mm NRMS:  6.81 #:  3183 data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Mean                          460.66 +-   1.70 mm 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Rate                           32.34 +-   0.45 mm/yr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2004  5  3  4 36                -0.00 +-   1.15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OffLn</a:t>
            </a:r>
            <a:r>
              <a:rPr lang="en-US" sz="1400" dirty="0" smtClean="0">
                <a:latin typeface="Courier"/>
                <a:cs typeface="Courier"/>
              </a:rPr>
              <a:t>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-2950.92 +-   6.55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Log  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  -58.86 +-   1.56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3 17 44               -10.16 +-  13.38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5  9 19               -32.88 +-  12.21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16  2 21                -7.33 +-   4.28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9  9  7 28                -3.04 +-   2.10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1  2 20 20                -6.17 +-   2.50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11 20  4               -19.14 +-  16.55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13  8 51                -8.64 +-  16.45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2005  5 17 14 30                 1.79 +-   1.23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2008  1 18 13 59                 3.93 +-   1.11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4 30 13 30                 2.74 +-   1.14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9 26 13  0                -0.76 +-   1.28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2011  7 19 20 30                 0.36 +-   4.58 mm</a:t>
            </a:r>
          </a:p>
          <a:p>
            <a:pPr>
              <a:buNone/>
            </a:pPr>
            <a:endParaRPr lang="en-US" sz="1400" dirty="0">
              <a:latin typeface="Courier"/>
              <a:cs typeface="Couri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0" y="3964464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Velocity effect of log term: 1/time; so in 50 yrs velocity will still be 1.1 mm/yr from inter-seismic value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6094968" y="3493532"/>
            <a:ext cx="535464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Coseismic East Offsets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117600"/>
            <a:ext cx="8102792" cy="523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Reference frame realization needs to treated carefully in order to extract the most information from your GPS data analysis.</a:t>
            </a:r>
          </a:p>
          <a:p>
            <a:r>
              <a:rPr lang="en-US" dirty="0" smtClean="0"/>
              <a:t>The caution here is to carefully select and to process data from well distributed “stable” sites that can be used for the reference definition:</a:t>
            </a:r>
          </a:p>
          <a:p>
            <a:pPr lvl="1"/>
            <a:r>
              <a:rPr lang="en-US" dirty="0" smtClean="0"/>
              <a:t>When we say a site or group of sites is moving, the reference frame defines what we consider to be the non-moving system to which the movement is referenced.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8/10/11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IzmirGGshort course L05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GLOBK frame realization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GLOBK analyses, normally all stations and orbit initial conditions are loosely constrained, the reference frame is defined in a module called </a:t>
            </a:r>
            <a:r>
              <a:rPr lang="en-US" dirty="0" err="1" smtClean="0"/>
              <a:t>glorg</a:t>
            </a:r>
            <a:r>
              <a:rPr lang="en-US" dirty="0" smtClean="0"/>
              <a:t> (global origin).  The methods used are similar to other programs but there are some subtle differences.  Specifically, the frame transformation is implement with a Kalman filter constraint equation, not by direct application of the rotations, translations and scale.</a:t>
            </a:r>
          </a:p>
          <a:p>
            <a:r>
              <a:rPr lang="en-US" dirty="0" smtClean="0"/>
              <a:t>Details are discussed in Dong, Herring and King, J. Geodesy, 1998.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Glorg</a:t>
            </a:r>
            <a:r>
              <a:rPr lang="en-US" dirty="0" smtClean="0"/>
              <a:t> computes a set of condition equations using weighted least squares.  The weights are settable to be dependent on site uncertainty (iteratively) and with weight between horizontal and vertical site positions and rates. </a:t>
            </a:r>
          </a:p>
          <a:p>
            <a:r>
              <a:rPr lang="en-US" dirty="0" smtClean="0"/>
              <a:t>The condition equations are then applied through a Kalman filter formulation to the loose solution covariance matrix and solution vector.  The KF formulation allows zero variance for the condition (LSQ approach would need a small but finite variance).  The condition can also be given finite variance (avoids zero eigenvalues).</a:t>
            </a:r>
          </a:p>
          <a:p>
            <a:r>
              <a:rPr lang="en-US" dirty="0" smtClean="0"/>
              <a:t>If the original loose solution is free to translate, rotate and scale, the application of the condition solution generate the same answer explicit application of transformation (SDET option).</a:t>
            </a:r>
          </a:p>
          <a:p>
            <a:pPr lvl="1"/>
            <a:r>
              <a:rPr lang="en-US" dirty="0" smtClean="0"/>
              <a:t>For VLBI, translation is rank deficient and rotation is explicitly estimated (scale needs to be explicitly estimated if included in the constraints)  </a:t>
            </a:r>
          </a:p>
          <a:p>
            <a:pPr lvl="1"/>
            <a:r>
              <a:rPr lang="en-US" dirty="0" smtClean="0"/>
              <a:t>For GPS, translation is not rank deficient and so condition modifies solution if translation not explicitly estimated.  It is not clear whether translation should be estimated explicitly.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511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Condition application, T are estimates of transformation parameters, W is weight matrix, and superscript – and + denote values before and after the conditions are applied. R is the variance of the condition and can be set to zero.  (MIT weekly IGS </a:t>
            </a:r>
            <a:r>
              <a:rPr lang="en-US" dirty="0" err="1" smtClean="0"/>
              <a:t>sinex</a:t>
            </a:r>
            <a:r>
              <a:rPr lang="en-US" dirty="0" smtClean="0"/>
              <a:t> submission, sets 1 m</a:t>
            </a:r>
            <a:r>
              <a:rPr lang="en-US" baseline="30000" dirty="0" smtClean="0"/>
              <a:t>2</a:t>
            </a:r>
            <a:r>
              <a:rPr lang="en-US" dirty="0" smtClean="0"/>
              <a:t> on translation so not forced to zero)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6/9/10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5539" name="Content Placeholder 6"/>
          <p:cNvGraphicFramePr>
            <a:graphicFrameLocks noChangeAspect="1"/>
          </p:cNvGraphicFramePr>
          <p:nvPr/>
        </p:nvGraphicFramePr>
        <p:xfrm>
          <a:off x="2149475" y="4751388"/>
          <a:ext cx="5246688" cy="1374775"/>
        </p:xfrm>
        <a:graphic>
          <a:graphicData uri="http://schemas.openxmlformats.org/presentationml/2006/ole">
            <p:oleObj spid="_x0000_s51202" name="Equation" r:id="rId3" imgW="2616200" imgH="685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Weight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Next set of slides show the effects of height weight on the means of site position residuals after transformation:</a:t>
            </a:r>
          </a:p>
          <a:p>
            <a:pPr lvl="1"/>
            <a:r>
              <a:rPr lang="en-US" dirty="0" smtClean="0"/>
              <a:t> when uniform weight (i.e., height is weighted same as horizontal) is used with no scale estimated (mean height residual is scale)</a:t>
            </a:r>
          </a:p>
          <a:p>
            <a:pPr lvl="1"/>
            <a:r>
              <a:rPr lang="en-US" dirty="0" smtClean="0"/>
              <a:t>when scale estimated with </a:t>
            </a:r>
          </a:p>
          <a:p>
            <a:pPr lvl="2"/>
            <a:r>
              <a:rPr lang="en-US" dirty="0" smtClean="0"/>
              <a:t>Uniform height weight </a:t>
            </a:r>
          </a:p>
          <a:p>
            <a:pPr lvl="2"/>
            <a:r>
              <a:rPr lang="en-US" dirty="0" smtClean="0"/>
              <a:t>Heights down weighted by 10 (consistent with </a:t>
            </a:r>
            <a:r>
              <a:rPr lang="en-US" dirty="0" err="1" smtClean="0"/>
              <a:t>sigmas</a:t>
            </a:r>
            <a:r>
              <a:rPr lang="en-US" dirty="0" smtClean="0"/>
              <a:t>, default)</a:t>
            </a:r>
          </a:p>
          <a:p>
            <a:pPr lvl="2"/>
            <a:r>
              <a:rPr lang="en-US" dirty="0" smtClean="0"/>
              <a:t>Height so down weighted so much that effectively not used.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Heights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6/9/10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IAG Ref Frame GNNS-3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9878</TotalTime>
  <Words>3134</Words>
  <Application>Microsoft Macintosh PowerPoint</Application>
  <PresentationFormat>On-screen Show (4:3)</PresentationFormat>
  <Paragraphs>430</Paragraphs>
  <Slides>43</Slides>
  <Notes>8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Microsoft Equation</vt:lpstr>
      <vt:lpstr>Reference Frame Realization Lecture 05</vt:lpstr>
      <vt:lpstr>Reference Frames</vt:lpstr>
      <vt:lpstr>Reference frames in Geodetic Analyses </vt:lpstr>
      <vt:lpstr>Basics of reference frame realization</vt:lpstr>
      <vt:lpstr>GLOBK frame realization methods</vt:lpstr>
      <vt:lpstr>Specific implementation</vt:lpstr>
      <vt:lpstr>Formulation</vt:lpstr>
      <vt:lpstr>Coordinate Weight effect</vt:lpstr>
      <vt:lpstr>Mean Heights</vt:lpstr>
      <vt:lpstr>Mean North Residual</vt:lpstr>
      <vt:lpstr>East mean residual</vt:lpstr>
      <vt:lpstr>Local Frame Realization</vt:lpstr>
      <vt:lpstr>Velocities of Anatolia and the Aegean in a Eurasian frame</vt:lpstr>
      <vt:lpstr>Velocities in an  Anatolian frame </vt:lpstr>
      <vt:lpstr>Another example:  southern Balkans</vt:lpstr>
      <vt:lpstr>Local Frame Realization</vt:lpstr>
      <vt:lpstr>Defining Reference Frames in GLOBK</vt:lpstr>
      <vt:lpstr>Frame definition with finite constraints</vt:lpstr>
      <vt:lpstr>Frame definition with generalized constraints</vt:lpstr>
      <vt:lpstr>Referencing to a horizontal block (‘plate’)</vt:lpstr>
      <vt:lpstr>Rules for Stabilization of Time Series </vt:lpstr>
      <vt:lpstr>Reference Frames in Time Series</vt:lpstr>
      <vt:lpstr>Slide 23</vt:lpstr>
      <vt:lpstr>Slide 24</vt:lpstr>
      <vt:lpstr>Stable reference frame</vt:lpstr>
      <vt:lpstr>Unstable case</vt:lpstr>
      <vt:lpstr>Use of Global binary H-files</vt:lpstr>
      <vt:lpstr> </vt:lpstr>
      <vt:lpstr>Seasonal Effects</vt:lpstr>
      <vt:lpstr>GRACE Results</vt:lpstr>
      <vt:lpstr>Global site motions</vt:lpstr>
      <vt:lpstr>Slide 32</vt:lpstr>
      <vt:lpstr>East motions at Vanuatu and Tonga</vt:lpstr>
      <vt:lpstr>South America</vt:lpstr>
      <vt:lpstr>Arequipa, Peru</vt:lpstr>
      <vt:lpstr>Slide 36</vt:lpstr>
      <vt:lpstr>Feb 27, 2010 Chile earthquake </vt:lpstr>
      <vt:lpstr>CONZ in Chile</vt:lpstr>
      <vt:lpstr>CONZ detrended</vt:lpstr>
      <vt:lpstr>CONZ: Log</vt:lpstr>
      <vt:lpstr>CONZ: East parameter fit</vt:lpstr>
      <vt:lpstr>Coseismic East Offsets</vt:lpstr>
      <vt:lpstr>Summary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 Combination Aspects Lecture 5</dc:title>
  <dc:creator>Thomas Herring</dc:creator>
  <cp:lastModifiedBy>Thomas Herring</cp:lastModifiedBy>
  <cp:revision>16</cp:revision>
  <cp:lastPrinted>2011-08-10T14:24:56Z</cp:lastPrinted>
  <dcterms:created xsi:type="dcterms:W3CDTF">2011-08-03T17:46:27Z</dcterms:created>
  <dcterms:modified xsi:type="dcterms:W3CDTF">2011-08-10T14:25:06Z</dcterms:modified>
</cp:coreProperties>
</file>