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6"/>
  </p:notesMasterIdLst>
  <p:handoutMasterIdLst>
    <p:handoutMasterId r:id="rId27"/>
  </p:handoutMasterIdLst>
  <p:sldIdLst>
    <p:sldId id="258" r:id="rId2"/>
    <p:sldId id="259" r:id="rId3"/>
    <p:sldId id="260" r:id="rId4"/>
    <p:sldId id="261" r:id="rId5"/>
    <p:sldId id="262" r:id="rId6"/>
    <p:sldId id="263" r:id="rId7"/>
    <p:sldId id="264" r:id="rId8"/>
    <p:sldId id="265" r:id="rId9"/>
    <p:sldId id="280" r:id="rId10"/>
    <p:sldId id="266" r:id="rId11"/>
    <p:sldId id="267" r:id="rId12"/>
    <p:sldId id="268" r:id="rId13"/>
    <p:sldId id="269" r:id="rId14"/>
    <p:sldId id="281"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showGuides="1">
      <p:cViewPr>
        <p:scale>
          <a:sx n="100" d="100"/>
          <a:sy n="100" d="100"/>
        </p:scale>
        <p:origin x="-1272" y="-13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7A310E9-E3C6-7D45-8879-DAB855AF5A6B}" type="datetimeFigureOut">
              <a:rPr lang="en-US" smtClean="0"/>
              <a:t>11/12/12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51A4ED2-7CF1-A343-849F-7A21341CEA73}" type="slidenum">
              <a:rPr lang="en-US" smtClean="0"/>
              <a:t>‹#›</a:t>
            </a:fld>
            <a:endParaRPr lang="en-US"/>
          </a:p>
        </p:txBody>
      </p:sp>
    </p:spTree>
    <p:extLst>
      <p:ext uri="{BB962C8B-B14F-4D97-AF65-F5344CB8AC3E}">
        <p14:creationId xmlns:p14="http://schemas.microsoft.com/office/powerpoint/2010/main" val="250885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309406-5592-ED4F-A459-BA41F681F70D}" type="datetimeFigureOut">
              <a:rPr lang="en-US" smtClean="0"/>
              <a:t>11/12/12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38006EF-3C07-7749-AC51-4648CC11A4CE}" type="slidenum">
              <a:rPr lang="en-US" smtClean="0"/>
              <a:t>‹#›</a:t>
            </a:fld>
            <a:endParaRPr lang="en-US"/>
          </a:p>
        </p:txBody>
      </p:sp>
    </p:spTree>
    <p:extLst>
      <p:ext uri="{BB962C8B-B14F-4D97-AF65-F5344CB8AC3E}">
        <p14:creationId xmlns:p14="http://schemas.microsoft.com/office/powerpoint/2010/main" val="3443993997"/>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Tools used here are </a:t>
            </a:r>
            <a:r>
              <a:rPr lang="en-US" dirty="0" err="1" smtClean="0"/>
              <a:t>velview</a:t>
            </a:r>
            <a:r>
              <a:rPr lang="en-US" dirty="0" smtClean="0"/>
              <a:t> and </a:t>
            </a:r>
            <a:r>
              <a:rPr lang="en-US" dirty="0" err="1" smtClean="0"/>
              <a:t>tsview</a:t>
            </a:r>
            <a:r>
              <a:rPr lang="en-US" baseline="0" dirty="0" smtClean="0"/>
              <a:t> available at </a:t>
            </a:r>
            <a:r>
              <a:rPr lang="en-US" baseline="0" dirty="0" err="1" smtClean="0"/>
              <a:t>htttp://geoweb.mit.edu/~tah/GGMatlab</a:t>
            </a:r>
            <a:endParaRPr lang="en-US" dirty="0"/>
          </a:p>
        </p:txBody>
      </p:sp>
      <p:sp>
        <p:nvSpPr>
          <p:cNvPr id="4" name="Slide Number Placeholder 3"/>
          <p:cNvSpPr>
            <a:spLocks noGrp="1"/>
          </p:cNvSpPr>
          <p:nvPr>
            <p:ph type="sldNum" sz="quarter" idx="10"/>
          </p:nvPr>
        </p:nvSpPr>
        <p:spPr/>
        <p:txBody>
          <a:bodyPr/>
          <a:lstStyle/>
          <a:p>
            <a:fld id="{25B38333-A339-664C-B7C4-B7BEA5E5D4E7}"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11/19/12</a:t>
            </a:r>
            <a:endParaRPr lang="en-US"/>
          </a:p>
        </p:txBody>
      </p:sp>
      <p:sp>
        <p:nvSpPr>
          <p:cNvPr id="5" name="Footer Placeholder 4"/>
          <p:cNvSpPr>
            <a:spLocks noGrp="1"/>
          </p:cNvSpPr>
          <p:nvPr>
            <p:ph type="ftr" sz="quarter" idx="11"/>
          </p:nvPr>
        </p:nvSpPr>
        <p:spPr/>
        <p:txBody>
          <a:bodyPr/>
          <a:lstStyle/>
          <a:p>
            <a:r>
              <a:rPr lang="en-US" smtClean="0"/>
              <a:t>Rapid Prototyping Lec 07</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11/19/12</a:t>
            </a:r>
            <a:endParaRPr lang="en-US"/>
          </a:p>
        </p:txBody>
      </p:sp>
      <p:sp>
        <p:nvSpPr>
          <p:cNvPr id="5" name="Footer Placeholder 4"/>
          <p:cNvSpPr>
            <a:spLocks noGrp="1"/>
          </p:cNvSpPr>
          <p:nvPr>
            <p:ph type="ftr" sz="quarter" idx="11"/>
          </p:nvPr>
        </p:nvSpPr>
        <p:spPr/>
        <p:txBody>
          <a:bodyPr/>
          <a:lstStyle/>
          <a:p>
            <a:r>
              <a:rPr lang="en-US" smtClean="0"/>
              <a:t>Rapid Prototyping Lec 07</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11/19/12</a:t>
            </a:r>
            <a:endParaRPr lang="en-US"/>
          </a:p>
        </p:txBody>
      </p:sp>
      <p:sp>
        <p:nvSpPr>
          <p:cNvPr id="5" name="Footer Placeholder 4"/>
          <p:cNvSpPr>
            <a:spLocks noGrp="1"/>
          </p:cNvSpPr>
          <p:nvPr>
            <p:ph type="ftr" sz="quarter" idx="11"/>
          </p:nvPr>
        </p:nvSpPr>
        <p:spPr/>
        <p:txBody>
          <a:bodyPr/>
          <a:lstStyle/>
          <a:p>
            <a:r>
              <a:rPr lang="en-US" smtClean="0"/>
              <a:t>Rapid Prototyping Lec 07</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11/19/12</a:t>
            </a:r>
            <a:endParaRPr lang="en-US"/>
          </a:p>
        </p:txBody>
      </p:sp>
      <p:sp>
        <p:nvSpPr>
          <p:cNvPr id="5" name="Footer Placeholder 4"/>
          <p:cNvSpPr>
            <a:spLocks noGrp="1"/>
          </p:cNvSpPr>
          <p:nvPr>
            <p:ph type="ftr" sz="quarter" idx="11"/>
          </p:nvPr>
        </p:nvSpPr>
        <p:spPr/>
        <p:txBody>
          <a:bodyPr/>
          <a:lstStyle/>
          <a:p>
            <a:r>
              <a:rPr lang="en-US" smtClean="0"/>
              <a:t>Rapid Prototyping Lec 07</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11/19/12</a:t>
            </a:r>
            <a:endParaRPr lang="en-US"/>
          </a:p>
        </p:txBody>
      </p:sp>
      <p:sp>
        <p:nvSpPr>
          <p:cNvPr id="5" name="Footer Placeholder 4"/>
          <p:cNvSpPr>
            <a:spLocks noGrp="1"/>
          </p:cNvSpPr>
          <p:nvPr>
            <p:ph type="ftr" sz="quarter" idx="11"/>
          </p:nvPr>
        </p:nvSpPr>
        <p:spPr/>
        <p:txBody>
          <a:bodyPr/>
          <a:lstStyle/>
          <a:p>
            <a:r>
              <a:rPr lang="en-US" smtClean="0"/>
              <a:t>Rapid Prototyping Lec 07</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11/19/12</a:t>
            </a:r>
            <a:endParaRPr lang="en-US"/>
          </a:p>
        </p:txBody>
      </p:sp>
      <p:sp>
        <p:nvSpPr>
          <p:cNvPr id="6" name="Footer Placeholder 5"/>
          <p:cNvSpPr>
            <a:spLocks noGrp="1"/>
          </p:cNvSpPr>
          <p:nvPr>
            <p:ph type="ftr" sz="quarter" idx="11"/>
          </p:nvPr>
        </p:nvSpPr>
        <p:spPr/>
        <p:txBody>
          <a:bodyPr/>
          <a:lstStyle/>
          <a:p>
            <a:r>
              <a:rPr lang="en-US" smtClean="0"/>
              <a:t>Rapid Prototyping Lec 07</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11/19/12</a:t>
            </a:r>
            <a:endParaRPr lang="en-US"/>
          </a:p>
        </p:txBody>
      </p:sp>
      <p:sp>
        <p:nvSpPr>
          <p:cNvPr id="8" name="Footer Placeholder 7"/>
          <p:cNvSpPr>
            <a:spLocks noGrp="1"/>
          </p:cNvSpPr>
          <p:nvPr>
            <p:ph type="ftr" sz="quarter" idx="11"/>
          </p:nvPr>
        </p:nvSpPr>
        <p:spPr/>
        <p:txBody>
          <a:bodyPr/>
          <a:lstStyle/>
          <a:p>
            <a:r>
              <a:rPr lang="en-US" smtClean="0"/>
              <a:t>Rapid Prototyping Lec 07</a:t>
            </a:r>
            <a:endParaRPr lang="en-US"/>
          </a:p>
        </p:txBody>
      </p:sp>
      <p:sp>
        <p:nvSpPr>
          <p:cNvPr id="9" name="Slide Number Placeholder 8"/>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11/19/12</a:t>
            </a:r>
            <a:endParaRPr lang="en-US"/>
          </a:p>
        </p:txBody>
      </p:sp>
      <p:sp>
        <p:nvSpPr>
          <p:cNvPr id="4" name="Footer Placeholder 3"/>
          <p:cNvSpPr>
            <a:spLocks noGrp="1"/>
          </p:cNvSpPr>
          <p:nvPr>
            <p:ph type="ftr" sz="quarter" idx="11"/>
          </p:nvPr>
        </p:nvSpPr>
        <p:spPr/>
        <p:txBody>
          <a:bodyPr/>
          <a:lstStyle/>
          <a:p>
            <a:r>
              <a:rPr lang="en-US" smtClean="0"/>
              <a:t>Rapid Prototyping Lec 07</a:t>
            </a:r>
            <a:endParaRPr lang="en-US"/>
          </a:p>
        </p:txBody>
      </p:sp>
      <p:sp>
        <p:nvSpPr>
          <p:cNvPr id="5" name="Slide Number Placeholder 4"/>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11/19/12</a:t>
            </a:r>
            <a:endParaRPr lang="en-US"/>
          </a:p>
        </p:txBody>
      </p:sp>
      <p:sp>
        <p:nvSpPr>
          <p:cNvPr id="3" name="Footer Placeholder 2"/>
          <p:cNvSpPr>
            <a:spLocks noGrp="1"/>
          </p:cNvSpPr>
          <p:nvPr>
            <p:ph type="ftr" sz="quarter" idx="11"/>
          </p:nvPr>
        </p:nvSpPr>
        <p:spPr/>
        <p:txBody>
          <a:bodyPr/>
          <a:lstStyle/>
          <a:p>
            <a:r>
              <a:rPr lang="en-US" smtClean="0"/>
              <a:t>Rapid Prototyping Lec 07</a:t>
            </a:r>
            <a:endParaRPr lang="en-US"/>
          </a:p>
        </p:txBody>
      </p:sp>
      <p:sp>
        <p:nvSpPr>
          <p:cNvPr id="4" name="Slide Number Placeholder 3"/>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11/19/12</a:t>
            </a:r>
            <a:endParaRPr lang="en-US"/>
          </a:p>
        </p:txBody>
      </p:sp>
      <p:sp>
        <p:nvSpPr>
          <p:cNvPr id="6" name="Footer Placeholder 5"/>
          <p:cNvSpPr>
            <a:spLocks noGrp="1"/>
          </p:cNvSpPr>
          <p:nvPr>
            <p:ph type="ftr" sz="quarter" idx="11"/>
          </p:nvPr>
        </p:nvSpPr>
        <p:spPr/>
        <p:txBody>
          <a:bodyPr/>
          <a:lstStyle/>
          <a:p>
            <a:r>
              <a:rPr lang="en-US" smtClean="0"/>
              <a:t>Rapid Prototyping Lec 07</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11/19/12</a:t>
            </a:r>
            <a:endParaRPr lang="en-US"/>
          </a:p>
        </p:txBody>
      </p:sp>
      <p:sp>
        <p:nvSpPr>
          <p:cNvPr id="6" name="Footer Placeholder 5"/>
          <p:cNvSpPr>
            <a:spLocks noGrp="1"/>
          </p:cNvSpPr>
          <p:nvPr>
            <p:ph type="ftr" sz="quarter" idx="11"/>
          </p:nvPr>
        </p:nvSpPr>
        <p:spPr/>
        <p:txBody>
          <a:bodyPr/>
          <a:lstStyle/>
          <a:p>
            <a:r>
              <a:rPr lang="en-US" smtClean="0"/>
              <a:t>Rapid Prototyping Lec 07</a:t>
            </a:r>
            <a:endParaRPr lang="en-US"/>
          </a:p>
        </p:txBody>
      </p:sp>
      <p:sp>
        <p:nvSpPr>
          <p:cNvPr id="7" name="Slide Number Placeholder 6"/>
          <p:cNvSpPr>
            <a:spLocks noGrp="1"/>
          </p:cNvSpPr>
          <p:nvPr>
            <p:ph type="sldNum" sz="quarter" idx="12"/>
          </p:nvPr>
        </p:nvSpPr>
        <p:spPr/>
        <p:txBody>
          <a:bodyPr/>
          <a:lstStyle/>
          <a:p>
            <a:fld id="{37D97B1B-8A45-BA41-B693-2A0016DA625F}"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11/19/12</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Rapid Prototyping Lec 07</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D97B1B-8A45-BA41-B693-2A0016DA625F}"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mailto:tah@mit.edu"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4.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6.pn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geoweb.mit.edu:~tah/GGMatlab"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pPr>
              <a:lnSpc>
                <a:spcPts val="4500"/>
              </a:lnSpc>
            </a:pPr>
            <a:r>
              <a:rPr lang="en-US" sz="4000" dirty="0" smtClean="0"/>
              <a:t>Rapid prototyping of GLOBK solutions</a:t>
            </a:r>
            <a:br>
              <a:rPr lang="en-US" sz="4000" dirty="0" smtClean="0"/>
            </a:br>
            <a:r>
              <a:rPr lang="en-US" sz="4000" dirty="0" smtClean="0"/>
              <a:t>Lecture 07</a:t>
            </a:r>
            <a:endParaRPr lang="en-US" sz="4000" dirty="0"/>
          </a:p>
        </p:txBody>
      </p:sp>
      <p:sp>
        <p:nvSpPr>
          <p:cNvPr id="3" name="Subtitle 2"/>
          <p:cNvSpPr>
            <a:spLocks noGrp="1"/>
          </p:cNvSpPr>
          <p:nvPr>
            <p:ph type="subTitle" idx="1"/>
          </p:nvPr>
        </p:nvSpPr>
        <p:spPr/>
        <p:txBody>
          <a:bodyPr anchor="t">
            <a:normAutofit/>
          </a:bodyPr>
          <a:lstStyle/>
          <a:p>
            <a:pPr>
              <a:spcBef>
                <a:spcPts val="0"/>
              </a:spcBef>
            </a:pPr>
            <a:r>
              <a:rPr lang="en-US" sz="2400" dirty="0" smtClean="0">
                <a:latin typeface="Calibri"/>
              </a:rPr>
              <a:t>Thomas Herring, </a:t>
            </a:r>
          </a:p>
          <a:p>
            <a:pPr>
              <a:spcBef>
                <a:spcPts val="0"/>
              </a:spcBef>
            </a:pPr>
            <a:r>
              <a:rPr lang="en-US" sz="2400" dirty="0" smtClean="0">
                <a:latin typeface="Calibri"/>
                <a:hlinkClick r:id="rId2"/>
              </a:rPr>
              <a:t>tah@mit.edu</a:t>
            </a:r>
            <a:r>
              <a:rPr lang="en-US" sz="2400" dirty="0" smtClean="0">
                <a:latin typeface="Calibri"/>
              </a:rPr>
              <a:t> </a:t>
            </a:r>
            <a:endParaRPr lang="en-US" sz="2400" dirty="0">
              <a:latin typeface="Calibri"/>
            </a:endParaRPr>
          </a:p>
        </p:txBody>
      </p:sp>
    </p:spTree>
    <p:extLst>
      <p:ext uri="{BB962C8B-B14F-4D97-AF65-F5344CB8AC3E}">
        <p14:creationId xmlns:p14="http://schemas.microsoft.com/office/powerpoint/2010/main" val="2423736542"/>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Prototyping output</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At the completion of the </a:t>
            </a:r>
            <a:r>
              <a:rPr lang="en-US" dirty="0" err="1" smtClean="0"/>
              <a:t>tscon/tsfit</a:t>
            </a:r>
            <a:r>
              <a:rPr lang="en-US" dirty="0" smtClean="0"/>
              <a:t> process, there should be available an earthquake file that contains earthquakes, renames for offsets and for time series editing (renames to _XPS names), and an apriori coordinate file with optional EXTENDED entries that should provide a good match to the behavior of the time series.  </a:t>
            </a:r>
          </a:p>
          <a:p>
            <a:r>
              <a:rPr lang="en-US" dirty="0" smtClean="0"/>
              <a:t>A refined list of reference frame sites and process noise models may also have been generated (</a:t>
            </a:r>
            <a:r>
              <a:rPr lang="en-US" dirty="0" err="1" smtClean="0"/>
              <a:t>sh_gen_stats</a:t>
            </a:r>
            <a:r>
              <a:rPr lang="en-US" dirty="0" smtClean="0"/>
              <a:t>).  </a:t>
            </a:r>
          </a:p>
          <a:p>
            <a:r>
              <a:rPr lang="en-US" dirty="0" smtClean="0"/>
              <a:t>The earthquake and apriori file and other information can be used in an updated </a:t>
            </a:r>
            <a:r>
              <a:rPr lang="en-US" dirty="0" err="1" smtClean="0"/>
              <a:t>globk</a:t>
            </a:r>
            <a:r>
              <a:rPr lang="en-US" dirty="0" smtClean="0"/>
              <a:t> velocity solution or in </a:t>
            </a:r>
            <a:r>
              <a:rPr lang="en-US" dirty="0" err="1" smtClean="0"/>
              <a:t>glred</a:t>
            </a:r>
            <a:r>
              <a:rPr lang="en-US" dirty="0" smtClean="0"/>
              <a:t> repeatability time series run.  These final </a:t>
            </a:r>
            <a:r>
              <a:rPr lang="en-US" dirty="0" err="1" smtClean="0"/>
              <a:t>globk</a:t>
            </a:r>
            <a:r>
              <a:rPr lang="en-US" dirty="0" smtClean="0"/>
              <a:t> and </a:t>
            </a:r>
            <a:r>
              <a:rPr lang="en-US" dirty="0" err="1" smtClean="0"/>
              <a:t>glred</a:t>
            </a:r>
            <a:r>
              <a:rPr lang="en-US" dirty="0" smtClean="0"/>
              <a:t> analyses should run with no major problems and would be used to generate final results.</a:t>
            </a:r>
          </a:p>
          <a:p>
            <a:endParaRPr lang="en-US" dirty="0"/>
          </a:p>
        </p:txBody>
      </p:sp>
      <p:sp>
        <p:nvSpPr>
          <p:cNvPr id="4" name="Date Placeholder 3"/>
          <p:cNvSpPr>
            <a:spLocks noGrp="1"/>
          </p:cNvSpPr>
          <p:nvPr>
            <p:ph type="dt" sz="half" idx="10"/>
          </p:nvPr>
        </p:nvSpPr>
        <p:spPr/>
        <p:txBody>
          <a:bodyPr/>
          <a:lstStyle/>
          <a:p>
            <a:r>
              <a:rPr lang="en-US" smtClean="0"/>
              <a:t>11/19/12</a:t>
            </a:r>
            <a:endParaRPr lang="en-US"/>
          </a:p>
        </p:txBody>
      </p:sp>
      <p:sp>
        <p:nvSpPr>
          <p:cNvPr id="5" name="Footer Placeholder 4"/>
          <p:cNvSpPr>
            <a:spLocks noGrp="1"/>
          </p:cNvSpPr>
          <p:nvPr>
            <p:ph type="ftr" sz="quarter" idx="11"/>
          </p:nvPr>
        </p:nvSpPr>
        <p:spPr/>
        <p:txBody>
          <a:bodyPr/>
          <a:lstStyle/>
          <a:p>
            <a:r>
              <a:rPr lang="en-US" smtClean="0"/>
              <a:t>Rapid Prototyping Lec 07</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10</a:t>
            </a:fld>
            <a:endParaRPr lang="en-US"/>
          </a:p>
        </p:txBody>
      </p:sp>
    </p:spTree>
    <p:extLst>
      <p:ext uri="{BB962C8B-B14F-4D97-AF65-F5344CB8AC3E}">
        <p14:creationId xmlns:p14="http://schemas.microsoft.com/office/powerpoint/2010/main" val="33278290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tsfit</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a:solidFill>
                  <a:srgbClr val="632523"/>
                </a:solidFill>
              </a:rPr>
              <a:t>t</a:t>
            </a:r>
            <a:r>
              <a:rPr lang="en-US" dirty="0" err="1" smtClean="0">
                <a:solidFill>
                  <a:srgbClr val="632523"/>
                </a:solidFill>
              </a:rPr>
              <a:t>sfit</a:t>
            </a:r>
            <a:r>
              <a:rPr lang="en-US" dirty="0" smtClean="0"/>
              <a:t> is a program to fit PBO-formatted times series using a </a:t>
            </a:r>
            <a:r>
              <a:rPr lang="en-US" dirty="0" err="1" smtClean="0"/>
              <a:t>globk</a:t>
            </a:r>
            <a:r>
              <a:rPr lang="en-US" dirty="0" smtClean="0"/>
              <a:t>  </a:t>
            </a:r>
            <a:r>
              <a:rPr lang="en-US" dirty="0" err="1" smtClean="0"/>
              <a:t>eathquake</a:t>
            </a:r>
            <a:r>
              <a:rPr lang="en-US" dirty="0" smtClean="0"/>
              <a:t> file input and other optional parameters (such as periodic signals).  PBO format time series are generated using the </a:t>
            </a:r>
            <a:r>
              <a:rPr lang="en-US" dirty="0" err="1" smtClean="0"/>
              <a:t>pbo</a:t>
            </a:r>
            <a:r>
              <a:rPr lang="en-US" dirty="0" smtClean="0"/>
              <a:t> output option in </a:t>
            </a:r>
            <a:r>
              <a:rPr lang="en-US" dirty="0" err="1" smtClean="0"/>
              <a:t>glorg</a:t>
            </a:r>
            <a:r>
              <a:rPr lang="en-US" dirty="0" smtClean="0"/>
              <a:t> and program </a:t>
            </a:r>
            <a:r>
              <a:rPr lang="en-US" dirty="0" err="1" smtClean="0"/>
              <a:t>tssum</a:t>
            </a:r>
            <a:r>
              <a:rPr lang="en-US" dirty="0" smtClean="0"/>
              <a:t> to extract the time series.  </a:t>
            </a:r>
            <a:r>
              <a:rPr lang="en-US" dirty="0" err="1">
                <a:solidFill>
                  <a:srgbClr val="632523"/>
                </a:solidFill>
              </a:rPr>
              <a:t>t</a:t>
            </a:r>
            <a:r>
              <a:rPr lang="en-US" dirty="0" err="1" smtClean="0">
                <a:solidFill>
                  <a:srgbClr val="632523"/>
                </a:solidFill>
              </a:rPr>
              <a:t>ssum</a:t>
            </a:r>
            <a:r>
              <a:rPr lang="en-US" dirty="0" smtClean="0"/>
              <a:t> allows incremental updates of time series rather the full re-generation used by </a:t>
            </a:r>
            <a:r>
              <a:rPr lang="en-US" dirty="0" err="1" smtClean="0"/>
              <a:t>ensum</a:t>
            </a:r>
            <a:r>
              <a:rPr lang="en-US" dirty="0" smtClean="0"/>
              <a:t> and </a:t>
            </a:r>
            <a:r>
              <a:rPr lang="en-US" dirty="0" err="1" smtClean="0"/>
              <a:t>multibase</a:t>
            </a:r>
            <a:r>
              <a:rPr lang="en-US" dirty="0" smtClean="0"/>
              <a:t>.</a:t>
            </a:r>
          </a:p>
          <a:p>
            <a:r>
              <a:rPr lang="en-US" dirty="0" smtClean="0"/>
              <a:t> For the prototyping role, the most important commands are </a:t>
            </a:r>
            <a:r>
              <a:rPr lang="en-US" dirty="0" err="1" smtClean="0"/>
              <a:t>eq_file</a:t>
            </a:r>
            <a:r>
              <a:rPr lang="en-US" dirty="0" smtClean="0"/>
              <a:t> (input) and </a:t>
            </a:r>
            <a:r>
              <a:rPr lang="en-US" dirty="0" err="1" smtClean="0"/>
              <a:t>out_aprf</a:t>
            </a:r>
            <a:r>
              <a:rPr lang="en-US" dirty="0" smtClean="0"/>
              <a:t> and </a:t>
            </a:r>
            <a:r>
              <a:rPr lang="en-US" dirty="0" err="1" smtClean="0"/>
              <a:t>rep_edits</a:t>
            </a:r>
            <a:r>
              <a:rPr lang="en-US" dirty="0" smtClean="0"/>
              <a:t> (outputs).</a:t>
            </a:r>
          </a:p>
          <a:p>
            <a:r>
              <a:rPr lang="en-US" dirty="0" smtClean="0"/>
              <a:t>The command line for </a:t>
            </a:r>
            <a:r>
              <a:rPr lang="en-US" dirty="0" err="1" smtClean="0"/>
              <a:t>tsfit</a:t>
            </a:r>
            <a:r>
              <a:rPr lang="en-US" dirty="0" smtClean="0"/>
              <a:t> is:</a:t>
            </a:r>
          </a:p>
          <a:p>
            <a:pPr lvl="1"/>
            <a:r>
              <a:rPr lang="en-US" dirty="0" err="1" smtClean="0"/>
              <a:t>tsfit</a:t>
            </a:r>
            <a:r>
              <a:rPr lang="en-US" dirty="0" smtClean="0"/>
              <a:t> &lt;command file&gt; &lt;summary file&gt; &lt;list of files/file containing list&gt;</a:t>
            </a:r>
          </a:p>
          <a:p>
            <a:endParaRPr lang="en-US" dirty="0"/>
          </a:p>
        </p:txBody>
      </p:sp>
      <p:sp>
        <p:nvSpPr>
          <p:cNvPr id="4" name="Date Placeholder 3"/>
          <p:cNvSpPr>
            <a:spLocks noGrp="1"/>
          </p:cNvSpPr>
          <p:nvPr>
            <p:ph type="dt" sz="half" idx="10"/>
          </p:nvPr>
        </p:nvSpPr>
        <p:spPr/>
        <p:txBody>
          <a:bodyPr/>
          <a:lstStyle/>
          <a:p>
            <a:r>
              <a:rPr lang="en-US" smtClean="0"/>
              <a:t>11/19/12</a:t>
            </a:r>
            <a:endParaRPr lang="en-US"/>
          </a:p>
        </p:txBody>
      </p:sp>
      <p:sp>
        <p:nvSpPr>
          <p:cNvPr id="5" name="Footer Placeholder 4"/>
          <p:cNvSpPr>
            <a:spLocks noGrp="1"/>
          </p:cNvSpPr>
          <p:nvPr>
            <p:ph type="ftr" sz="quarter" idx="11"/>
          </p:nvPr>
        </p:nvSpPr>
        <p:spPr/>
        <p:txBody>
          <a:bodyPr/>
          <a:lstStyle/>
          <a:p>
            <a:r>
              <a:rPr lang="en-US" smtClean="0"/>
              <a:t>Rapid Prototyping Lec 07</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11</a:t>
            </a:fld>
            <a:endParaRPr lang="en-US"/>
          </a:p>
        </p:txBody>
      </p:sp>
    </p:spTree>
    <p:extLst>
      <p:ext uri="{BB962C8B-B14F-4D97-AF65-F5344CB8AC3E}">
        <p14:creationId xmlns:p14="http://schemas.microsoft.com/office/powerpoint/2010/main" val="18851652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tsfit</a:t>
            </a:r>
            <a:r>
              <a:rPr lang="en-US" dirty="0" smtClean="0"/>
              <a:t> commands</a:t>
            </a:r>
            <a:endParaRPr lang="en-US" dirty="0"/>
          </a:p>
        </p:txBody>
      </p:sp>
      <p:sp>
        <p:nvSpPr>
          <p:cNvPr id="3" name="Content Placeholder 2"/>
          <p:cNvSpPr>
            <a:spLocks noGrp="1"/>
          </p:cNvSpPr>
          <p:nvPr>
            <p:ph idx="1"/>
          </p:nvPr>
        </p:nvSpPr>
        <p:spPr>
          <a:xfrm>
            <a:off x="612775" y="1371600"/>
            <a:ext cx="7918450" cy="4424363"/>
          </a:xfrm>
        </p:spPr>
        <p:txBody>
          <a:bodyPr>
            <a:normAutofit fontScale="77500" lnSpcReduction="20000"/>
          </a:bodyPr>
          <a:lstStyle/>
          <a:p>
            <a:pPr>
              <a:spcBef>
                <a:spcPts val="0"/>
              </a:spcBef>
            </a:pPr>
            <a:r>
              <a:rPr lang="en-US" dirty="0" smtClean="0"/>
              <a:t> EQ_FILE &lt;File Name&gt;</a:t>
            </a:r>
          </a:p>
          <a:p>
            <a:pPr lvl="1">
              <a:spcBef>
                <a:spcPts val="0"/>
              </a:spcBef>
            </a:pPr>
            <a:r>
              <a:rPr lang="en-US" dirty="0" smtClean="0"/>
              <a:t>Name of standard </a:t>
            </a:r>
            <a:r>
              <a:rPr lang="en-US" dirty="0" err="1" smtClean="0"/>
              <a:t>globk</a:t>
            </a:r>
            <a:r>
              <a:rPr lang="en-US" dirty="0" smtClean="0"/>
              <a:t> earthquake file.  Command may used multiple times as in the </a:t>
            </a:r>
            <a:r>
              <a:rPr lang="en-US" dirty="0" err="1" smtClean="0"/>
              <a:t>lastest</a:t>
            </a:r>
            <a:r>
              <a:rPr lang="en-US" dirty="0" smtClean="0"/>
              <a:t> version of </a:t>
            </a:r>
            <a:r>
              <a:rPr lang="en-US" dirty="0" err="1" smtClean="0"/>
              <a:t>globk</a:t>
            </a:r>
            <a:r>
              <a:rPr lang="en-US" dirty="0" smtClean="0"/>
              <a:t>.</a:t>
            </a:r>
          </a:p>
          <a:p>
            <a:pPr>
              <a:spcBef>
                <a:spcPts val="0"/>
              </a:spcBef>
            </a:pPr>
            <a:r>
              <a:rPr lang="en-US" dirty="0" smtClean="0"/>
              <a:t>OUT_APRF &lt;file name&gt; </a:t>
            </a:r>
          </a:p>
          <a:p>
            <a:pPr lvl="1">
              <a:spcBef>
                <a:spcPts val="0"/>
              </a:spcBef>
            </a:pPr>
            <a:r>
              <a:rPr lang="en-US" dirty="0" smtClean="0"/>
              <a:t>Specifies name of a </a:t>
            </a:r>
            <a:r>
              <a:rPr lang="en-US" dirty="0" err="1" smtClean="0"/>
              <a:t>globk</a:t>
            </a:r>
            <a:r>
              <a:rPr lang="en-US" dirty="0" smtClean="0"/>
              <a:t> apriori coordinate file to be generated from the fits.  This file contains EXTENDED entries if needed and can be used directly in </a:t>
            </a:r>
            <a:r>
              <a:rPr lang="en-US" dirty="0" err="1" smtClean="0"/>
              <a:t>globk</a:t>
            </a:r>
            <a:r>
              <a:rPr lang="en-US" dirty="0" smtClean="0"/>
              <a:t> or </a:t>
            </a:r>
            <a:r>
              <a:rPr lang="en-US" dirty="0" err="1" smtClean="0"/>
              <a:t>tscon</a:t>
            </a:r>
            <a:r>
              <a:rPr lang="en-US" dirty="0" smtClean="0"/>
              <a:t>.</a:t>
            </a:r>
          </a:p>
          <a:p>
            <a:pPr>
              <a:spcBef>
                <a:spcPts val="0"/>
              </a:spcBef>
            </a:pPr>
            <a:r>
              <a:rPr lang="en-US" dirty="0" smtClean="0"/>
              <a:t>   REP_EDITS &lt;rename file&gt;</a:t>
            </a:r>
          </a:p>
          <a:p>
            <a:pPr lvl="1">
              <a:spcBef>
                <a:spcPts val="0"/>
              </a:spcBef>
            </a:pPr>
            <a:r>
              <a:rPr lang="en-US" dirty="0" smtClean="0"/>
              <a:t>Set to report edits to file &lt;rename file&gt;.  Edit lines start with R. The rename file if given will contain </a:t>
            </a:r>
            <a:r>
              <a:rPr lang="en-US" dirty="0" err="1" smtClean="0"/>
              <a:t>globk</a:t>
            </a:r>
            <a:r>
              <a:rPr lang="en-US" dirty="0" smtClean="0"/>
              <a:t> rename to _XPS lines. </a:t>
            </a:r>
          </a:p>
          <a:p>
            <a:pPr>
              <a:spcBef>
                <a:spcPts val="0"/>
              </a:spcBef>
            </a:pPr>
            <a:r>
              <a:rPr lang="en-US" dirty="0" smtClean="0"/>
              <a:t>  REAL_SIGMA</a:t>
            </a:r>
          </a:p>
          <a:p>
            <a:pPr lvl="1">
              <a:spcBef>
                <a:spcPts val="0"/>
              </a:spcBef>
            </a:pPr>
            <a:r>
              <a:rPr lang="en-US" dirty="0" smtClean="0"/>
              <a:t>Apply the </a:t>
            </a:r>
            <a:r>
              <a:rPr lang="en-US" dirty="0" err="1" smtClean="0"/>
              <a:t>tsview/ensum</a:t>
            </a:r>
            <a:r>
              <a:rPr lang="en-US" dirty="0" smtClean="0"/>
              <a:t> realistic sigma algorithm to generate </a:t>
            </a:r>
            <a:r>
              <a:rPr lang="en-US" dirty="0" err="1" smtClean="0"/>
              <a:t>sigmas</a:t>
            </a:r>
            <a:r>
              <a:rPr lang="en-US" dirty="0" smtClean="0"/>
              <a:t> that account for temporal correlations in the data.  This option is needed to use </a:t>
            </a:r>
            <a:r>
              <a:rPr lang="en-US" dirty="0" err="1" smtClean="0"/>
              <a:t>sh_gen_stats</a:t>
            </a:r>
            <a:endParaRPr lang="en-US" dirty="0" smtClean="0"/>
          </a:p>
          <a:p>
            <a:pPr>
              <a:spcBef>
                <a:spcPts val="0"/>
              </a:spcBef>
              <a:buNone/>
            </a:pPr>
            <a:endParaRPr lang="en-US" dirty="0" smtClean="0"/>
          </a:p>
        </p:txBody>
      </p:sp>
      <p:sp>
        <p:nvSpPr>
          <p:cNvPr id="4" name="Date Placeholder 3"/>
          <p:cNvSpPr>
            <a:spLocks noGrp="1"/>
          </p:cNvSpPr>
          <p:nvPr>
            <p:ph type="dt" sz="half" idx="10"/>
          </p:nvPr>
        </p:nvSpPr>
        <p:spPr/>
        <p:txBody>
          <a:bodyPr/>
          <a:lstStyle/>
          <a:p>
            <a:r>
              <a:rPr lang="en-US" smtClean="0"/>
              <a:t>11/19/12</a:t>
            </a:r>
            <a:endParaRPr lang="en-US" dirty="0"/>
          </a:p>
        </p:txBody>
      </p:sp>
      <p:sp>
        <p:nvSpPr>
          <p:cNvPr id="5" name="Footer Placeholder 4"/>
          <p:cNvSpPr>
            <a:spLocks noGrp="1"/>
          </p:cNvSpPr>
          <p:nvPr>
            <p:ph type="ftr" sz="quarter" idx="11"/>
          </p:nvPr>
        </p:nvSpPr>
        <p:spPr/>
        <p:txBody>
          <a:bodyPr/>
          <a:lstStyle/>
          <a:p>
            <a:r>
              <a:rPr lang="en-US" smtClean="0"/>
              <a:t>Rapid Prototyping Lec 07</a:t>
            </a:r>
            <a:endParaRPr lang="en-US" dirty="0"/>
          </a:p>
        </p:txBody>
      </p:sp>
      <p:sp>
        <p:nvSpPr>
          <p:cNvPr id="6" name="Slide Number Placeholder 5"/>
          <p:cNvSpPr>
            <a:spLocks noGrp="1"/>
          </p:cNvSpPr>
          <p:nvPr>
            <p:ph type="sldNum" sz="quarter" idx="12"/>
          </p:nvPr>
        </p:nvSpPr>
        <p:spPr/>
        <p:txBody>
          <a:bodyPr/>
          <a:lstStyle/>
          <a:p>
            <a:fld id="{8F2BB984-D87A-7442-B99B-FAD33192D9E7}" type="slidenum">
              <a:rPr lang="en-US" smtClean="0"/>
              <a:pPr/>
              <a:t>12</a:t>
            </a:fld>
            <a:endParaRPr lang="en-US"/>
          </a:p>
        </p:txBody>
      </p:sp>
    </p:spTree>
    <p:extLst>
      <p:ext uri="{BB962C8B-B14F-4D97-AF65-F5344CB8AC3E}">
        <p14:creationId xmlns:p14="http://schemas.microsoft.com/office/powerpoint/2010/main" val="3018541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t>
            </a:r>
            <a:r>
              <a:rPr lang="en-US" dirty="0" err="1" smtClean="0"/>
              <a:t>tsfit</a:t>
            </a:r>
            <a:r>
              <a:rPr lang="en-US" dirty="0" smtClean="0"/>
              <a:t> commands</a:t>
            </a:r>
            <a:endParaRPr lang="en-US" dirty="0"/>
          </a:p>
        </p:txBody>
      </p:sp>
      <p:sp>
        <p:nvSpPr>
          <p:cNvPr id="3" name="Content Placeholder 2"/>
          <p:cNvSpPr>
            <a:spLocks noGrp="1"/>
          </p:cNvSpPr>
          <p:nvPr>
            <p:ph idx="1"/>
          </p:nvPr>
        </p:nvSpPr>
        <p:spPr/>
        <p:txBody>
          <a:bodyPr>
            <a:normAutofit fontScale="85000" lnSpcReduction="20000"/>
          </a:bodyPr>
          <a:lstStyle/>
          <a:p>
            <a:pPr>
              <a:spcBef>
                <a:spcPts val="0"/>
              </a:spcBef>
            </a:pPr>
            <a:r>
              <a:rPr lang="en-US" dirty="0" smtClean="0"/>
              <a:t>PERIODIC &lt;Period (days)&gt; </a:t>
            </a:r>
          </a:p>
          <a:p>
            <a:pPr lvl="1">
              <a:spcBef>
                <a:spcPts val="0"/>
              </a:spcBef>
            </a:pPr>
            <a:r>
              <a:rPr lang="en-US" dirty="0" smtClean="0"/>
              <a:t>Estimates Cosine and Sine terms with Period.  This command may be issued multiple times to estimate signals with different periods.</a:t>
            </a:r>
          </a:p>
          <a:p>
            <a:pPr>
              <a:spcBef>
                <a:spcPts val="0"/>
              </a:spcBef>
              <a:buFont typeface="Arial"/>
              <a:buChar char="•"/>
            </a:pPr>
            <a:r>
              <a:rPr lang="en-US" dirty="0" smtClean="0"/>
              <a:t> DETROOT &lt;</a:t>
            </a:r>
            <a:r>
              <a:rPr lang="en-US" dirty="0" err="1" smtClean="0"/>
              <a:t>det_root</a:t>
            </a:r>
            <a:r>
              <a:rPr lang="en-US" dirty="0" smtClean="0"/>
              <a:t>&gt;</a:t>
            </a:r>
          </a:p>
          <a:p>
            <a:pPr lvl="1">
              <a:spcBef>
                <a:spcPts val="0"/>
              </a:spcBef>
            </a:pPr>
            <a:r>
              <a:rPr lang="en-US" dirty="0" smtClean="0"/>
              <a:t>String to be used at the start of the site dependent parameter estimate files.  Each site generates its own file.  Default is </a:t>
            </a:r>
            <a:r>
              <a:rPr lang="en-US" dirty="0" err="1" smtClean="0"/>
              <a:t>ts</a:t>
            </a:r>
            <a:r>
              <a:rPr lang="en-US" dirty="0" smtClean="0"/>
              <a:t>_. NONE generates no files</a:t>
            </a:r>
          </a:p>
          <a:p>
            <a:pPr>
              <a:spcBef>
                <a:spcPts val="0"/>
              </a:spcBef>
            </a:pPr>
            <a:r>
              <a:rPr lang="en-US" dirty="0" smtClean="0"/>
              <a:t>  VELFILE &lt;</a:t>
            </a:r>
            <a:r>
              <a:rPr lang="en-US" dirty="0" err="1" smtClean="0"/>
              <a:t>vel</a:t>
            </a:r>
            <a:r>
              <a:rPr lang="en-US" dirty="0" smtClean="0"/>
              <a:t> file name&gt;</a:t>
            </a:r>
          </a:p>
          <a:p>
            <a:pPr lvl="1">
              <a:spcBef>
                <a:spcPts val="0"/>
              </a:spcBef>
            </a:pPr>
            <a:r>
              <a:rPr lang="en-US" dirty="0" smtClean="0"/>
              <a:t>Name of the output file containing velocity estimates in the standard </a:t>
            </a:r>
            <a:r>
              <a:rPr lang="en-US" dirty="0" err="1" smtClean="0"/>
              <a:t>globk</a:t>
            </a:r>
            <a:r>
              <a:rPr lang="en-US" dirty="0" smtClean="0"/>
              <a:t> velocity file format.</a:t>
            </a:r>
          </a:p>
          <a:p>
            <a:pPr>
              <a:spcBef>
                <a:spcPts val="0"/>
              </a:spcBef>
            </a:pPr>
            <a:r>
              <a:rPr lang="en-US" dirty="0" smtClean="0"/>
              <a:t>  NSIGMA &lt;</a:t>
            </a:r>
            <a:r>
              <a:rPr lang="en-US" dirty="0" err="1" smtClean="0"/>
              <a:t>nsigma</a:t>
            </a:r>
            <a:r>
              <a:rPr lang="en-US" dirty="0" smtClean="0"/>
              <a:t> limit&gt;</a:t>
            </a:r>
          </a:p>
          <a:p>
            <a:pPr lvl="1">
              <a:spcBef>
                <a:spcPts val="0"/>
              </a:spcBef>
            </a:pPr>
            <a:r>
              <a:rPr lang="en-US" dirty="0" smtClean="0"/>
              <a:t>Edit time series based on a </a:t>
            </a:r>
            <a:r>
              <a:rPr lang="en-US" dirty="0" err="1" smtClean="0"/>
              <a:t>n</a:t>
            </a:r>
            <a:r>
              <a:rPr lang="en-US" dirty="0" smtClean="0"/>
              <a:t>-sigma condition.</a:t>
            </a:r>
          </a:p>
          <a:p>
            <a:pPr marL="0" indent="0">
              <a:spcBef>
                <a:spcPts val="0"/>
              </a:spcBef>
              <a:buNone/>
            </a:pPr>
            <a:endParaRPr lang="en-US" dirty="0" smtClean="0"/>
          </a:p>
        </p:txBody>
      </p:sp>
      <p:sp>
        <p:nvSpPr>
          <p:cNvPr id="4" name="Date Placeholder 3"/>
          <p:cNvSpPr>
            <a:spLocks noGrp="1"/>
          </p:cNvSpPr>
          <p:nvPr>
            <p:ph type="dt" sz="half" idx="10"/>
          </p:nvPr>
        </p:nvSpPr>
        <p:spPr/>
        <p:txBody>
          <a:bodyPr/>
          <a:lstStyle/>
          <a:p>
            <a:r>
              <a:rPr lang="en-US" smtClean="0"/>
              <a:t>11/19/12</a:t>
            </a:r>
            <a:endParaRPr lang="en-US"/>
          </a:p>
        </p:txBody>
      </p:sp>
      <p:sp>
        <p:nvSpPr>
          <p:cNvPr id="5" name="Footer Placeholder 4"/>
          <p:cNvSpPr>
            <a:spLocks noGrp="1"/>
          </p:cNvSpPr>
          <p:nvPr>
            <p:ph type="ftr" sz="quarter" idx="11"/>
          </p:nvPr>
        </p:nvSpPr>
        <p:spPr/>
        <p:txBody>
          <a:bodyPr/>
          <a:lstStyle/>
          <a:p>
            <a:r>
              <a:rPr lang="en-US" smtClean="0"/>
              <a:t>Rapid Prototyping Lec 07</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13</a:t>
            </a:fld>
            <a:endParaRPr lang="en-US"/>
          </a:p>
        </p:txBody>
      </p:sp>
    </p:spTree>
    <p:extLst>
      <p:ext uri="{BB962C8B-B14F-4D97-AF65-F5344CB8AC3E}">
        <p14:creationId xmlns:p14="http://schemas.microsoft.com/office/powerpoint/2010/main" val="31452956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a:t>
            </a:r>
            <a:r>
              <a:rPr lang="en-US" dirty="0" err="1" smtClean="0"/>
              <a:t>tsfit</a:t>
            </a:r>
            <a:r>
              <a:rPr lang="en-US" dirty="0" smtClean="0"/>
              <a:t> commands</a:t>
            </a:r>
            <a:endParaRPr lang="en-US" dirty="0"/>
          </a:p>
        </p:txBody>
      </p:sp>
      <p:sp>
        <p:nvSpPr>
          <p:cNvPr id="3" name="Content Placeholder 2"/>
          <p:cNvSpPr>
            <a:spLocks noGrp="1"/>
          </p:cNvSpPr>
          <p:nvPr>
            <p:ph idx="1"/>
          </p:nvPr>
        </p:nvSpPr>
        <p:spPr/>
        <p:txBody>
          <a:bodyPr>
            <a:normAutofit fontScale="70000" lnSpcReduction="20000"/>
          </a:bodyPr>
          <a:lstStyle/>
          <a:p>
            <a:pPr>
              <a:spcBef>
                <a:spcPts val="0"/>
              </a:spcBef>
            </a:pPr>
            <a:r>
              <a:rPr lang="en-US" dirty="0" smtClean="0"/>
              <a:t>  MAX_SIGMA &lt;Sig N&gt; &lt;Sig E&gt; &lt;Sig U&gt; meters</a:t>
            </a:r>
          </a:p>
          <a:p>
            <a:pPr lvl="1">
              <a:spcBef>
                <a:spcPts val="0"/>
              </a:spcBef>
            </a:pPr>
            <a:r>
              <a:rPr lang="en-US" dirty="0" smtClean="0"/>
              <a:t>Allows limit to be set on sigma of data included in the solutions.  </a:t>
            </a:r>
          </a:p>
          <a:p>
            <a:pPr lvl="1">
              <a:spcBef>
                <a:spcPts val="0"/>
              </a:spcBef>
            </a:pPr>
            <a:r>
              <a:rPr lang="en-US" dirty="0" smtClean="0"/>
              <a:t>Default values are 0.1 meters in all three coordinates.</a:t>
            </a:r>
          </a:p>
          <a:p>
            <a:pPr>
              <a:spcBef>
                <a:spcPts val="0"/>
              </a:spcBef>
            </a:pPr>
            <a:r>
              <a:rPr lang="en-US" dirty="0" smtClean="0"/>
              <a:t>  TIME_RANGE &lt;Start Date&gt; &lt;End Date&gt;</a:t>
            </a:r>
          </a:p>
          <a:p>
            <a:pPr lvl="1">
              <a:spcBef>
                <a:spcPts val="0"/>
              </a:spcBef>
            </a:pPr>
            <a:r>
              <a:rPr lang="en-US" dirty="0" smtClean="0"/>
              <a:t>Allows time range of data to be processed to be specified.  Dates are Year Mon Day Hr Min.  End date is optional.</a:t>
            </a:r>
          </a:p>
          <a:p>
            <a:pPr>
              <a:spcBef>
                <a:spcPts val="0"/>
              </a:spcBef>
            </a:pPr>
            <a:r>
              <a:rPr lang="en-US" dirty="0" smtClean="0"/>
              <a:t>    OUT_EQROOT &lt;root for Earthquake files&gt; &lt;out days&gt;</a:t>
            </a:r>
          </a:p>
          <a:p>
            <a:pPr lvl="1">
              <a:spcBef>
                <a:spcPts val="0"/>
              </a:spcBef>
            </a:pPr>
            <a:r>
              <a:rPr lang="en-US" dirty="0" smtClean="0"/>
              <a:t>Specifies the root part of the name for earthquake estimates outputs. The outputs are in </a:t>
            </a:r>
            <a:r>
              <a:rPr lang="en-US" dirty="0" err="1" smtClean="0"/>
              <a:t>globk</a:t>
            </a:r>
            <a:r>
              <a:rPr lang="en-US" dirty="0" smtClean="0"/>
              <a:t> .</a:t>
            </a:r>
            <a:r>
              <a:rPr lang="en-US" dirty="0" err="1" smtClean="0"/>
              <a:t>vel</a:t>
            </a:r>
            <a:r>
              <a:rPr lang="en-US" dirty="0" smtClean="0"/>
              <a:t> file format and so can be used with </a:t>
            </a:r>
            <a:r>
              <a:rPr lang="en-US" dirty="0" err="1" smtClean="0"/>
              <a:t>sh_plotvel</a:t>
            </a:r>
            <a:r>
              <a:rPr lang="en-US" dirty="0" smtClean="0"/>
              <a:t> and </a:t>
            </a:r>
            <a:r>
              <a:rPr lang="en-US" dirty="0" err="1" smtClean="0"/>
              <a:t>velview</a:t>
            </a:r>
            <a:r>
              <a:rPr lang="en-US" dirty="0" smtClean="0"/>
              <a:t>.  The outputs are coseismic offset and log and exponential coefficient estimates.   If the &lt;out days&gt; argument is included the total post-seismic motion is computed that many days after each of the earthquakes.  If exponential and log terms are estimated for the same event (same </a:t>
            </a:r>
            <a:r>
              <a:rPr lang="en-US" dirty="0" err="1" smtClean="0"/>
              <a:t>eq_def</a:t>
            </a:r>
            <a:r>
              <a:rPr lang="en-US" dirty="0" smtClean="0"/>
              <a:t> code) then they are summed and correlations accounted for in computing the </a:t>
            </a:r>
            <a:r>
              <a:rPr lang="en-US" dirty="0" err="1" smtClean="0"/>
              <a:t>sigmas</a:t>
            </a:r>
            <a:r>
              <a:rPr lang="en-US" dirty="0" smtClean="0"/>
              <a:t> of the total motion.  Output file format is .</a:t>
            </a:r>
            <a:r>
              <a:rPr lang="en-US" dirty="0" err="1" smtClean="0"/>
              <a:t>vel</a:t>
            </a:r>
            <a:r>
              <a:rPr lang="en-US" dirty="0" smtClean="0"/>
              <a:t> file format.</a:t>
            </a:r>
          </a:p>
        </p:txBody>
      </p:sp>
      <p:sp>
        <p:nvSpPr>
          <p:cNvPr id="4" name="Date Placeholder 3"/>
          <p:cNvSpPr>
            <a:spLocks noGrp="1"/>
          </p:cNvSpPr>
          <p:nvPr>
            <p:ph type="dt" sz="half" idx="10"/>
          </p:nvPr>
        </p:nvSpPr>
        <p:spPr/>
        <p:txBody>
          <a:bodyPr/>
          <a:lstStyle/>
          <a:p>
            <a:r>
              <a:rPr lang="en-US" smtClean="0"/>
              <a:t>11/19/12</a:t>
            </a:r>
            <a:endParaRPr lang="en-US"/>
          </a:p>
        </p:txBody>
      </p:sp>
      <p:sp>
        <p:nvSpPr>
          <p:cNvPr id="5" name="Footer Placeholder 4"/>
          <p:cNvSpPr>
            <a:spLocks noGrp="1"/>
          </p:cNvSpPr>
          <p:nvPr>
            <p:ph type="ftr" sz="quarter" idx="11"/>
          </p:nvPr>
        </p:nvSpPr>
        <p:spPr/>
        <p:txBody>
          <a:bodyPr/>
          <a:lstStyle/>
          <a:p>
            <a:r>
              <a:rPr lang="en-US" smtClean="0"/>
              <a:t>Rapid Prototyping Lec 07</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14</a:t>
            </a:fld>
            <a:endParaRPr lang="en-US"/>
          </a:p>
        </p:txBody>
      </p:sp>
    </p:spTree>
    <p:extLst>
      <p:ext uri="{BB962C8B-B14F-4D97-AF65-F5344CB8AC3E}">
        <p14:creationId xmlns:p14="http://schemas.microsoft.com/office/powerpoint/2010/main" val="4096603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tscon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program </a:t>
            </a:r>
            <a:r>
              <a:rPr lang="en-US" dirty="0" err="1" smtClean="0"/>
              <a:t>tscon</a:t>
            </a:r>
            <a:r>
              <a:rPr lang="en-US" dirty="0" smtClean="0"/>
              <a:t> converts </a:t>
            </a:r>
            <a:r>
              <a:rPr lang="en-US" dirty="0" err="1" smtClean="0"/>
              <a:t>timeseries</a:t>
            </a:r>
            <a:r>
              <a:rPr lang="en-US" dirty="0" smtClean="0"/>
              <a:t> from Reason/JPL/SIO XYZ files and SCEC CSV format to PBO time series format and optionally re-realizes the reference frame used to generate the time series for the format above and standard PBO time series files generated with </a:t>
            </a:r>
            <a:r>
              <a:rPr lang="en-US" dirty="0" err="1" smtClean="0"/>
              <a:t>tssum</a:t>
            </a:r>
            <a:r>
              <a:rPr lang="en-US" dirty="0" smtClean="0"/>
              <a:t>.  </a:t>
            </a:r>
          </a:p>
          <a:p>
            <a:r>
              <a:rPr lang="en-US" dirty="0" smtClean="0"/>
              <a:t>The program assumes that the position time series are reported at a regular 1-day interval.  This is the normal timing used in </a:t>
            </a:r>
            <a:r>
              <a:rPr lang="en-US" dirty="0" err="1" smtClean="0"/>
              <a:t>gamit</a:t>
            </a:r>
            <a:r>
              <a:rPr lang="en-US" dirty="0" smtClean="0"/>
              <a:t> for 24-hr sessions of data. </a:t>
            </a:r>
          </a:p>
          <a:p>
            <a:r>
              <a:rPr lang="en-US" dirty="0" smtClean="0"/>
              <a:t>The command line for </a:t>
            </a:r>
            <a:r>
              <a:rPr lang="en-US" dirty="0" err="1" smtClean="0"/>
              <a:t>tscon</a:t>
            </a:r>
            <a:r>
              <a:rPr lang="en-US" dirty="0" smtClean="0"/>
              <a:t> is:</a:t>
            </a:r>
          </a:p>
          <a:p>
            <a:pPr lvl="1"/>
            <a:r>
              <a:rPr lang="en-US" dirty="0" err="1" smtClean="0"/>
              <a:t>tscon</a:t>
            </a:r>
            <a:r>
              <a:rPr lang="en-US" dirty="0" smtClean="0"/>
              <a:t> &lt;dir&gt; &lt;</a:t>
            </a:r>
            <a:r>
              <a:rPr lang="en-US" dirty="0" err="1" smtClean="0"/>
              <a:t>prod_id</a:t>
            </a:r>
            <a:r>
              <a:rPr lang="en-US" dirty="0" smtClean="0"/>
              <a:t>&gt; &lt;</a:t>
            </a:r>
            <a:r>
              <a:rPr lang="en-US" dirty="0" err="1" smtClean="0"/>
              <a:t>cmd</a:t>
            </a:r>
            <a:r>
              <a:rPr lang="en-US" dirty="0" smtClean="0"/>
              <a:t> file&gt; &lt;XYZ/PBO files/file with list&gt;</a:t>
            </a:r>
          </a:p>
          <a:p>
            <a:endParaRPr lang="en-US" dirty="0"/>
          </a:p>
        </p:txBody>
      </p:sp>
      <p:sp>
        <p:nvSpPr>
          <p:cNvPr id="4" name="Date Placeholder 3"/>
          <p:cNvSpPr>
            <a:spLocks noGrp="1"/>
          </p:cNvSpPr>
          <p:nvPr>
            <p:ph type="dt" sz="half" idx="10"/>
          </p:nvPr>
        </p:nvSpPr>
        <p:spPr/>
        <p:txBody>
          <a:bodyPr/>
          <a:lstStyle/>
          <a:p>
            <a:r>
              <a:rPr lang="en-US" smtClean="0"/>
              <a:t>11/19/12</a:t>
            </a:r>
            <a:endParaRPr lang="en-US"/>
          </a:p>
        </p:txBody>
      </p:sp>
      <p:sp>
        <p:nvSpPr>
          <p:cNvPr id="5" name="Footer Placeholder 4"/>
          <p:cNvSpPr>
            <a:spLocks noGrp="1"/>
          </p:cNvSpPr>
          <p:nvPr>
            <p:ph type="ftr" sz="quarter" idx="11"/>
          </p:nvPr>
        </p:nvSpPr>
        <p:spPr/>
        <p:txBody>
          <a:bodyPr/>
          <a:lstStyle/>
          <a:p>
            <a:r>
              <a:rPr lang="en-US" smtClean="0"/>
              <a:t>Rapid Prototyping Lec 07</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15</a:t>
            </a:fld>
            <a:endParaRPr lang="en-US"/>
          </a:p>
        </p:txBody>
      </p:sp>
    </p:spTree>
    <p:extLst>
      <p:ext uri="{BB962C8B-B14F-4D97-AF65-F5344CB8AC3E}">
        <p14:creationId xmlns:p14="http://schemas.microsoft.com/office/powerpoint/2010/main" val="2686087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tscon</a:t>
            </a:r>
            <a:r>
              <a:rPr lang="en-US" dirty="0" smtClean="0"/>
              <a:t> commands</a:t>
            </a:r>
            <a:endParaRPr lang="en-US" dirty="0"/>
          </a:p>
        </p:txBody>
      </p:sp>
      <p:sp>
        <p:nvSpPr>
          <p:cNvPr id="3" name="Content Placeholder 2"/>
          <p:cNvSpPr>
            <a:spLocks noGrp="1"/>
          </p:cNvSpPr>
          <p:nvPr>
            <p:ph idx="1"/>
          </p:nvPr>
        </p:nvSpPr>
        <p:spPr/>
        <p:txBody>
          <a:bodyPr>
            <a:normAutofit fontScale="77500" lnSpcReduction="20000"/>
          </a:bodyPr>
          <a:lstStyle/>
          <a:p>
            <a:r>
              <a:rPr lang="en-US" dirty="0" err="1" smtClean="0"/>
              <a:t>SummarySummary</a:t>
            </a:r>
            <a:r>
              <a:rPr lang="en-US" dirty="0" smtClean="0"/>
              <a:t> of commands are:</a:t>
            </a:r>
          </a:p>
          <a:p>
            <a:pPr lvl="1"/>
            <a:r>
              <a:rPr lang="en-US" dirty="0" smtClean="0"/>
              <a:t> </a:t>
            </a:r>
            <a:r>
              <a:rPr lang="en-US" dirty="0" err="1" smtClean="0"/>
              <a:t>eq_file</a:t>
            </a:r>
            <a:r>
              <a:rPr lang="en-US" dirty="0" smtClean="0"/>
              <a:t> &lt;file name&gt;  (maybe issued </a:t>
            </a:r>
            <a:r>
              <a:rPr lang="en-US" dirty="0" err="1" smtClean="0"/>
              <a:t>mutliple</a:t>
            </a:r>
            <a:r>
              <a:rPr lang="en-US" dirty="0" smtClean="0"/>
              <a:t> times)</a:t>
            </a:r>
          </a:p>
          <a:p>
            <a:pPr lvl="1"/>
            <a:r>
              <a:rPr lang="en-US" dirty="0" err="1" smtClean="0"/>
              <a:t>apr_file</a:t>
            </a:r>
            <a:r>
              <a:rPr lang="en-US" dirty="0" smtClean="0"/>
              <a:t> &lt;apriori coordinate file&gt; (may be issued multiple times)</a:t>
            </a:r>
          </a:p>
          <a:p>
            <a:pPr lvl="1"/>
            <a:r>
              <a:rPr lang="en-US" dirty="0" err="1" smtClean="0"/>
              <a:t>stab_site</a:t>
            </a:r>
            <a:r>
              <a:rPr lang="en-US" dirty="0" smtClean="0"/>
              <a:t> &lt;list of </a:t>
            </a:r>
            <a:r>
              <a:rPr lang="en-US" dirty="0" err="1" smtClean="0"/>
              <a:t>stablization</a:t>
            </a:r>
            <a:r>
              <a:rPr lang="en-US" dirty="0" smtClean="0"/>
              <a:t> sites&gt; (multiple times)</a:t>
            </a:r>
          </a:p>
          <a:p>
            <a:pPr lvl="1"/>
            <a:r>
              <a:rPr lang="en-US" dirty="0" err="1" smtClean="0"/>
              <a:t>pos_org</a:t>
            </a:r>
            <a:r>
              <a:rPr lang="en-US" dirty="0" smtClean="0"/>
              <a:t> &lt;</a:t>
            </a:r>
            <a:r>
              <a:rPr lang="en-US" dirty="0" err="1" smtClean="0"/>
              <a:t>xtran</a:t>
            </a:r>
            <a:r>
              <a:rPr lang="en-US" dirty="0" smtClean="0"/>
              <a:t>&gt; &lt;</a:t>
            </a:r>
            <a:r>
              <a:rPr lang="en-US" dirty="0" err="1" smtClean="0"/>
              <a:t>ytran</a:t>
            </a:r>
            <a:r>
              <a:rPr lang="en-US" dirty="0" smtClean="0"/>
              <a:t>&gt; &lt;</a:t>
            </a:r>
            <a:r>
              <a:rPr lang="en-US" dirty="0" err="1" smtClean="0"/>
              <a:t>ztran</a:t>
            </a:r>
            <a:r>
              <a:rPr lang="en-US" dirty="0" smtClean="0"/>
              <a:t>&gt; &lt;</a:t>
            </a:r>
            <a:r>
              <a:rPr lang="en-US" dirty="0" err="1" smtClean="0"/>
              <a:t>xrot</a:t>
            </a:r>
            <a:r>
              <a:rPr lang="en-US" dirty="0" smtClean="0"/>
              <a:t>&gt; &lt;</a:t>
            </a:r>
            <a:r>
              <a:rPr lang="en-US" dirty="0" err="1" smtClean="0"/>
              <a:t>yrot</a:t>
            </a:r>
            <a:r>
              <a:rPr lang="en-US" dirty="0" smtClean="0"/>
              <a:t>&gt; &lt;</a:t>
            </a:r>
            <a:r>
              <a:rPr lang="en-US" dirty="0" err="1" smtClean="0"/>
              <a:t>zrot</a:t>
            </a:r>
            <a:r>
              <a:rPr lang="en-US" dirty="0" smtClean="0"/>
              <a:t>&gt; &lt;scale&gt;</a:t>
            </a:r>
          </a:p>
          <a:p>
            <a:pPr lvl="1"/>
            <a:r>
              <a:rPr lang="en-US" dirty="0" err="1" smtClean="0"/>
              <a:t>stab_ite</a:t>
            </a:r>
            <a:r>
              <a:rPr lang="en-US" dirty="0" smtClean="0"/>
              <a:t> [# iterations] [Site Relative weight] [</a:t>
            </a:r>
            <a:r>
              <a:rPr lang="en-US" dirty="0" err="1" smtClean="0"/>
              <a:t>n</a:t>
            </a:r>
            <a:r>
              <a:rPr lang="en-US" dirty="0" smtClean="0"/>
              <a:t>-sigma]</a:t>
            </a:r>
          </a:p>
          <a:p>
            <a:pPr lvl="1"/>
            <a:r>
              <a:rPr lang="en-US" dirty="0" err="1" smtClean="0"/>
              <a:t>stab_min</a:t>
            </a:r>
            <a:r>
              <a:rPr lang="en-US" dirty="0" smtClean="0"/>
              <a:t> [</a:t>
            </a:r>
            <a:r>
              <a:rPr lang="en-US" dirty="0" err="1" smtClean="0"/>
              <a:t>dHsig</a:t>
            </a:r>
            <a:r>
              <a:rPr lang="en-US" dirty="0" smtClean="0"/>
              <a:t> min pos] [</a:t>
            </a:r>
            <a:r>
              <a:rPr lang="en-US" dirty="0" err="1" smtClean="0"/>
              <a:t>dNEsig</a:t>
            </a:r>
            <a:r>
              <a:rPr lang="en-US" dirty="0" smtClean="0"/>
              <a:t> min pos]</a:t>
            </a:r>
          </a:p>
          <a:p>
            <a:pPr lvl="1"/>
            <a:r>
              <a:rPr lang="en-US" dirty="0" err="1" smtClean="0"/>
              <a:t>cnd_hgtv</a:t>
            </a:r>
            <a:r>
              <a:rPr lang="en-US" dirty="0" smtClean="0"/>
              <a:t> [Height variance] [Sigma ratio]</a:t>
            </a:r>
          </a:p>
          <a:p>
            <a:pPr lvl="1"/>
            <a:r>
              <a:rPr lang="en-US" dirty="0" err="1" smtClean="0"/>
              <a:t>time_range</a:t>
            </a:r>
            <a:r>
              <a:rPr lang="en-US" dirty="0" smtClean="0"/>
              <a:t> [Start YY,MM,DD,HR,MIN] [End YY,MM,DD,HR,MIN]</a:t>
            </a:r>
          </a:p>
          <a:p>
            <a:r>
              <a:rPr lang="en-US" dirty="0" smtClean="0"/>
              <a:t>These commands mimic the </a:t>
            </a:r>
            <a:r>
              <a:rPr lang="en-US" dirty="0" err="1" smtClean="0"/>
              <a:t>glorg</a:t>
            </a:r>
            <a:r>
              <a:rPr lang="en-US" dirty="0" smtClean="0"/>
              <a:t> equivalent commands and operate is very similar way.  There are some small differences because </a:t>
            </a:r>
            <a:r>
              <a:rPr lang="en-US" dirty="0" err="1" smtClean="0"/>
              <a:t>tscon</a:t>
            </a:r>
            <a:r>
              <a:rPr lang="en-US" dirty="0" smtClean="0"/>
              <a:t> starts with frame realized time series.</a:t>
            </a:r>
          </a:p>
          <a:p>
            <a:endParaRPr lang="en-US" dirty="0"/>
          </a:p>
        </p:txBody>
      </p:sp>
      <p:sp>
        <p:nvSpPr>
          <p:cNvPr id="4" name="Date Placeholder 3"/>
          <p:cNvSpPr>
            <a:spLocks noGrp="1"/>
          </p:cNvSpPr>
          <p:nvPr>
            <p:ph type="dt" sz="half" idx="10"/>
          </p:nvPr>
        </p:nvSpPr>
        <p:spPr/>
        <p:txBody>
          <a:bodyPr/>
          <a:lstStyle/>
          <a:p>
            <a:r>
              <a:rPr lang="en-US" smtClean="0"/>
              <a:t>11/19/12</a:t>
            </a:r>
            <a:endParaRPr lang="en-US"/>
          </a:p>
        </p:txBody>
      </p:sp>
      <p:sp>
        <p:nvSpPr>
          <p:cNvPr id="5" name="Footer Placeholder 4"/>
          <p:cNvSpPr>
            <a:spLocks noGrp="1"/>
          </p:cNvSpPr>
          <p:nvPr>
            <p:ph type="ftr" sz="quarter" idx="11"/>
          </p:nvPr>
        </p:nvSpPr>
        <p:spPr/>
        <p:txBody>
          <a:bodyPr/>
          <a:lstStyle/>
          <a:p>
            <a:r>
              <a:rPr lang="en-US" smtClean="0"/>
              <a:t>Rapid Prototyping Lec 07</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16</a:t>
            </a:fld>
            <a:endParaRPr lang="en-US"/>
          </a:p>
        </p:txBody>
      </p:sp>
    </p:spTree>
    <p:extLst>
      <p:ext uri="{BB962C8B-B14F-4D97-AF65-F5344CB8AC3E}">
        <p14:creationId xmlns:p14="http://schemas.microsoft.com/office/powerpoint/2010/main" val="23154521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11/19/12</a:t>
            </a:r>
            <a:endParaRPr lang="en-US"/>
          </a:p>
        </p:txBody>
      </p:sp>
      <p:sp>
        <p:nvSpPr>
          <p:cNvPr id="5" name="Footer Placeholder 4"/>
          <p:cNvSpPr>
            <a:spLocks noGrp="1"/>
          </p:cNvSpPr>
          <p:nvPr>
            <p:ph type="ftr" sz="quarter" idx="11"/>
          </p:nvPr>
        </p:nvSpPr>
        <p:spPr/>
        <p:txBody>
          <a:bodyPr/>
          <a:lstStyle/>
          <a:p>
            <a:r>
              <a:rPr lang="en-US" smtClean="0"/>
              <a:t>Rapid Prototyping Lec 07</a:t>
            </a:r>
            <a:endParaRPr lang="en-US"/>
          </a:p>
        </p:txBody>
      </p:sp>
      <p:sp>
        <p:nvSpPr>
          <p:cNvPr id="6" name="Slide Number Placeholder 5"/>
          <p:cNvSpPr>
            <a:spLocks noGrp="1"/>
          </p:cNvSpPr>
          <p:nvPr>
            <p:ph type="sldNum" sz="quarter" idx="12"/>
          </p:nvPr>
        </p:nvSpPr>
        <p:spPr/>
        <p:txBody>
          <a:bodyPr/>
          <a:lstStyle/>
          <a:p>
            <a:fld id="{D2EB9782-0709-EC4C-90B7-E4DD18F1C392}" type="slidenum">
              <a:rPr lang="en-US"/>
              <a:pPr/>
              <a:t>17</a:t>
            </a:fld>
            <a:endParaRPr lang="en-US">
              <a:latin typeface="Times" charset="0"/>
            </a:endParaRPr>
          </a:p>
        </p:txBody>
      </p:sp>
      <p:sp>
        <p:nvSpPr>
          <p:cNvPr id="10242" name="Rectangle 2"/>
          <p:cNvSpPr>
            <a:spLocks noGrp="1" noChangeArrowheads="1"/>
          </p:cNvSpPr>
          <p:nvPr>
            <p:ph type="title"/>
          </p:nvPr>
        </p:nvSpPr>
        <p:spPr/>
        <p:txBody>
          <a:bodyPr/>
          <a:lstStyle/>
          <a:p>
            <a:r>
              <a:rPr lang="en-US" dirty="0" smtClean="0"/>
              <a:t>Comparison of </a:t>
            </a:r>
            <a:r>
              <a:rPr lang="en-US" dirty="0" err="1" smtClean="0"/>
              <a:t>tsfit</a:t>
            </a:r>
            <a:r>
              <a:rPr lang="en-US" dirty="0" smtClean="0"/>
              <a:t> and </a:t>
            </a:r>
            <a:r>
              <a:rPr lang="en-US" dirty="0" err="1" smtClean="0"/>
              <a:t>globk</a:t>
            </a:r>
            <a:endParaRPr lang="en-US" dirty="0"/>
          </a:p>
        </p:txBody>
      </p:sp>
      <p:sp>
        <p:nvSpPr>
          <p:cNvPr id="10243" name="Rectangle 3"/>
          <p:cNvSpPr>
            <a:spLocks noGrp="1" noChangeArrowheads="1"/>
          </p:cNvSpPr>
          <p:nvPr>
            <p:ph type="body" idx="1"/>
          </p:nvPr>
        </p:nvSpPr>
        <p:spPr/>
        <p:txBody>
          <a:bodyPr>
            <a:normAutofit/>
          </a:bodyPr>
          <a:lstStyle/>
          <a:p>
            <a:pPr>
              <a:lnSpc>
                <a:spcPct val="90000"/>
              </a:lnSpc>
            </a:pPr>
            <a:r>
              <a:rPr lang="en-US" sz="2000" dirty="0" err="1" smtClean="0"/>
              <a:t>tsfit</a:t>
            </a:r>
            <a:r>
              <a:rPr lang="en-US" sz="2000" dirty="0" smtClean="0"/>
              <a:t> uses time series analysis and is very fast.  In many cases, the results obtained with method are very similar to the more rigorous </a:t>
            </a:r>
            <a:r>
              <a:rPr lang="en-US" sz="2000" dirty="0" err="1" smtClean="0"/>
              <a:t>globk</a:t>
            </a:r>
            <a:r>
              <a:rPr lang="en-US" sz="2000" dirty="0" smtClean="0"/>
              <a:t> results.  Works well when there is a high quality reference network of sites.</a:t>
            </a:r>
          </a:p>
          <a:p>
            <a:pPr>
              <a:lnSpc>
                <a:spcPct val="90000"/>
              </a:lnSpc>
            </a:pPr>
            <a:r>
              <a:rPr lang="en-US" sz="2000" dirty="0" smtClean="0"/>
              <a:t>The comparison here used a </a:t>
            </a:r>
            <a:r>
              <a:rPr lang="en-US" sz="2000" dirty="0"/>
              <a:t>rigorous combination using a subset of “good” sites.  The reference frame of this solution is established and these sites are then used for frame realization of the entire network of sites in time series analysis mode.</a:t>
            </a:r>
          </a:p>
          <a:p>
            <a:pPr>
              <a:lnSpc>
                <a:spcPct val="90000"/>
              </a:lnSpc>
            </a:pPr>
            <a:r>
              <a:rPr lang="en-US" sz="2000" dirty="0"/>
              <a:t>The time series of each site is then analyzed separately and can have very complex process noise models.  Station analyses can be done parallel processing mode.</a:t>
            </a:r>
          </a:p>
          <a:p>
            <a:pPr>
              <a:lnSpc>
                <a:spcPct val="90000"/>
              </a:lnSpc>
            </a:pPr>
            <a:r>
              <a:rPr lang="en-US" sz="2000" dirty="0"/>
              <a:t>Example: PBO analysis.  230 sites used as frame definition sites. Translation, rotation and scale rate used to align to SNARF 1.0. (230 site analysis is fairly rapid -- runtime cube of number of number of sites.) </a:t>
            </a:r>
          </a:p>
        </p:txBody>
      </p:sp>
    </p:spTree>
    <p:extLst>
      <p:ext uri="{BB962C8B-B14F-4D97-AF65-F5344CB8AC3E}">
        <p14:creationId xmlns:p14="http://schemas.microsoft.com/office/powerpoint/2010/main" val="133271483"/>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2"/>
          <p:cNvSpPr>
            <a:spLocks noGrp="1"/>
          </p:cNvSpPr>
          <p:nvPr>
            <p:ph type="dt" sz="half" idx="10"/>
          </p:nvPr>
        </p:nvSpPr>
        <p:spPr/>
        <p:txBody>
          <a:bodyPr/>
          <a:lstStyle/>
          <a:p>
            <a:r>
              <a:rPr lang="en-US" smtClean="0"/>
              <a:t>11/19/12</a:t>
            </a:r>
            <a:endParaRPr lang="en-US"/>
          </a:p>
        </p:txBody>
      </p:sp>
      <p:sp>
        <p:nvSpPr>
          <p:cNvPr id="7" name="Footer Placeholder 3"/>
          <p:cNvSpPr>
            <a:spLocks noGrp="1"/>
          </p:cNvSpPr>
          <p:nvPr>
            <p:ph type="ftr" sz="quarter" idx="11"/>
          </p:nvPr>
        </p:nvSpPr>
        <p:spPr/>
        <p:txBody>
          <a:bodyPr/>
          <a:lstStyle/>
          <a:p>
            <a:r>
              <a:rPr lang="en-US" smtClean="0"/>
              <a:t>Rapid Prototyping Lec 07</a:t>
            </a:r>
            <a:endParaRPr lang="en-US"/>
          </a:p>
        </p:txBody>
      </p:sp>
      <p:sp>
        <p:nvSpPr>
          <p:cNvPr id="8" name="Slide Number Placeholder 4"/>
          <p:cNvSpPr>
            <a:spLocks noGrp="1"/>
          </p:cNvSpPr>
          <p:nvPr>
            <p:ph type="sldNum" sz="quarter" idx="12"/>
          </p:nvPr>
        </p:nvSpPr>
        <p:spPr/>
        <p:txBody>
          <a:bodyPr/>
          <a:lstStyle/>
          <a:p>
            <a:fld id="{51B0B793-22A9-7040-B162-6D9AEEDB92B2}" type="slidenum">
              <a:rPr lang="en-US"/>
              <a:pPr/>
              <a:t>18</a:t>
            </a:fld>
            <a:endParaRPr lang="en-US">
              <a:latin typeface="Times" charset="0"/>
            </a:endParaRPr>
          </a:p>
        </p:txBody>
      </p:sp>
      <p:pic>
        <p:nvPicPr>
          <p:cNvPr id="13315" name="Picture 3" descr="PBO_vell_all.tiff                                              000FDDBBMacintosh HD                   C361C625:"/>
          <p:cNvPicPr>
            <a:picLocks noChangeAspect="1" noChangeArrowheads="1"/>
          </p:cNvPicPr>
          <p:nvPr/>
        </p:nvPicPr>
        <p:blipFill>
          <a:blip r:embed="rId3"/>
          <a:srcRect/>
          <a:stretch>
            <a:fillRect/>
          </a:stretch>
        </p:blipFill>
        <p:spPr bwMode="auto">
          <a:xfrm>
            <a:off x="0" y="790575"/>
            <a:ext cx="8556625" cy="6067425"/>
          </a:xfrm>
          <a:prstGeom prst="rect">
            <a:avLst/>
          </a:prstGeom>
          <a:noFill/>
        </p:spPr>
      </p:pic>
      <p:sp>
        <p:nvSpPr>
          <p:cNvPr id="13314" name="Rectangle 2"/>
          <p:cNvSpPr>
            <a:spLocks noGrp="1" noChangeArrowheads="1"/>
          </p:cNvSpPr>
          <p:nvPr>
            <p:ph type="title"/>
          </p:nvPr>
        </p:nvSpPr>
        <p:spPr>
          <a:xfrm>
            <a:off x="685800" y="0"/>
            <a:ext cx="7772400" cy="685800"/>
          </a:xfrm>
        </p:spPr>
        <p:txBody>
          <a:bodyPr>
            <a:normAutofit fontScale="90000"/>
          </a:bodyPr>
          <a:lstStyle/>
          <a:p>
            <a:r>
              <a:rPr lang="en-US"/>
              <a:t>Velocity comparison</a:t>
            </a:r>
          </a:p>
        </p:txBody>
      </p:sp>
      <p:sp>
        <p:nvSpPr>
          <p:cNvPr id="13316" name="Text Box 4"/>
          <p:cNvSpPr txBox="1">
            <a:spLocks noChangeArrowheads="1"/>
          </p:cNvSpPr>
          <p:nvPr/>
        </p:nvSpPr>
        <p:spPr bwMode="auto">
          <a:xfrm>
            <a:off x="3048000" y="838200"/>
            <a:ext cx="5410200" cy="646331"/>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dirty="0">
                <a:solidFill>
                  <a:srgbClr val="632523"/>
                </a:solidFill>
                <a:latin typeface="+mn-lt"/>
              </a:rPr>
              <a:t>Comparison of PBO combination (2004-7/2008) with time series analysis (2004-4/2009)</a:t>
            </a:r>
          </a:p>
        </p:txBody>
      </p:sp>
      <p:sp>
        <p:nvSpPr>
          <p:cNvPr id="13317" name="Text Box 5"/>
          <p:cNvSpPr txBox="1">
            <a:spLocks noChangeArrowheads="1"/>
          </p:cNvSpPr>
          <p:nvPr/>
        </p:nvSpPr>
        <p:spPr bwMode="auto">
          <a:xfrm>
            <a:off x="2667000" y="6096000"/>
            <a:ext cx="5715000" cy="707886"/>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dirty="0">
                <a:solidFill>
                  <a:schemeClr val="accent2">
                    <a:lumMod val="50000"/>
                  </a:schemeClr>
                </a:solidFill>
                <a:latin typeface="+mn-lt"/>
              </a:rPr>
              <a:t>Correlated noise models used for standard deviations (random walk and FOGM model)</a:t>
            </a:r>
          </a:p>
        </p:txBody>
      </p:sp>
    </p:spTree>
    <p:extLst>
      <p:ext uri="{BB962C8B-B14F-4D97-AF65-F5344CB8AC3E}">
        <p14:creationId xmlns:p14="http://schemas.microsoft.com/office/powerpoint/2010/main" val="5283379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2"/>
          <p:cNvSpPr>
            <a:spLocks noGrp="1"/>
          </p:cNvSpPr>
          <p:nvPr>
            <p:ph type="dt" sz="half" idx="10"/>
          </p:nvPr>
        </p:nvSpPr>
        <p:spPr/>
        <p:txBody>
          <a:bodyPr/>
          <a:lstStyle/>
          <a:p>
            <a:r>
              <a:rPr lang="en-US" smtClean="0"/>
              <a:t>11/19/12</a:t>
            </a:r>
            <a:endParaRPr lang="en-US"/>
          </a:p>
        </p:txBody>
      </p:sp>
      <p:sp>
        <p:nvSpPr>
          <p:cNvPr id="7" name="Footer Placeholder 3"/>
          <p:cNvSpPr>
            <a:spLocks noGrp="1"/>
          </p:cNvSpPr>
          <p:nvPr>
            <p:ph type="ftr" sz="quarter" idx="11"/>
          </p:nvPr>
        </p:nvSpPr>
        <p:spPr/>
        <p:txBody>
          <a:bodyPr/>
          <a:lstStyle/>
          <a:p>
            <a:r>
              <a:rPr lang="en-US" smtClean="0"/>
              <a:t>Rapid Prototyping Lec 07</a:t>
            </a:r>
            <a:endParaRPr lang="en-US"/>
          </a:p>
        </p:txBody>
      </p:sp>
      <p:sp>
        <p:nvSpPr>
          <p:cNvPr id="8" name="Slide Number Placeholder 4"/>
          <p:cNvSpPr>
            <a:spLocks noGrp="1"/>
          </p:cNvSpPr>
          <p:nvPr>
            <p:ph type="sldNum" sz="quarter" idx="12"/>
          </p:nvPr>
        </p:nvSpPr>
        <p:spPr/>
        <p:txBody>
          <a:bodyPr/>
          <a:lstStyle/>
          <a:p>
            <a:fld id="{A864A9BF-7F85-354A-B441-D0B5C5B06082}" type="slidenum">
              <a:rPr lang="en-US"/>
              <a:pPr/>
              <a:t>19</a:t>
            </a:fld>
            <a:endParaRPr lang="en-US">
              <a:latin typeface="Times" charset="0"/>
            </a:endParaRPr>
          </a:p>
        </p:txBody>
      </p:sp>
      <p:pic>
        <p:nvPicPr>
          <p:cNvPr id="15363" name="Picture 3" descr="PBO_Zoom1.tiff                                                 000FDDBBMacintosh HD                   C361C625:"/>
          <p:cNvPicPr>
            <a:picLocks noChangeAspect="1" noChangeArrowheads="1"/>
          </p:cNvPicPr>
          <p:nvPr/>
        </p:nvPicPr>
        <p:blipFill>
          <a:blip r:embed="rId2"/>
          <a:srcRect/>
          <a:stretch>
            <a:fillRect/>
          </a:stretch>
        </p:blipFill>
        <p:spPr bwMode="auto">
          <a:xfrm>
            <a:off x="125413" y="1295400"/>
            <a:ext cx="8891587" cy="4267200"/>
          </a:xfrm>
          <a:prstGeom prst="rect">
            <a:avLst/>
          </a:prstGeom>
          <a:noFill/>
        </p:spPr>
      </p:pic>
      <p:sp>
        <p:nvSpPr>
          <p:cNvPr id="15364" name="Rectangle 4"/>
          <p:cNvSpPr>
            <a:spLocks noGrp="1" noChangeArrowheads="1"/>
          </p:cNvSpPr>
          <p:nvPr>
            <p:ph type="title"/>
          </p:nvPr>
        </p:nvSpPr>
        <p:spPr>
          <a:xfrm>
            <a:off x="685800" y="0"/>
            <a:ext cx="7772400" cy="1143000"/>
          </a:xfrm>
        </p:spPr>
        <p:txBody>
          <a:bodyPr/>
          <a:lstStyle/>
          <a:p>
            <a:r>
              <a:rPr lang="en-US" sz="2800"/>
              <a:t>Velocity Comparison and Zoom</a:t>
            </a:r>
            <a:endParaRPr lang="en-US"/>
          </a:p>
        </p:txBody>
      </p:sp>
      <p:sp>
        <p:nvSpPr>
          <p:cNvPr id="15365" name="Text Box 5"/>
          <p:cNvSpPr txBox="1">
            <a:spLocks noChangeArrowheads="1"/>
          </p:cNvSpPr>
          <p:nvPr/>
        </p:nvSpPr>
        <p:spPr bwMode="auto">
          <a:xfrm>
            <a:off x="190500" y="5486400"/>
            <a:ext cx="8763000" cy="707886"/>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dirty="0">
                <a:latin typeface="+mn-lt"/>
              </a:rPr>
              <a:t>Since time series solution was more recently constructed (getting ready for next rigorous combination), it has more stations.</a:t>
            </a:r>
          </a:p>
        </p:txBody>
      </p:sp>
      <p:sp>
        <p:nvSpPr>
          <p:cNvPr id="15366" name="Text Box 6"/>
          <p:cNvSpPr txBox="1">
            <a:spLocks noChangeArrowheads="1"/>
          </p:cNvSpPr>
          <p:nvPr/>
        </p:nvSpPr>
        <p:spPr bwMode="auto">
          <a:xfrm>
            <a:off x="228600" y="914400"/>
            <a:ext cx="5867400" cy="46166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dirty="0" smtClean="0">
                <a:latin typeface="+mn-lt"/>
              </a:rPr>
              <a:t>Standard deviations &lt;0.5 mm/yr shown</a:t>
            </a:r>
            <a:endParaRPr lang="en-US" dirty="0">
              <a:latin typeface="+mn-lt"/>
            </a:endParaRPr>
          </a:p>
        </p:txBody>
      </p:sp>
    </p:spTree>
    <p:extLst>
      <p:ext uri="{BB962C8B-B14F-4D97-AF65-F5344CB8AC3E}">
        <p14:creationId xmlns:p14="http://schemas.microsoft.com/office/powerpoint/2010/main" val="4213993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a:xfrm>
            <a:off x="457200" y="1524000"/>
            <a:ext cx="8229600" cy="4602163"/>
          </a:xfrm>
        </p:spPr>
        <p:txBody>
          <a:bodyPr>
            <a:normAutofit fontScale="70000" lnSpcReduction="20000"/>
          </a:bodyPr>
          <a:lstStyle/>
          <a:p>
            <a:r>
              <a:rPr lang="en-US" dirty="0" smtClean="0"/>
              <a:t>Processing roles:</a:t>
            </a:r>
          </a:p>
          <a:p>
            <a:pPr lvl="1"/>
            <a:r>
              <a:rPr lang="en-US" dirty="0" smtClean="0"/>
              <a:t>GAMIT: Used to process phase data normally in 24-hour sessions.  Station positions, atmospheric delay, phase ambiguity always estimated; often earth orientation and satellite orbit parameters estimated. Generally &lt;50 stations in one analysis; up to 5550 parameters</a:t>
            </a:r>
          </a:p>
          <a:p>
            <a:pPr lvl="1"/>
            <a:r>
              <a:rPr lang="en-US" dirty="0" smtClean="0"/>
              <a:t>GLOBK: Multiple roles in GPS (and other geodetic system) processing:</a:t>
            </a:r>
          </a:p>
          <a:p>
            <a:pPr lvl="2"/>
            <a:r>
              <a:rPr lang="en-US" dirty="0" smtClean="0">
                <a:solidFill>
                  <a:schemeClr val="accent2">
                    <a:lumMod val="50000"/>
                  </a:schemeClr>
                </a:solidFill>
              </a:rPr>
              <a:t>Combination of subnets </a:t>
            </a:r>
            <a:r>
              <a:rPr lang="en-US" dirty="0" smtClean="0"/>
              <a:t>from GAMIT for one-day (used when more than 50-stations processed).  Fast and only done once.</a:t>
            </a:r>
          </a:p>
          <a:p>
            <a:pPr lvl="2"/>
            <a:r>
              <a:rPr lang="en-US" dirty="0" smtClean="0">
                <a:solidFill>
                  <a:srgbClr val="632523"/>
                </a:solidFill>
              </a:rPr>
              <a:t>Time series analysis </a:t>
            </a:r>
            <a:r>
              <a:rPr lang="en-US" dirty="0" smtClean="0"/>
              <a:t>in which many daily solutions are process individually to generate time series.  Fast, often done many times.  Can be run in parallel. </a:t>
            </a:r>
          </a:p>
          <a:p>
            <a:pPr lvl="2"/>
            <a:r>
              <a:rPr lang="en-US" dirty="0" smtClean="0">
                <a:solidFill>
                  <a:srgbClr val="632523"/>
                </a:solidFill>
              </a:rPr>
              <a:t>Velocity solution combination </a:t>
            </a:r>
            <a:r>
              <a:rPr lang="en-US" dirty="0" smtClean="0"/>
              <a:t>where many years of data are combined in a forward Kalman filter run.  Often many thousands of parameters and many thousands of days of data.  Can be very slow (24-48 hour runs) and prone to problems if there are “bad” data or un-modeled discontinuities.  The prototyping is aimed at testing these types of solutions (and replace them in some cases).</a:t>
            </a:r>
          </a:p>
        </p:txBody>
      </p:sp>
      <p:sp>
        <p:nvSpPr>
          <p:cNvPr id="4" name="Date Placeholder 3"/>
          <p:cNvSpPr>
            <a:spLocks noGrp="1"/>
          </p:cNvSpPr>
          <p:nvPr>
            <p:ph type="dt" sz="half" idx="10"/>
          </p:nvPr>
        </p:nvSpPr>
        <p:spPr/>
        <p:txBody>
          <a:bodyPr/>
          <a:lstStyle/>
          <a:p>
            <a:r>
              <a:rPr lang="en-US" smtClean="0"/>
              <a:t>11/19/12</a:t>
            </a:r>
            <a:endParaRPr lang="en-US"/>
          </a:p>
        </p:txBody>
      </p:sp>
      <p:sp>
        <p:nvSpPr>
          <p:cNvPr id="5" name="Slide Number Placeholder 4"/>
          <p:cNvSpPr>
            <a:spLocks noGrp="1"/>
          </p:cNvSpPr>
          <p:nvPr>
            <p:ph type="sldNum" sz="quarter" idx="12"/>
          </p:nvPr>
        </p:nvSpPr>
        <p:spPr/>
        <p:txBody>
          <a:bodyPr/>
          <a:lstStyle/>
          <a:p>
            <a:fld id="{8F2BB984-D87A-7442-B99B-FAD33192D9E7}" type="slidenum">
              <a:rPr lang="en-US" smtClean="0"/>
              <a:pPr/>
              <a:t>2</a:t>
            </a:fld>
            <a:endParaRPr lang="en-US"/>
          </a:p>
        </p:txBody>
      </p:sp>
      <p:sp>
        <p:nvSpPr>
          <p:cNvPr id="6" name="Footer Placeholder 5"/>
          <p:cNvSpPr>
            <a:spLocks noGrp="1"/>
          </p:cNvSpPr>
          <p:nvPr>
            <p:ph type="ftr" sz="quarter" idx="11"/>
          </p:nvPr>
        </p:nvSpPr>
        <p:spPr/>
        <p:txBody>
          <a:bodyPr/>
          <a:lstStyle/>
          <a:p>
            <a:r>
              <a:rPr lang="en-US" smtClean="0"/>
              <a:t>Rapid Prototyping Lec 07</a:t>
            </a:r>
            <a:endParaRPr lang="en-US"/>
          </a:p>
        </p:txBody>
      </p:sp>
    </p:spTree>
    <p:extLst>
      <p:ext uri="{BB962C8B-B14F-4D97-AF65-F5344CB8AC3E}">
        <p14:creationId xmlns:p14="http://schemas.microsoft.com/office/powerpoint/2010/main" val="1284171917"/>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2"/>
          <p:cNvSpPr>
            <a:spLocks noGrp="1"/>
          </p:cNvSpPr>
          <p:nvPr>
            <p:ph type="dt" sz="half" idx="10"/>
          </p:nvPr>
        </p:nvSpPr>
        <p:spPr/>
        <p:txBody>
          <a:bodyPr/>
          <a:lstStyle/>
          <a:p>
            <a:r>
              <a:rPr lang="en-US" smtClean="0"/>
              <a:t>11/19/12</a:t>
            </a:r>
            <a:endParaRPr lang="en-US"/>
          </a:p>
        </p:txBody>
      </p:sp>
      <p:sp>
        <p:nvSpPr>
          <p:cNvPr id="5" name="Footer Placeholder 3"/>
          <p:cNvSpPr>
            <a:spLocks noGrp="1"/>
          </p:cNvSpPr>
          <p:nvPr>
            <p:ph type="ftr" sz="quarter" idx="11"/>
          </p:nvPr>
        </p:nvSpPr>
        <p:spPr/>
        <p:txBody>
          <a:bodyPr/>
          <a:lstStyle/>
          <a:p>
            <a:r>
              <a:rPr lang="en-US" smtClean="0"/>
              <a:t>Rapid Prototyping Lec 07</a:t>
            </a:r>
            <a:endParaRPr lang="en-US"/>
          </a:p>
        </p:txBody>
      </p:sp>
      <p:sp>
        <p:nvSpPr>
          <p:cNvPr id="6" name="Slide Number Placeholder 4"/>
          <p:cNvSpPr>
            <a:spLocks noGrp="1"/>
          </p:cNvSpPr>
          <p:nvPr>
            <p:ph type="sldNum" sz="quarter" idx="12"/>
          </p:nvPr>
        </p:nvSpPr>
        <p:spPr/>
        <p:txBody>
          <a:bodyPr/>
          <a:lstStyle/>
          <a:p>
            <a:fld id="{164A33D1-F66E-9744-BA52-08567918E21B}" type="slidenum">
              <a:rPr lang="en-US"/>
              <a:pPr/>
              <a:t>20</a:t>
            </a:fld>
            <a:endParaRPr lang="en-US">
              <a:latin typeface="Times" charset="0"/>
            </a:endParaRPr>
          </a:p>
        </p:txBody>
      </p:sp>
      <p:sp>
        <p:nvSpPr>
          <p:cNvPr id="16386" name="Rectangle 2"/>
          <p:cNvSpPr>
            <a:spLocks noGrp="1" noChangeArrowheads="1"/>
          </p:cNvSpPr>
          <p:nvPr>
            <p:ph type="title"/>
          </p:nvPr>
        </p:nvSpPr>
        <p:spPr>
          <a:xfrm>
            <a:off x="685800" y="0"/>
            <a:ext cx="7772400" cy="1143000"/>
          </a:xfrm>
        </p:spPr>
        <p:txBody>
          <a:bodyPr/>
          <a:lstStyle/>
          <a:p>
            <a:r>
              <a:rPr lang="en-US" sz="2800"/>
              <a:t>Comparison (fields reversed)</a:t>
            </a:r>
            <a:endParaRPr lang="en-US"/>
          </a:p>
        </p:txBody>
      </p:sp>
      <p:pic>
        <p:nvPicPr>
          <p:cNvPr id="16388" name="Picture 4" descr="PBO_Zoom2.tiff                                                 000FDDBBMacintosh HD                   C361C625:"/>
          <p:cNvPicPr>
            <a:picLocks noChangeAspect="1" noChangeArrowheads="1"/>
          </p:cNvPicPr>
          <p:nvPr/>
        </p:nvPicPr>
        <p:blipFill>
          <a:blip r:embed="rId2"/>
          <a:srcRect/>
          <a:stretch>
            <a:fillRect/>
          </a:stretch>
        </p:blipFill>
        <p:spPr bwMode="auto">
          <a:xfrm>
            <a:off x="125413" y="1371600"/>
            <a:ext cx="8891587" cy="4267200"/>
          </a:xfrm>
          <a:prstGeom prst="rect">
            <a:avLst/>
          </a:prstGeom>
          <a:noFill/>
        </p:spPr>
      </p:pic>
    </p:spTree>
    <p:extLst>
      <p:ext uri="{BB962C8B-B14F-4D97-AF65-F5344CB8AC3E}">
        <p14:creationId xmlns:p14="http://schemas.microsoft.com/office/powerpoint/2010/main" val="223851342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2"/>
          <p:cNvSpPr>
            <a:spLocks noGrp="1"/>
          </p:cNvSpPr>
          <p:nvPr>
            <p:ph type="dt" sz="half" idx="10"/>
          </p:nvPr>
        </p:nvSpPr>
        <p:spPr/>
        <p:txBody>
          <a:bodyPr/>
          <a:lstStyle/>
          <a:p>
            <a:r>
              <a:rPr lang="en-US" smtClean="0"/>
              <a:t>11/19/12</a:t>
            </a:r>
            <a:endParaRPr lang="en-US"/>
          </a:p>
        </p:txBody>
      </p:sp>
      <p:sp>
        <p:nvSpPr>
          <p:cNvPr id="6" name="Footer Placeholder 3"/>
          <p:cNvSpPr>
            <a:spLocks noGrp="1"/>
          </p:cNvSpPr>
          <p:nvPr>
            <p:ph type="ftr" sz="quarter" idx="11"/>
          </p:nvPr>
        </p:nvSpPr>
        <p:spPr/>
        <p:txBody>
          <a:bodyPr/>
          <a:lstStyle/>
          <a:p>
            <a:r>
              <a:rPr lang="en-US" smtClean="0"/>
              <a:t>Rapid Prototyping Lec 07</a:t>
            </a:r>
            <a:endParaRPr lang="en-US"/>
          </a:p>
        </p:txBody>
      </p:sp>
      <p:sp>
        <p:nvSpPr>
          <p:cNvPr id="7" name="Slide Number Placeholder 4"/>
          <p:cNvSpPr>
            <a:spLocks noGrp="1"/>
          </p:cNvSpPr>
          <p:nvPr>
            <p:ph type="sldNum" sz="quarter" idx="12"/>
          </p:nvPr>
        </p:nvSpPr>
        <p:spPr/>
        <p:txBody>
          <a:bodyPr/>
          <a:lstStyle/>
          <a:p>
            <a:fld id="{7A677C51-EB4E-9D4E-859E-E8F404F90E0E}" type="slidenum">
              <a:rPr lang="en-US"/>
              <a:pPr/>
              <a:t>21</a:t>
            </a:fld>
            <a:endParaRPr lang="en-US">
              <a:latin typeface="Times" charset="0"/>
            </a:endParaRPr>
          </a:p>
        </p:txBody>
      </p:sp>
      <p:sp>
        <p:nvSpPr>
          <p:cNvPr id="17410" name="Rectangle 2"/>
          <p:cNvSpPr>
            <a:spLocks noGrp="1" noChangeArrowheads="1"/>
          </p:cNvSpPr>
          <p:nvPr>
            <p:ph type="title"/>
          </p:nvPr>
        </p:nvSpPr>
        <p:spPr/>
        <p:txBody>
          <a:bodyPr/>
          <a:lstStyle/>
          <a:p>
            <a:endParaRPr lang="en-US"/>
          </a:p>
        </p:txBody>
      </p:sp>
      <p:pic>
        <p:nvPicPr>
          <p:cNvPr id="17411" name="Picture 3" descr="PBO_Allign.tiff                                                000FDDBBMacintosh HD                   C361C625:"/>
          <p:cNvPicPr>
            <a:picLocks noChangeAspect="1" noChangeArrowheads="1"/>
          </p:cNvPicPr>
          <p:nvPr/>
        </p:nvPicPr>
        <p:blipFill>
          <a:blip r:embed="rId2"/>
          <a:srcRect/>
          <a:stretch>
            <a:fillRect/>
          </a:stretch>
        </p:blipFill>
        <p:spPr bwMode="auto">
          <a:xfrm>
            <a:off x="-158750" y="31750"/>
            <a:ext cx="9461500" cy="6794500"/>
          </a:xfrm>
          <a:prstGeom prst="rect">
            <a:avLst/>
          </a:prstGeom>
          <a:noFill/>
        </p:spPr>
      </p:pic>
      <p:sp>
        <p:nvSpPr>
          <p:cNvPr id="17412" name="Text Box 4"/>
          <p:cNvSpPr txBox="1">
            <a:spLocks noChangeArrowheads="1"/>
          </p:cNvSpPr>
          <p:nvPr/>
        </p:nvSpPr>
        <p:spPr bwMode="auto">
          <a:xfrm>
            <a:off x="228600" y="914400"/>
            <a:ext cx="3886200" cy="707886"/>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000" dirty="0">
                <a:solidFill>
                  <a:srgbClr val="632523"/>
                </a:solidFill>
                <a:latin typeface="+mn-lt"/>
              </a:rPr>
              <a:t>Alignment and RMS difference between the field.</a:t>
            </a:r>
          </a:p>
        </p:txBody>
      </p:sp>
    </p:spTree>
    <p:extLst>
      <p:ext uri="{BB962C8B-B14F-4D97-AF65-F5344CB8AC3E}">
        <p14:creationId xmlns:p14="http://schemas.microsoft.com/office/powerpoint/2010/main" val="2819041130"/>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2"/>
          <p:cNvSpPr>
            <a:spLocks noGrp="1"/>
          </p:cNvSpPr>
          <p:nvPr>
            <p:ph type="dt" sz="half" idx="10"/>
          </p:nvPr>
        </p:nvSpPr>
        <p:spPr/>
        <p:txBody>
          <a:bodyPr/>
          <a:lstStyle/>
          <a:p>
            <a:r>
              <a:rPr lang="en-US" smtClean="0"/>
              <a:t>11/19/12</a:t>
            </a:r>
            <a:endParaRPr lang="en-US"/>
          </a:p>
        </p:txBody>
      </p:sp>
      <p:sp>
        <p:nvSpPr>
          <p:cNvPr id="8" name="Footer Placeholder 3"/>
          <p:cNvSpPr>
            <a:spLocks noGrp="1"/>
          </p:cNvSpPr>
          <p:nvPr>
            <p:ph type="ftr" sz="quarter" idx="11"/>
          </p:nvPr>
        </p:nvSpPr>
        <p:spPr/>
        <p:txBody>
          <a:bodyPr/>
          <a:lstStyle/>
          <a:p>
            <a:r>
              <a:rPr lang="en-US" smtClean="0"/>
              <a:t>Rapid Prototyping Lec 07</a:t>
            </a:r>
            <a:endParaRPr lang="en-US"/>
          </a:p>
        </p:txBody>
      </p:sp>
      <p:sp>
        <p:nvSpPr>
          <p:cNvPr id="9" name="Slide Number Placeholder 4"/>
          <p:cNvSpPr>
            <a:spLocks noGrp="1"/>
          </p:cNvSpPr>
          <p:nvPr>
            <p:ph type="sldNum" sz="quarter" idx="12"/>
          </p:nvPr>
        </p:nvSpPr>
        <p:spPr/>
        <p:txBody>
          <a:bodyPr/>
          <a:lstStyle/>
          <a:p>
            <a:fld id="{C3CC338E-62B9-0040-BCEA-5DF874E8C190}" type="slidenum">
              <a:rPr lang="en-US"/>
              <a:pPr/>
              <a:t>22</a:t>
            </a:fld>
            <a:endParaRPr lang="en-US">
              <a:latin typeface="Times" charset="0"/>
            </a:endParaRPr>
          </a:p>
        </p:txBody>
      </p:sp>
      <p:sp>
        <p:nvSpPr>
          <p:cNvPr id="11266" name="Rectangle 2"/>
          <p:cNvSpPr>
            <a:spLocks noGrp="1" noChangeArrowheads="1"/>
          </p:cNvSpPr>
          <p:nvPr>
            <p:ph type="title"/>
          </p:nvPr>
        </p:nvSpPr>
        <p:spPr>
          <a:xfrm>
            <a:off x="685800" y="228600"/>
            <a:ext cx="7772400" cy="381000"/>
          </a:xfrm>
        </p:spPr>
        <p:txBody>
          <a:bodyPr>
            <a:normAutofit fontScale="90000"/>
          </a:bodyPr>
          <a:lstStyle/>
          <a:p>
            <a:r>
              <a:rPr lang="en-US"/>
              <a:t>Noise model effect</a:t>
            </a:r>
          </a:p>
        </p:txBody>
      </p:sp>
      <p:pic>
        <p:nvPicPr>
          <p:cNvPr id="11267" name="Picture 3"/>
          <p:cNvPicPr>
            <a:picLocks noChangeAspect="1" noChangeArrowheads="1"/>
          </p:cNvPicPr>
          <p:nvPr/>
        </p:nvPicPr>
        <p:blipFill>
          <a:blip r:embed="rId2"/>
          <a:srcRect/>
          <a:stretch>
            <a:fillRect/>
          </a:stretch>
        </p:blipFill>
        <p:spPr bwMode="auto">
          <a:xfrm>
            <a:off x="0" y="1524000"/>
            <a:ext cx="7112000" cy="5334000"/>
          </a:xfrm>
          <a:prstGeom prst="rect">
            <a:avLst/>
          </a:prstGeom>
          <a:noFill/>
          <a:ln w="9525">
            <a:noFill/>
            <a:miter lim="800000"/>
            <a:headEnd/>
            <a:tailEnd/>
          </a:ln>
          <a:effectLst/>
        </p:spPr>
      </p:pic>
      <p:sp>
        <p:nvSpPr>
          <p:cNvPr id="11268" name="Text Box 4"/>
          <p:cNvSpPr txBox="1">
            <a:spLocks noChangeArrowheads="1"/>
          </p:cNvSpPr>
          <p:nvPr/>
        </p:nvSpPr>
        <p:spPr bwMode="auto">
          <a:xfrm>
            <a:off x="266700" y="762000"/>
            <a:ext cx="8610600" cy="822325"/>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sz="2400">
                <a:latin typeface="Arial" charset="0"/>
              </a:rPr>
              <a:t>Red: Flicker noise 1 mm, White noise 2mm; Green First Gauss Markov 1 day correlation time</a:t>
            </a:r>
          </a:p>
        </p:txBody>
      </p:sp>
      <p:sp>
        <p:nvSpPr>
          <p:cNvPr id="11269" name="Text Box 5"/>
          <p:cNvSpPr txBox="1">
            <a:spLocks noChangeArrowheads="1"/>
          </p:cNvSpPr>
          <p:nvPr/>
        </p:nvSpPr>
        <p:spPr bwMode="auto">
          <a:xfrm>
            <a:off x="6705600" y="1524000"/>
            <a:ext cx="2209800" cy="4339650"/>
          </a:xfrm>
          <a:prstGeom prst="rect">
            <a:avLst/>
          </a:prstGeom>
          <a:solidFill>
            <a:schemeClr val="bg1"/>
          </a:solidFill>
          <a:ln w="9525">
            <a:noFill/>
            <a:miter lim="800000"/>
            <a:headEnd/>
            <a:tailEnd/>
          </a:ln>
          <a:effectLst/>
        </p:spPr>
        <p:txBody>
          <a:bodyPr>
            <a:prstTxWarp prst="textNoShape">
              <a:avLst/>
            </a:prstTxWarp>
            <a:spAutoFit/>
          </a:bodyPr>
          <a:lstStyle/>
          <a:p>
            <a:r>
              <a:rPr lang="en-US" sz="1800" dirty="0">
                <a:latin typeface="+mn-lt"/>
              </a:rPr>
              <a:t>Flicker Noise Sig  1.00 WN  2.00 mm</a:t>
            </a:r>
          </a:p>
          <a:p>
            <a:r>
              <a:rPr lang="en-US" sz="1800" dirty="0">
                <a:latin typeface="+mn-lt"/>
              </a:rPr>
              <a:t>Offset and Rate Sig  0.51  mm</a:t>
            </a:r>
          </a:p>
          <a:p>
            <a:r>
              <a:rPr lang="en-US" sz="1800" dirty="0">
                <a:latin typeface="+mn-lt"/>
              </a:rPr>
              <a:t>0.27 mm/yr</a:t>
            </a:r>
          </a:p>
          <a:p>
            <a:endParaRPr lang="en-US" sz="1800" dirty="0">
              <a:latin typeface="+mn-lt"/>
            </a:endParaRPr>
          </a:p>
          <a:p>
            <a:r>
              <a:rPr lang="en-US" sz="1800" dirty="0">
                <a:latin typeface="+mn-lt"/>
              </a:rPr>
              <a:t>FOGM Noise Sig  1.00 tau    1.0 WN  2.00 mm</a:t>
            </a:r>
          </a:p>
          <a:p>
            <a:r>
              <a:rPr lang="en-US" sz="1800" dirty="0">
                <a:latin typeface="+mn-lt"/>
              </a:rPr>
              <a:t>Offset and Rate Sig  0.15  mm</a:t>
            </a:r>
          </a:p>
          <a:p>
            <a:r>
              <a:rPr lang="en-US" sz="1800" dirty="0">
                <a:latin typeface="+mn-lt"/>
              </a:rPr>
              <a:t>0.09 mm/yr</a:t>
            </a:r>
          </a:p>
          <a:p>
            <a:endParaRPr lang="en-US" sz="1800" dirty="0">
              <a:latin typeface="+mn-lt"/>
            </a:endParaRPr>
          </a:p>
          <a:p>
            <a:r>
              <a:rPr lang="en-US" sz="1800" dirty="0">
                <a:latin typeface="+mn-lt"/>
              </a:rPr>
              <a:t>3-years of </a:t>
            </a:r>
            <a:r>
              <a:rPr lang="en-US" sz="1800" dirty="0" smtClean="0">
                <a:latin typeface="+mn-lt"/>
              </a:rPr>
              <a:t>data</a:t>
            </a:r>
            <a:endParaRPr lang="en-US" sz="1800" dirty="0">
              <a:latin typeface="+mn-lt"/>
            </a:endParaRPr>
          </a:p>
          <a:p>
            <a:endParaRPr lang="en-US" sz="2400" dirty="0"/>
          </a:p>
        </p:txBody>
      </p:sp>
      <p:sp>
        <p:nvSpPr>
          <p:cNvPr id="11270" name="Text Box 6"/>
          <p:cNvSpPr txBox="1">
            <a:spLocks noChangeArrowheads="1"/>
          </p:cNvSpPr>
          <p:nvPr/>
        </p:nvSpPr>
        <p:spPr bwMode="auto">
          <a:xfrm rot="16200000">
            <a:off x="-1405224" y="3636446"/>
            <a:ext cx="3512124" cy="369332"/>
          </a:xfrm>
          <a:prstGeom prst="rect">
            <a:avLst/>
          </a:prstGeom>
          <a:noFill/>
          <a:ln w="9525">
            <a:noFill/>
            <a:miter lim="800000"/>
            <a:headEnd/>
            <a:tailEnd/>
          </a:ln>
          <a:effectLst/>
        </p:spPr>
        <p:txBody>
          <a:bodyPr wrap="none">
            <a:prstTxWarp prst="textNoShape">
              <a:avLst/>
            </a:prstTxWarp>
            <a:spAutoFit/>
          </a:bodyPr>
          <a:lstStyle/>
          <a:p>
            <a:r>
              <a:rPr lang="en-US" dirty="0">
                <a:solidFill>
                  <a:srgbClr val="632523"/>
                </a:solidFill>
                <a:latin typeface="+mn-lt"/>
              </a:rPr>
              <a:t>Data sensitivity </a:t>
            </a:r>
            <a:r>
              <a:rPr lang="en-US" dirty="0" err="1">
                <a:solidFill>
                  <a:srgbClr val="632523"/>
                </a:solidFill>
                <a:latin typeface="+mn-lt"/>
              </a:rPr>
              <a:t>dv/dp</a:t>
            </a:r>
            <a:r>
              <a:rPr lang="en-US" dirty="0">
                <a:solidFill>
                  <a:srgbClr val="632523"/>
                </a:solidFill>
                <a:latin typeface="+mn-lt"/>
              </a:rPr>
              <a:t> (mm/yr/mm)</a:t>
            </a:r>
          </a:p>
        </p:txBody>
      </p:sp>
    </p:spTree>
    <p:extLst>
      <p:ext uri="{BB962C8B-B14F-4D97-AF65-F5344CB8AC3E}">
        <p14:creationId xmlns:p14="http://schemas.microsoft.com/office/powerpoint/2010/main" val="3713751996"/>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2"/>
          <p:cNvSpPr>
            <a:spLocks noGrp="1"/>
          </p:cNvSpPr>
          <p:nvPr>
            <p:ph type="dt" sz="half" idx="10"/>
          </p:nvPr>
        </p:nvSpPr>
        <p:spPr/>
        <p:txBody>
          <a:bodyPr/>
          <a:lstStyle/>
          <a:p>
            <a:r>
              <a:rPr lang="en-US" smtClean="0"/>
              <a:t>11/19/12</a:t>
            </a:r>
            <a:endParaRPr lang="en-US"/>
          </a:p>
        </p:txBody>
      </p:sp>
      <p:sp>
        <p:nvSpPr>
          <p:cNvPr id="8" name="Footer Placeholder 3"/>
          <p:cNvSpPr>
            <a:spLocks noGrp="1"/>
          </p:cNvSpPr>
          <p:nvPr>
            <p:ph type="ftr" sz="quarter" idx="11"/>
          </p:nvPr>
        </p:nvSpPr>
        <p:spPr/>
        <p:txBody>
          <a:bodyPr/>
          <a:lstStyle/>
          <a:p>
            <a:r>
              <a:rPr lang="en-US" smtClean="0"/>
              <a:t>Rapid Prototyping Lec 07</a:t>
            </a:r>
            <a:endParaRPr lang="en-US"/>
          </a:p>
        </p:txBody>
      </p:sp>
      <p:sp>
        <p:nvSpPr>
          <p:cNvPr id="9" name="Slide Number Placeholder 4"/>
          <p:cNvSpPr>
            <a:spLocks noGrp="1"/>
          </p:cNvSpPr>
          <p:nvPr>
            <p:ph type="sldNum" sz="quarter" idx="12"/>
          </p:nvPr>
        </p:nvSpPr>
        <p:spPr/>
        <p:txBody>
          <a:bodyPr/>
          <a:lstStyle/>
          <a:p>
            <a:fld id="{D705FB62-2DC2-5D47-8E5F-6CF741F317F0}" type="slidenum">
              <a:rPr lang="en-US"/>
              <a:pPr/>
              <a:t>23</a:t>
            </a:fld>
            <a:endParaRPr lang="en-US">
              <a:latin typeface="Times" charset="0"/>
            </a:endParaRPr>
          </a:p>
        </p:txBody>
      </p:sp>
      <p:sp>
        <p:nvSpPr>
          <p:cNvPr id="12290" name="Rectangle 2"/>
          <p:cNvSpPr>
            <a:spLocks noGrp="1" noChangeArrowheads="1"/>
          </p:cNvSpPr>
          <p:nvPr>
            <p:ph type="title"/>
          </p:nvPr>
        </p:nvSpPr>
        <p:spPr>
          <a:xfrm>
            <a:off x="685800" y="228600"/>
            <a:ext cx="7772400" cy="533400"/>
          </a:xfrm>
        </p:spPr>
        <p:txBody>
          <a:bodyPr>
            <a:normAutofit fontScale="90000"/>
          </a:bodyPr>
          <a:lstStyle/>
          <a:p>
            <a:r>
              <a:rPr lang="en-US"/>
              <a:t>Different process noise</a:t>
            </a:r>
          </a:p>
        </p:txBody>
      </p:sp>
      <p:sp>
        <p:nvSpPr>
          <p:cNvPr id="12291" name="Text Box 3"/>
          <p:cNvSpPr txBox="1">
            <a:spLocks noChangeArrowheads="1"/>
          </p:cNvSpPr>
          <p:nvPr/>
        </p:nvSpPr>
        <p:spPr bwMode="auto">
          <a:xfrm>
            <a:off x="0" y="762000"/>
            <a:ext cx="8839200" cy="830997"/>
          </a:xfrm>
          <a:prstGeom prst="rect">
            <a:avLst/>
          </a:prstGeom>
          <a:noFill/>
          <a:ln w="9525">
            <a:noFill/>
            <a:miter lim="800000"/>
            <a:headEnd/>
            <a:tailEnd/>
          </a:ln>
          <a:effectLst/>
        </p:spPr>
        <p:txBody>
          <a:bodyPr>
            <a:prstTxWarp prst="textNoShape">
              <a:avLst/>
            </a:prstTxWarp>
            <a:spAutoFit/>
          </a:bodyPr>
          <a:lstStyle/>
          <a:p>
            <a:pPr>
              <a:spcBef>
                <a:spcPct val="50000"/>
              </a:spcBef>
            </a:pPr>
            <a:r>
              <a:rPr lang="en-US" dirty="0">
                <a:latin typeface="+mn-lt"/>
              </a:rPr>
              <a:t>Flicker noise 2mm, White noise 1 mm; First order Gauss Markov correlation time 32 days</a:t>
            </a:r>
          </a:p>
        </p:txBody>
      </p:sp>
      <p:pic>
        <p:nvPicPr>
          <p:cNvPr id="12292" name="Picture 4"/>
          <p:cNvPicPr>
            <a:picLocks noChangeAspect="1" noChangeArrowheads="1"/>
          </p:cNvPicPr>
          <p:nvPr/>
        </p:nvPicPr>
        <p:blipFill>
          <a:blip r:embed="rId2"/>
          <a:srcRect/>
          <a:stretch>
            <a:fillRect/>
          </a:stretch>
        </p:blipFill>
        <p:spPr bwMode="auto">
          <a:xfrm>
            <a:off x="0" y="1524000"/>
            <a:ext cx="7112000" cy="5334000"/>
          </a:xfrm>
          <a:prstGeom prst="rect">
            <a:avLst/>
          </a:prstGeom>
          <a:noFill/>
          <a:ln w="9525">
            <a:noFill/>
            <a:miter lim="800000"/>
            <a:headEnd/>
            <a:tailEnd/>
          </a:ln>
          <a:effectLst/>
        </p:spPr>
      </p:pic>
      <p:sp>
        <p:nvSpPr>
          <p:cNvPr id="12293" name="Rectangle 5"/>
          <p:cNvSpPr>
            <a:spLocks noChangeArrowheads="1"/>
          </p:cNvSpPr>
          <p:nvPr/>
        </p:nvSpPr>
        <p:spPr bwMode="auto">
          <a:xfrm rot="16200000">
            <a:off x="-1557624" y="3865046"/>
            <a:ext cx="3512124" cy="369332"/>
          </a:xfrm>
          <a:prstGeom prst="rect">
            <a:avLst/>
          </a:prstGeom>
          <a:noFill/>
          <a:ln w="9525">
            <a:noFill/>
            <a:miter lim="800000"/>
            <a:headEnd/>
            <a:tailEnd/>
          </a:ln>
          <a:effectLst/>
        </p:spPr>
        <p:txBody>
          <a:bodyPr wrap="none">
            <a:prstTxWarp prst="textNoShape">
              <a:avLst/>
            </a:prstTxWarp>
            <a:spAutoFit/>
          </a:bodyPr>
          <a:lstStyle/>
          <a:p>
            <a:r>
              <a:rPr lang="en-US" dirty="0">
                <a:solidFill>
                  <a:srgbClr val="632523"/>
                </a:solidFill>
                <a:latin typeface="+mn-lt"/>
              </a:rPr>
              <a:t>Data sensitivity </a:t>
            </a:r>
            <a:r>
              <a:rPr lang="en-US" dirty="0" err="1">
                <a:solidFill>
                  <a:srgbClr val="632523"/>
                </a:solidFill>
                <a:latin typeface="+mn-lt"/>
              </a:rPr>
              <a:t>dv/dp</a:t>
            </a:r>
            <a:r>
              <a:rPr lang="en-US" dirty="0">
                <a:solidFill>
                  <a:srgbClr val="632523"/>
                </a:solidFill>
                <a:latin typeface="+mn-lt"/>
              </a:rPr>
              <a:t> (mm/yr/mm)</a:t>
            </a:r>
          </a:p>
        </p:txBody>
      </p:sp>
      <p:sp>
        <p:nvSpPr>
          <p:cNvPr id="12294" name="Rectangle 6"/>
          <p:cNvSpPr>
            <a:spLocks noChangeArrowheads="1"/>
          </p:cNvSpPr>
          <p:nvPr/>
        </p:nvSpPr>
        <p:spPr bwMode="auto">
          <a:xfrm>
            <a:off x="6553200" y="1597025"/>
            <a:ext cx="2590800" cy="3662363"/>
          </a:xfrm>
          <a:prstGeom prst="rect">
            <a:avLst/>
          </a:prstGeom>
          <a:solidFill>
            <a:schemeClr val="bg1"/>
          </a:solidFill>
          <a:ln w="9525">
            <a:noFill/>
            <a:miter lim="800000"/>
            <a:headEnd/>
            <a:tailEnd/>
          </a:ln>
          <a:effectLst/>
        </p:spPr>
        <p:txBody>
          <a:bodyPr>
            <a:prstTxWarp prst="textNoShape">
              <a:avLst/>
            </a:prstTxWarp>
            <a:spAutoFit/>
          </a:bodyPr>
          <a:lstStyle/>
          <a:p>
            <a:r>
              <a:rPr lang="en-US" sz="1800" dirty="0">
                <a:latin typeface="+mn-lt"/>
              </a:rPr>
              <a:t>Flicker Noise Sig  2.00 WN  1.00 mm</a:t>
            </a:r>
          </a:p>
          <a:p>
            <a:r>
              <a:rPr lang="en-US" sz="1800" dirty="0">
                <a:latin typeface="+mn-lt"/>
              </a:rPr>
              <a:t>Offset and Rate Sig  0.99  mm</a:t>
            </a:r>
          </a:p>
          <a:p>
            <a:r>
              <a:rPr lang="en-US" sz="1800" dirty="0">
                <a:latin typeface="+mn-lt"/>
              </a:rPr>
              <a:t>0.51 mm/yr</a:t>
            </a:r>
          </a:p>
          <a:p>
            <a:endParaRPr lang="en-US" sz="1800" dirty="0">
              <a:latin typeface="+mn-lt"/>
            </a:endParaRPr>
          </a:p>
          <a:p>
            <a:r>
              <a:rPr lang="en-US" sz="1800" dirty="0">
                <a:latin typeface="+mn-lt"/>
              </a:rPr>
              <a:t>FOGM Noise Sig  1.00 tau    1.0 WN  2.00 </a:t>
            </a:r>
          </a:p>
          <a:p>
            <a:r>
              <a:rPr lang="en-US" sz="1800" dirty="0">
                <a:latin typeface="+mn-lt"/>
              </a:rPr>
              <a:t>Offset and Rate Sig  0.91  mm</a:t>
            </a:r>
          </a:p>
          <a:p>
            <a:r>
              <a:rPr lang="en-US" sz="1800" dirty="0">
                <a:latin typeface="+mn-lt"/>
              </a:rPr>
              <a:t>0.51 mm/yr</a:t>
            </a:r>
          </a:p>
          <a:p>
            <a:endParaRPr lang="en-US" sz="1800" dirty="0">
              <a:latin typeface="+mn-lt"/>
            </a:endParaRPr>
          </a:p>
          <a:p>
            <a:r>
              <a:rPr lang="en-US" sz="1800" dirty="0">
                <a:latin typeface="+mn-lt"/>
              </a:rPr>
              <a:t>3-years of data</a:t>
            </a:r>
          </a:p>
        </p:txBody>
      </p:sp>
    </p:spTree>
    <p:extLst>
      <p:ext uri="{BB962C8B-B14F-4D97-AF65-F5344CB8AC3E}">
        <p14:creationId xmlns:p14="http://schemas.microsoft.com/office/powerpoint/2010/main" val="1220360546"/>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11/19/12</a:t>
            </a:r>
            <a:endParaRPr lang="en-US"/>
          </a:p>
        </p:txBody>
      </p:sp>
      <p:sp>
        <p:nvSpPr>
          <p:cNvPr id="5" name="Footer Placeholder 4"/>
          <p:cNvSpPr>
            <a:spLocks noGrp="1"/>
          </p:cNvSpPr>
          <p:nvPr>
            <p:ph type="ftr" sz="quarter" idx="11"/>
          </p:nvPr>
        </p:nvSpPr>
        <p:spPr/>
        <p:txBody>
          <a:bodyPr/>
          <a:lstStyle/>
          <a:p>
            <a:r>
              <a:rPr lang="en-US" smtClean="0"/>
              <a:t>Rapid Prototyping Lec 07</a:t>
            </a:r>
            <a:endParaRPr lang="en-US"/>
          </a:p>
        </p:txBody>
      </p:sp>
      <p:sp>
        <p:nvSpPr>
          <p:cNvPr id="6" name="Slide Number Placeholder 5"/>
          <p:cNvSpPr>
            <a:spLocks noGrp="1"/>
          </p:cNvSpPr>
          <p:nvPr>
            <p:ph type="sldNum" sz="quarter" idx="12"/>
          </p:nvPr>
        </p:nvSpPr>
        <p:spPr/>
        <p:txBody>
          <a:bodyPr/>
          <a:lstStyle/>
          <a:p>
            <a:fld id="{C6481EAF-0ED6-E645-A1AF-080C03245F58}" type="slidenum">
              <a:rPr lang="en-US"/>
              <a:pPr/>
              <a:t>24</a:t>
            </a:fld>
            <a:endParaRPr lang="en-US">
              <a:latin typeface="Times" charset="0"/>
            </a:endParaRPr>
          </a:p>
        </p:txBody>
      </p:sp>
      <p:sp>
        <p:nvSpPr>
          <p:cNvPr id="14338" name="Rectangle 2"/>
          <p:cNvSpPr>
            <a:spLocks noGrp="1" noChangeArrowheads="1"/>
          </p:cNvSpPr>
          <p:nvPr>
            <p:ph type="title"/>
          </p:nvPr>
        </p:nvSpPr>
        <p:spPr/>
        <p:txBody>
          <a:bodyPr/>
          <a:lstStyle/>
          <a:p>
            <a:r>
              <a:rPr lang="en-US"/>
              <a:t>Conclusion</a:t>
            </a:r>
          </a:p>
        </p:txBody>
      </p:sp>
      <p:sp>
        <p:nvSpPr>
          <p:cNvPr id="14339" name="Rectangle 3"/>
          <p:cNvSpPr>
            <a:spLocks noGrp="1" noChangeArrowheads="1"/>
          </p:cNvSpPr>
          <p:nvPr>
            <p:ph type="body" idx="1"/>
          </p:nvPr>
        </p:nvSpPr>
        <p:spPr/>
        <p:txBody>
          <a:bodyPr>
            <a:normAutofit fontScale="70000" lnSpcReduction="20000"/>
          </a:bodyPr>
          <a:lstStyle/>
          <a:p>
            <a:pPr>
              <a:lnSpc>
                <a:spcPct val="90000"/>
              </a:lnSpc>
            </a:pPr>
            <a:r>
              <a:rPr lang="en-US" dirty="0"/>
              <a:t>Most critical steps to creating velocity field:</a:t>
            </a:r>
          </a:p>
          <a:p>
            <a:pPr lvl="1">
              <a:lnSpc>
                <a:spcPct val="90000"/>
              </a:lnSpc>
            </a:pPr>
            <a:r>
              <a:rPr lang="en-US" dirty="0"/>
              <a:t>Correct frame realization -- probably best done with a small group of well characterized sites</a:t>
            </a:r>
          </a:p>
          <a:p>
            <a:pPr lvl="1">
              <a:lnSpc>
                <a:spcPct val="90000"/>
              </a:lnSpc>
            </a:pPr>
            <a:r>
              <a:rPr lang="en-US" dirty="0"/>
              <a:t>Time series generated from this frame to allow process noise models to be developed and anomalous site identified.</a:t>
            </a:r>
          </a:p>
          <a:p>
            <a:pPr lvl="1">
              <a:lnSpc>
                <a:spcPct val="90000"/>
              </a:lnSpc>
            </a:pPr>
            <a:r>
              <a:rPr lang="en-US" dirty="0"/>
              <a:t>Determining the correct standard deviations for the velocities is the most difficult and important step.</a:t>
            </a:r>
          </a:p>
          <a:p>
            <a:pPr lvl="1">
              <a:lnSpc>
                <a:spcPct val="90000"/>
              </a:lnSpc>
            </a:pPr>
            <a:r>
              <a:rPr lang="en-US" dirty="0"/>
              <a:t>With modern data and a well defined frame, the method of the constructing the velocity is probably not that </a:t>
            </a:r>
            <a:r>
              <a:rPr lang="en-US" dirty="0" smtClean="0"/>
              <a:t>critical i.e., </a:t>
            </a:r>
            <a:r>
              <a:rPr lang="en-US" dirty="0" err="1" smtClean="0"/>
              <a:t>tsfit</a:t>
            </a:r>
            <a:r>
              <a:rPr lang="en-US" dirty="0" smtClean="0"/>
              <a:t> and </a:t>
            </a:r>
            <a:r>
              <a:rPr lang="en-US" dirty="0" err="1" smtClean="0"/>
              <a:t>globk</a:t>
            </a:r>
            <a:r>
              <a:rPr lang="en-US" dirty="0" smtClean="0"/>
              <a:t> generate very similar results when </a:t>
            </a:r>
            <a:r>
              <a:rPr lang="en-US" dirty="0" err="1" smtClean="0"/>
              <a:t>globk</a:t>
            </a:r>
            <a:r>
              <a:rPr lang="en-US" dirty="0" smtClean="0"/>
              <a:t> is used to generate the reference frame solution.</a:t>
            </a:r>
          </a:p>
          <a:p>
            <a:pPr>
              <a:lnSpc>
                <a:spcPct val="90000"/>
              </a:lnSpc>
            </a:pPr>
            <a:r>
              <a:rPr lang="en-US" dirty="0" smtClean="0"/>
              <a:t>The </a:t>
            </a:r>
            <a:r>
              <a:rPr lang="en-US" dirty="0" err="1" smtClean="0"/>
              <a:t>tsfit</a:t>
            </a:r>
            <a:r>
              <a:rPr lang="en-US" dirty="0" smtClean="0"/>
              <a:t> and </a:t>
            </a:r>
            <a:r>
              <a:rPr lang="en-US" dirty="0" err="1" smtClean="0"/>
              <a:t>tscon</a:t>
            </a:r>
            <a:r>
              <a:rPr lang="en-US" dirty="0" smtClean="0"/>
              <a:t> combination allows apriori coordinate and earthquake files to tested before running large multi-hour </a:t>
            </a:r>
            <a:r>
              <a:rPr lang="en-US" dirty="0" err="1" smtClean="0"/>
              <a:t>globk</a:t>
            </a:r>
            <a:r>
              <a:rPr lang="en-US" dirty="0" smtClean="0"/>
              <a:t> runs.</a:t>
            </a:r>
          </a:p>
          <a:p>
            <a:pPr>
              <a:lnSpc>
                <a:spcPct val="90000"/>
              </a:lnSpc>
            </a:pPr>
            <a:r>
              <a:rPr lang="en-US" dirty="0" err="1" smtClean="0"/>
              <a:t>tsview</a:t>
            </a:r>
            <a:r>
              <a:rPr lang="en-US" dirty="0" smtClean="0"/>
              <a:t> and </a:t>
            </a:r>
            <a:r>
              <a:rPr lang="en-US" dirty="0" err="1" smtClean="0"/>
              <a:t>velview</a:t>
            </a:r>
            <a:r>
              <a:rPr lang="en-US" dirty="0" smtClean="0"/>
              <a:t> are interactive </a:t>
            </a:r>
            <a:r>
              <a:rPr lang="en-US" dirty="0" err="1" smtClean="0"/>
              <a:t>matlab</a:t>
            </a:r>
            <a:r>
              <a:rPr lang="en-US" dirty="0" smtClean="0"/>
              <a:t> based tools that allow viewing of </a:t>
            </a:r>
            <a:r>
              <a:rPr lang="en-US" dirty="0" err="1" smtClean="0"/>
              <a:t>timeseries</a:t>
            </a:r>
            <a:r>
              <a:rPr lang="en-US" dirty="0" smtClean="0"/>
              <a:t> and velocity fields</a:t>
            </a:r>
            <a:br>
              <a:rPr lang="en-US" dirty="0" smtClean="0"/>
            </a:br>
            <a:r>
              <a:rPr lang="en-US" dirty="0" smtClean="0">
                <a:hlinkClick r:id="rId2"/>
              </a:rPr>
              <a:t>http://geoweb.mit.edu:~tah/GGMatlab</a:t>
            </a:r>
            <a:r>
              <a:rPr lang="en-US" dirty="0" smtClean="0"/>
              <a:t> </a:t>
            </a:r>
            <a:endParaRPr lang="en-US" dirty="0"/>
          </a:p>
        </p:txBody>
      </p:sp>
    </p:spTree>
    <p:extLst>
      <p:ext uri="{BB962C8B-B14F-4D97-AF65-F5344CB8AC3E}">
        <p14:creationId xmlns:p14="http://schemas.microsoft.com/office/powerpoint/2010/main" val="2038864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GLOBK Velocity Solutions</a:t>
            </a:r>
            <a:endParaRPr lang="en-US" dirty="0"/>
          </a:p>
        </p:txBody>
      </p:sp>
      <p:sp>
        <p:nvSpPr>
          <p:cNvPr id="3" name="Content Placeholder 2"/>
          <p:cNvSpPr>
            <a:spLocks noGrp="1"/>
          </p:cNvSpPr>
          <p:nvPr>
            <p:ph idx="1"/>
          </p:nvPr>
        </p:nvSpPr>
        <p:spPr/>
        <p:txBody>
          <a:bodyPr>
            <a:normAutofit fontScale="77500" lnSpcReduction="20000"/>
          </a:bodyPr>
          <a:lstStyle/>
          <a:p>
            <a:pPr>
              <a:spcBef>
                <a:spcPts val="0"/>
              </a:spcBef>
            </a:pPr>
            <a:r>
              <a:rPr lang="en-US" dirty="0" smtClean="0"/>
              <a:t>The aim of these solutions is to combined many years of data to generate position, velocity, offset, and postseismic parameter estimates.  Not uncommon to have 10000 parameters in these solutions.</a:t>
            </a:r>
          </a:p>
          <a:p>
            <a:pPr>
              <a:spcBef>
                <a:spcPts val="0"/>
              </a:spcBef>
            </a:pPr>
            <a:r>
              <a:rPr lang="en-US" dirty="0" smtClean="0"/>
              <a:t>Input requirements for these solutions:</a:t>
            </a:r>
          </a:p>
          <a:p>
            <a:pPr lvl="1">
              <a:spcBef>
                <a:spcPts val="0"/>
              </a:spcBef>
            </a:pPr>
            <a:r>
              <a:rPr lang="en-US" dirty="0" smtClean="0"/>
              <a:t>Apriori coordinate and velocity file. Used as a check on positions in daily solutions (for editing of bad solutions) and adjustments are apriori values (apriori </a:t>
            </a:r>
            <a:r>
              <a:rPr lang="en-US" dirty="0" err="1" smtClean="0"/>
              <a:t>sigmas</a:t>
            </a:r>
            <a:r>
              <a:rPr lang="en-US" dirty="0" smtClean="0"/>
              <a:t> are for these values)</a:t>
            </a:r>
          </a:p>
          <a:p>
            <a:pPr lvl="1">
              <a:spcBef>
                <a:spcPts val="0"/>
              </a:spcBef>
            </a:pPr>
            <a:r>
              <a:rPr lang="en-US" dirty="0" smtClean="0"/>
              <a:t>Earthquake file which specifies when earthquakes, discontinuities, and miss-named stations affect solution.  Critical that this file correctly describe data.</a:t>
            </a:r>
          </a:p>
          <a:p>
            <a:pPr lvl="1">
              <a:spcBef>
                <a:spcPts val="0"/>
              </a:spcBef>
            </a:pPr>
            <a:r>
              <a:rPr lang="en-US" dirty="0" smtClean="0"/>
              <a:t>Process noise parameters for each station.  Critical for generating realistic standard deviations for the velocity estimates. </a:t>
            </a:r>
          </a:p>
          <a:p>
            <a:pPr lvl="1"/>
            <a:endParaRPr lang="en-US" dirty="0"/>
          </a:p>
        </p:txBody>
      </p:sp>
      <p:sp>
        <p:nvSpPr>
          <p:cNvPr id="4" name="Date Placeholder 3"/>
          <p:cNvSpPr>
            <a:spLocks noGrp="1"/>
          </p:cNvSpPr>
          <p:nvPr>
            <p:ph type="dt" sz="half" idx="10"/>
          </p:nvPr>
        </p:nvSpPr>
        <p:spPr/>
        <p:txBody>
          <a:bodyPr/>
          <a:lstStyle/>
          <a:p>
            <a:r>
              <a:rPr lang="en-US" smtClean="0"/>
              <a:t>11/19/12</a:t>
            </a:r>
            <a:endParaRPr lang="en-US"/>
          </a:p>
        </p:txBody>
      </p:sp>
      <p:sp>
        <p:nvSpPr>
          <p:cNvPr id="5" name="Footer Placeholder 4"/>
          <p:cNvSpPr>
            <a:spLocks noGrp="1"/>
          </p:cNvSpPr>
          <p:nvPr>
            <p:ph type="ftr" sz="quarter" idx="11"/>
          </p:nvPr>
        </p:nvSpPr>
        <p:spPr/>
        <p:txBody>
          <a:bodyPr/>
          <a:lstStyle/>
          <a:p>
            <a:r>
              <a:rPr lang="en-US" smtClean="0"/>
              <a:t>Rapid Prototyping Lec 07</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3</a:t>
            </a:fld>
            <a:endParaRPr lang="en-US"/>
          </a:p>
        </p:txBody>
      </p:sp>
    </p:spTree>
    <p:extLst>
      <p:ext uri="{BB962C8B-B14F-4D97-AF65-F5344CB8AC3E}">
        <p14:creationId xmlns:p14="http://schemas.microsoft.com/office/powerpoint/2010/main" val="31454442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Velocity Solution Strategies</a:t>
            </a:r>
            <a:endParaRPr lang="en-US" dirty="0"/>
          </a:p>
        </p:txBody>
      </p:sp>
      <p:sp>
        <p:nvSpPr>
          <p:cNvPr id="3" name="Content Placeholder 2"/>
          <p:cNvSpPr>
            <a:spLocks noGrp="1"/>
          </p:cNvSpPr>
          <p:nvPr>
            <p:ph idx="1"/>
          </p:nvPr>
        </p:nvSpPr>
        <p:spPr/>
        <p:txBody>
          <a:bodyPr>
            <a:normAutofit fontScale="70000" lnSpcReduction="20000"/>
          </a:bodyPr>
          <a:lstStyle/>
          <a:p>
            <a:pPr>
              <a:spcBef>
                <a:spcPts val="500"/>
              </a:spcBef>
            </a:pPr>
            <a:r>
              <a:rPr lang="en-US" dirty="0" smtClean="0"/>
              <a:t>In general careful setup (i.e., correct apriori coordinate, earthquake file and process noise files) is needed since each run that corrects a problem can take several days.  In correct solutions may not complete correctly.</a:t>
            </a:r>
          </a:p>
          <a:p>
            <a:pPr>
              <a:spcBef>
                <a:spcPts val="500"/>
              </a:spcBef>
            </a:pPr>
            <a:r>
              <a:rPr lang="en-US" dirty="0" smtClean="0"/>
              <a:t>Previous methods for constructing these solutions:</a:t>
            </a:r>
          </a:p>
          <a:p>
            <a:pPr lvl="1"/>
            <a:r>
              <a:rPr lang="en-US" dirty="0" smtClean="0"/>
              <a:t>Define a core-set of sites (usually 20-200 sites) where the solution runs quickly.  Test files on this solutions and use the coordinate/velocity estimates to form the reference frame for time series generation.</a:t>
            </a:r>
          </a:p>
          <a:p>
            <a:pPr lvl="1"/>
            <a:r>
              <a:rPr lang="en-US" dirty="0" smtClean="0"/>
              <a:t>Time series using these reference frame sites and then test (RMS scatter, discontinuity tests) to form a more complete earthquake and apriori coordinate/velocity files.</a:t>
            </a:r>
          </a:p>
          <a:p>
            <a:pPr lvl="1"/>
            <a:r>
              <a:rPr lang="en-US" dirty="0" smtClean="0"/>
              <a:t>Steps above are repeated, usually increasing number of stations until solution is complete.  As new stations are added missed discontinuities and bad process noise models can cause problems.</a:t>
            </a:r>
            <a:endParaRPr lang="en-US" dirty="0"/>
          </a:p>
        </p:txBody>
      </p:sp>
      <p:sp>
        <p:nvSpPr>
          <p:cNvPr id="4" name="Date Placeholder 3"/>
          <p:cNvSpPr>
            <a:spLocks noGrp="1"/>
          </p:cNvSpPr>
          <p:nvPr>
            <p:ph type="dt" sz="half" idx="10"/>
          </p:nvPr>
        </p:nvSpPr>
        <p:spPr/>
        <p:txBody>
          <a:bodyPr/>
          <a:lstStyle/>
          <a:p>
            <a:r>
              <a:rPr lang="en-US" smtClean="0"/>
              <a:t>11/19/12</a:t>
            </a:r>
            <a:endParaRPr lang="en-US"/>
          </a:p>
        </p:txBody>
      </p:sp>
      <p:sp>
        <p:nvSpPr>
          <p:cNvPr id="5" name="Footer Placeholder 4"/>
          <p:cNvSpPr>
            <a:spLocks noGrp="1"/>
          </p:cNvSpPr>
          <p:nvPr>
            <p:ph type="ftr" sz="quarter" idx="11"/>
          </p:nvPr>
        </p:nvSpPr>
        <p:spPr/>
        <p:txBody>
          <a:bodyPr/>
          <a:lstStyle/>
          <a:p>
            <a:r>
              <a:rPr lang="en-US" smtClean="0"/>
              <a:t>Rapid Prototyping Lec 07</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4</a:t>
            </a:fld>
            <a:endParaRPr lang="en-US"/>
          </a:p>
        </p:txBody>
      </p:sp>
    </p:spTree>
    <p:extLst>
      <p:ext uri="{BB962C8B-B14F-4D97-AF65-F5344CB8AC3E}">
        <p14:creationId xmlns:p14="http://schemas.microsoft.com/office/powerpoint/2010/main" val="319590545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Velocity strategies</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Other methods that are used in increase speed are:</a:t>
            </a:r>
          </a:p>
          <a:p>
            <a:pPr lvl="1"/>
            <a:r>
              <a:rPr lang="en-US" dirty="0" smtClean="0"/>
              <a:t>Pre-combine daily solutions into weekly to monthly solutions and use these combined solutions in the velocity solutions.  There are many advantages to this approach:</a:t>
            </a:r>
          </a:p>
          <a:p>
            <a:pPr lvl="2"/>
            <a:r>
              <a:rPr lang="en-US" dirty="0" smtClean="0"/>
              <a:t>Runs are much faster.  Each processing step takes about the same time with the monthly as a daily file but there are 30 fewer files so 30 times faster.</a:t>
            </a:r>
          </a:p>
          <a:p>
            <a:pPr lvl="2"/>
            <a:r>
              <a:rPr lang="en-US" dirty="0" smtClean="0"/>
              <a:t>Numerical rounding errors are much better when monthlies are used</a:t>
            </a:r>
          </a:p>
          <a:p>
            <a:pPr lvl="2"/>
            <a:r>
              <a:rPr lang="en-US" dirty="0" smtClean="0"/>
              <a:t>New MIDP output option refers the solutions to the middles of the month.  (Earlier versions used last day of month as reference time, natural time for a sequential Kalman filter.</a:t>
            </a:r>
          </a:p>
          <a:p>
            <a:pPr lvl="2"/>
            <a:r>
              <a:rPr lang="en-US" dirty="0" smtClean="0"/>
              <a:t>Random walk process noise models correct when velocity NOT estimated in combinations</a:t>
            </a:r>
          </a:p>
          <a:p>
            <a:pPr lvl="1"/>
            <a:r>
              <a:rPr lang="en-US" dirty="0" smtClean="0"/>
              <a:t>Run decimated solutions (e.g., one day per week).  Works fine and changing start day does not have large effect due to correlated noise models.  Care needed when different start day results are combined to avoid white noise sigma reduction.  </a:t>
            </a:r>
          </a:p>
          <a:p>
            <a:endParaRPr lang="en-US" dirty="0"/>
          </a:p>
        </p:txBody>
      </p:sp>
      <p:sp>
        <p:nvSpPr>
          <p:cNvPr id="4" name="Date Placeholder 3"/>
          <p:cNvSpPr>
            <a:spLocks noGrp="1"/>
          </p:cNvSpPr>
          <p:nvPr>
            <p:ph type="dt" sz="half" idx="10"/>
          </p:nvPr>
        </p:nvSpPr>
        <p:spPr/>
        <p:txBody>
          <a:bodyPr/>
          <a:lstStyle/>
          <a:p>
            <a:r>
              <a:rPr lang="en-US" smtClean="0"/>
              <a:t>11/19/12</a:t>
            </a:r>
            <a:endParaRPr lang="en-US"/>
          </a:p>
        </p:txBody>
      </p:sp>
      <p:sp>
        <p:nvSpPr>
          <p:cNvPr id="5" name="Footer Placeholder 4"/>
          <p:cNvSpPr>
            <a:spLocks noGrp="1"/>
          </p:cNvSpPr>
          <p:nvPr>
            <p:ph type="ftr" sz="quarter" idx="11"/>
          </p:nvPr>
        </p:nvSpPr>
        <p:spPr/>
        <p:txBody>
          <a:bodyPr/>
          <a:lstStyle/>
          <a:p>
            <a:r>
              <a:rPr lang="en-US" smtClean="0"/>
              <a:t>Rapid Prototyping Lec 07</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5</a:t>
            </a:fld>
            <a:endParaRPr lang="en-US"/>
          </a:p>
        </p:txBody>
      </p:sp>
    </p:spTree>
    <p:extLst>
      <p:ext uri="{BB962C8B-B14F-4D97-AF65-F5344CB8AC3E}">
        <p14:creationId xmlns:p14="http://schemas.microsoft.com/office/powerpoint/2010/main" val="77218903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Prototyping tools</a:t>
            </a:r>
            <a:endParaRPr lang="en-US" dirty="0"/>
          </a:p>
        </p:txBody>
      </p:sp>
      <p:sp>
        <p:nvSpPr>
          <p:cNvPr id="3" name="Content Placeholder 2"/>
          <p:cNvSpPr>
            <a:spLocks noGrp="1"/>
          </p:cNvSpPr>
          <p:nvPr>
            <p:ph idx="1"/>
          </p:nvPr>
        </p:nvSpPr>
        <p:spPr>
          <a:xfrm>
            <a:off x="457200" y="1244600"/>
            <a:ext cx="8229600" cy="5111750"/>
          </a:xfrm>
        </p:spPr>
        <p:txBody>
          <a:bodyPr>
            <a:normAutofit fontScale="70000" lnSpcReduction="20000"/>
          </a:bodyPr>
          <a:lstStyle/>
          <a:p>
            <a:r>
              <a:rPr lang="en-US" dirty="0" smtClean="0"/>
              <a:t>There are two new programs that are used for prototyping solutions are:</a:t>
            </a:r>
          </a:p>
          <a:p>
            <a:pPr lvl="1"/>
            <a:r>
              <a:rPr lang="en-US" dirty="0" err="1" smtClean="0">
                <a:solidFill>
                  <a:srgbClr val="632523"/>
                </a:solidFill>
              </a:rPr>
              <a:t>tscon</a:t>
            </a:r>
            <a:r>
              <a:rPr lang="en-US" dirty="0" smtClean="0"/>
              <a:t> which converts a variety of data formats into the PBO .pos format while allowing a new reference frame realization using techniques similar to GLORG stabilization. Stabilization can used to test selection of reference sites.</a:t>
            </a:r>
          </a:p>
          <a:p>
            <a:pPr lvl="1"/>
            <a:r>
              <a:rPr lang="en-US" dirty="0" err="1" smtClean="0">
                <a:solidFill>
                  <a:schemeClr val="accent2">
                    <a:lumMod val="75000"/>
                  </a:schemeClr>
                </a:solidFill>
              </a:rPr>
              <a:t>tsfit</a:t>
            </a:r>
            <a:r>
              <a:rPr lang="en-US" dirty="0" smtClean="0"/>
              <a:t> which fits time series with a variety of models some of which can be specified in a GLOBK .</a:t>
            </a:r>
            <a:r>
              <a:rPr lang="en-US" dirty="0" err="1" smtClean="0"/>
              <a:t>eq</a:t>
            </a:r>
            <a:r>
              <a:rPr lang="en-US" dirty="0" smtClean="0"/>
              <a:t> file format. </a:t>
            </a:r>
            <a:r>
              <a:rPr lang="en-US" dirty="0" err="1" smtClean="0"/>
              <a:t>tsfit</a:t>
            </a:r>
            <a:r>
              <a:rPr lang="en-US" dirty="0" smtClean="0"/>
              <a:t> also output a </a:t>
            </a:r>
            <a:r>
              <a:rPr lang="en-US" dirty="0" err="1" smtClean="0"/>
              <a:t>globk</a:t>
            </a:r>
            <a:r>
              <a:rPr lang="en-US" dirty="0" smtClean="0"/>
              <a:t> apriori coordinate files.  Use of realistic sigma option here and </a:t>
            </a:r>
            <a:r>
              <a:rPr lang="en-US" dirty="0" err="1" smtClean="0"/>
              <a:t>sh_gen_stats</a:t>
            </a:r>
            <a:r>
              <a:rPr lang="en-US" dirty="0" smtClean="0"/>
              <a:t> allows process noise to be set for </a:t>
            </a:r>
            <a:r>
              <a:rPr lang="en-US" dirty="0" err="1" smtClean="0"/>
              <a:t>globk</a:t>
            </a:r>
            <a:r>
              <a:rPr lang="en-US" dirty="0" smtClean="0"/>
              <a:t> (site dependent random walk variances)</a:t>
            </a:r>
          </a:p>
          <a:p>
            <a:r>
              <a:rPr lang="en-US" dirty="0" smtClean="0"/>
              <a:t>There is also an additional program</a:t>
            </a:r>
            <a:r>
              <a:rPr lang="en-US" dirty="0" smtClean="0">
                <a:solidFill>
                  <a:srgbClr val="632523"/>
                </a:solidFill>
              </a:rPr>
              <a:t> </a:t>
            </a:r>
            <a:r>
              <a:rPr lang="en-US" dirty="0" err="1" smtClean="0">
                <a:solidFill>
                  <a:srgbClr val="632523"/>
                </a:solidFill>
              </a:rPr>
              <a:t>xyzsave</a:t>
            </a:r>
            <a:r>
              <a:rPr lang="en-US" dirty="0" smtClean="0">
                <a:solidFill>
                  <a:srgbClr val="632523"/>
                </a:solidFill>
              </a:rPr>
              <a:t> </a:t>
            </a:r>
            <a:r>
              <a:rPr lang="en-US" dirty="0" smtClean="0"/>
              <a:t>that can be used to generate XYZ files for use in </a:t>
            </a:r>
            <a:r>
              <a:rPr lang="en-US" dirty="0" err="1" smtClean="0"/>
              <a:t>tscon</a:t>
            </a:r>
            <a:r>
              <a:rPr lang="en-US" dirty="0" smtClean="0"/>
              <a:t> when the </a:t>
            </a:r>
            <a:r>
              <a:rPr lang="en-US" dirty="0" err="1" smtClean="0"/>
              <a:t>pbo</a:t>
            </a:r>
            <a:r>
              <a:rPr lang="en-US" dirty="0" smtClean="0"/>
              <a:t> output option was not specified in the original </a:t>
            </a:r>
            <a:r>
              <a:rPr lang="en-US" dirty="0" err="1" smtClean="0"/>
              <a:t>globk</a:t>
            </a:r>
            <a:r>
              <a:rPr lang="en-US" dirty="0" smtClean="0"/>
              <a:t> runs.  It highly recommended that the </a:t>
            </a:r>
            <a:r>
              <a:rPr lang="en-US" dirty="0" err="1" smtClean="0"/>
              <a:t>pbo</a:t>
            </a:r>
            <a:r>
              <a:rPr lang="en-US" dirty="0" smtClean="0"/>
              <a:t> option be used in all output from </a:t>
            </a:r>
            <a:r>
              <a:rPr lang="en-US" dirty="0" err="1" smtClean="0"/>
              <a:t>globk</a:t>
            </a:r>
            <a:r>
              <a:rPr lang="en-US" dirty="0" smtClean="0"/>
              <a:t> and </a:t>
            </a:r>
            <a:r>
              <a:rPr lang="en-US" dirty="0" err="1" smtClean="0"/>
              <a:t>glred</a:t>
            </a:r>
            <a:r>
              <a:rPr lang="en-US" dirty="0" smtClean="0"/>
              <a:t>.  The somewhat new program, </a:t>
            </a:r>
            <a:r>
              <a:rPr lang="en-US" dirty="0" err="1" smtClean="0"/>
              <a:t>tssum</a:t>
            </a:r>
            <a:r>
              <a:rPr lang="en-US" dirty="0" smtClean="0"/>
              <a:t> can be used to extract and append </a:t>
            </a:r>
            <a:r>
              <a:rPr lang="en-US" dirty="0" err="1" smtClean="0"/>
              <a:t>pbo</a:t>
            </a:r>
            <a:r>
              <a:rPr lang="en-US" dirty="0" smtClean="0"/>
              <a:t> time series files from </a:t>
            </a:r>
            <a:r>
              <a:rPr lang="en-US" dirty="0" err="1" smtClean="0"/>
              <a:t>globk</a:t>
            </a:r>
            <a:r>
              <a:rPr lang="en-US" dirty="0" smtClean="0"/>
              <a:t> and </a:t>
            </a:r>
            <a:r>
              <a:rPr lang="en-US" dirty="0" err="1" smtClean="0"/>
              <a:t>glred</a:t>
            </a:r>
            <a:r>
              <a:rPr lang="en-US" dirty="0" smtClean="0"/>
              <a:t> output files (normally .org files).</a:t>
            </a:r>
          </a:p>
        </p:txBody>
      </p:sp>
      <p:sp>
        <p:nvSpPr>
          <p:cNvPr id="4" name="Date Placeholder 3"/>
          <p:cNvSpPr>
            <a:spLocks noGrp="1"/>
          </p:cNvSpPr>
          <p:nvPr>
            <p:ph type="dt" sz="half" idx="10"/>
          </p:nvPr>
        </p:nvSpPr>
        <p:spPr/>
        <p:txBody>
          <a:bodyPr/>
          <a:lstStyle/>
          <a:p>
            <a:r>
              <a:rPr lang="en-US" smtClean="0"/>
              <a:t>11/19/12</a:t>
            </a:r>
            <a:endParaRPr lang="en-US"/>
          </a:p>
        </p:txBody>
      </p:sp>
      <p:sp>
        <p:nvSpPr>
          <p:cNvPr id="5" name="Footer Placeholder 4"/>
          <p:cNvSpPr>
            <a:spLocks noGrp="1"/>
          </p:cNvSpPr>
          <p:nvPr>
            <p:ph type="ftr" sz="quarter" idx="11"/>
          </p:nvPr>
        </p:nvSpPr>
        <p:spPr/>
        <p:txBody>
          <a:bodyPr/>
          <a:lstStyle/>
          <a:p>
            <a:r>
              <a:rPr lang="en-US" smtClean="0"/>
              <a:t>Rapid Prototyping Lec 07</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6</a:t>
            </a:fld>
            <a:endParaRPr lang="en-US"/>
          </a:p>
        </p:txBody>
      </p:sp>
    </p:spTree>
    <p:extLst>
      <p:ext uri="{BB962C8B-B14F-4D97-AF65-F5344CB8AC3E}">
        <p14:creationId xmlns:p14="http://schemas.microsoft.com/office/powerpoint/2010/main" val="36552950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Prototyping concept</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The general idea of the solution prototyping is to generate an earthquake file and a list of stabilization sites that can be used in both velocity and time series analysis in GLOBK and GLRED runs.  </a:t>
            </a:r>
            <a:r>
              <a:rPr lang="en-US" dirty="0" err="1" smtClean="0"/>
              <a:t>Tsfit</a:t>
            </a:r>
            <a:r>
              <a:rPr lang="en-US" dirty="0" smtClean="0"/>
              <a:t> can also be used to generate apriori coordinate files for use in </a:t>
            </a:r>
            <a:r>
              <a:rPr lang="en-US" dirty="0" err="1" smtClean="0"/>
              <a:t>tscon</a:t>
            </a:r>
            <a:r>
              <a:rPr lang="en-US" dirty="0" smtClean="0"/>
              <a:t> and </a:t>
            </a:r>
            <a:r>
              <a:rPr lang="en-US" dirty="0" err="1" smtClean="0"/>
              <a:t>globk/glred</a:t>
            </a:r>
            <a:r>
              <a:rPr lang="en-US" dirty="0" smtClean="0"/>
              <a:t>.  </a:t>
            </a:r>
          </a:p>
          <a:p>
            <a:r>
              <a:rPr lang="en-US" dirty="0" smtClean="0"/>
              <a:t>Both </a:t>
            </a:r>
            <a:r>
              <a:rPr lang="en-US" dirty="0" err="1" smtClean="0"/>
              <a:t>tscon</a:t>
            </a:r>
            <a:r>
              <a:rPr lang="en-US" dirty="0" smtClean="0"/>
              <a:t> and </a:t>
            </a:r>
            <a:r>
              <a:rPr lang="en-US" dirty="0" err="1" smtClean="0"/>
              <a:t>tsfit</a:t>
            </a:r>
            <a:r>
              <a:rPr lang="en-US" dirty="0" smtClean="0"/>
              <a:t> can read standard </a:t>
            </a:r>
            <a:r>
              <a:rPr lang="en-US" dirty="0" err="1" smtClean="0"/>
              <a:t>globk</a:t>
            </a:r>
            <a:r>
              <a:rPr lang="en-US" dirty="0" smtClean="0"/>
              <a:t> earthquake and apriori coordinate files (include EXTENDED entries).  The programs do not manipulate covariance matrices and so it assumed that an initial time-series solution exists with stabilized coordinates (i.e., the output of a </a:t>
            </a:r>
            <a:r>
              <a:rPr lang="en-US" dirty="0" err="1" smtClean="0"/>
              <a:t>glred</a:t>
            </a:r>
            <a:r>
              <a:rPr lang="en-US" dirty="0" smtClean="0"/>
              <a:t> run with stabilization). </a:t>
            </a:r>
          </a:p>
          <a:p>
            <a:endParaRPr lang="en-US" dirty="0"/>
          </a:p>
        </p:txBody>
      </p:sp>
      <p:sp>
        <p:nvSpPr>
          <p:cNvPr id="4" name="Date Placeholder 3"/>
          <p:cNvSpPr>
            <a:spLocks noGrp="1"/>
          </p:cNvSpPr>
          <p:nvPr>
            <p:ph type="dt" sz="half" idx="10"/>
          </p:nvPr>
        </p:nvSpPr>
        <p:spPr/>
        <p:txBody>
          <a:bodyPr/>
          <a:lstStyle/>
          <a:p>
            <a:r>
              <a:rPr lang="en-US" smtClean="0"/>
              <a:t>11/19/12</a:t>
            </a:r>
            <a:endParaRPr lang="en-US"/>
          </a:p>
        </p:txBody>
      </p:sp>
      <p:sp>
        <p:nvSpPr>
          <p:cNvPr id="5" name="Footer Placeholder 4"/>
          <p:cNvSpPr>
            <a:spLocks noGrp="1"/>
          </p:cNvSpPr>
          <p:nvPr>
            <p:ph type="ftr" sz="quarter" idx="11"/>
          </p:nvPr>
        </p:nvSpPr>
        <p:spPr/>
        <p:txBody>
          <a:bodyPr/>
          <a:lstStyle/>
          <a:p>
            <a:r>
              <a:rPr lang="en-US" smtClean="0"/>
              <a:t>Rapid Prototyping Lec 07</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7</a:t>
            </a:fld>
            <a:endParaRPr lang="en-US"/>
          </a:p>
        </p:txBody>
      </p:sp>
    </p:spTree>
    <p:extLst>
      <p:ext uri="{BB962C8B-B14F-4D97-AF65-F5344CB8AC3E}">
        <p14:creationId xmlns:p14="http://schemas.microsoft.com/office/powerpoint/2010/main" val="2148968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a:t>
            </a:r>
            <a:endParaRPr lang="en-US" dirty="0"/>
          </a:p>
        </p:txBody>
      </p:sp>
      <p:sp>
        <p:nvSpPr>
          <p:cNvPr id="3" name="Content Placeholder 2"/>
          <p:cNvSpPr>
            <a:spLocks noGrp="1"/>
          </p:cNvSpPr>
          <p:nvPr>
            <p:ph idx="1"/>
          </p:nvPr>
        </p:nvSpPr>
        <p:spPr>
          <a:xfrm>
            <a:off x="457200" y="1295400"/>
            <a:ext cx="8229600" cy="4953000"/>
          </a:xfrm>
        </p:spPr>
        <p:txBody>
          <a:bodyPr>
            <a:normAutofit fontScale="70000" lnSpcReduction="20000"/>
          </a:bodyPr>
          <a:lstStyle/>
          <a:p>
            <a:r>
              <a:rPr lang="en-US" dirty="0" smtClean="0"/>
              <a:t>Basic processing ordering:</a:t>
            </a:r>
          </a:p>
          <a:p>
            <a:pPr lvl="1"/>
            <a:r>
              <a:rPr lang="en-US" dirty="0" smtClean="0"/>
              <a:t>First run </a:t>
            </a:r>
            <a:r>
              <a:rPr lang="en-US" dirty="0" err="1" smtClean="0"/>
              <a:t>glred</a:t>
            </a:r>
            <a:r>
              <a:rPr lang="en-US" dirty="0" smtClean="0"/>
              <a:t> to generate time series with the </a:t>
            </a:r>
            <a:r>
              <a:rPr lang="en-US" dirty="0" err="1" smtClean="0"/>
              <a:t>pbo</a:t>
            </a:r>
            <a:r>
              <a:rPr lang="en-US" dirty="0" smtClean="0"/>
              <a:t> output option set.  This solution might for example use ITRF05 sites for stabilization, or for more regionally focused networks, </a:t>
            </a:r>
            <a:r>
              <a:rPr lang="en-US" dirty="0" err="1" smtClean="0"/>
              <a:t>globk</a:t>
            </a:r>
            <a:r>
              <a:rPr lang="en-US" dirty="0" smtClean="0"/>
              <a:t> might be used for a velocity solution and the good sites from this analysis used as the stabilization sites in the </a:t>
            </a:r>
            <a:r>
              <a:rPr lang="en-US" dirty="0" err="1" smtClean="0"/>
              <a:t>glred</a:t>
            </a:r>
            <a:r>
              <a:rPr lang="en-US" dirty="0" smtClean="0"/>
              <a:t> run.  </a:t>
            </a:r>
          </a:p>
          <a:p>
            <a:pPr lvl="1"/>
            <a:r>
              <a:rPr lang="en-US" dirty="0" smtClean="0"/>
              <a:t>(There is a "catch-22" here in that knowing which sites are well behaved requires generating time series first and so these approaches tend to be iterative with the list of good sites being determined from their behavior in different analyses.)  </a:t>
            </a:r>
          </a:p>
          <a:p>
            <a:pPr lvl="1"/>
            <a:r>
              <a:rPr lang="en-US" dirty="0" smtClean="0"/>
              <a:t>Once the initial time-series are generated, </a:t>
            </a:r>
            <a:r>
              <a:rPr lang="en-US" dirty="0" err="1" smtClean="0">
                <a:solidFill>
                  <a:srgbClr val="FBD229"/>
                </a:solidFill>
              </a:rPr>
              <a:t>tscon</a:t>
            </a:r>
            <a:r>
              <a:rPr lang="en-US" dirty="0" smtClean="0"/>
              <a:t> can be used to generate new time-series with different stabilization sites and with different apriori coordinate models than those used in the original run.  </a:t>
            </a:r>
          </a:p>
          <a:p>
            <a:pPr lvl="1"/>
            <a:r>
              <a:rPr lang="en-US" dirty="0" smtClean="0"/>
              <a:t>Analyses of these time series can be carried out using </a:t>
            </a:r>
            <a:r>
              <a:rPr lang="en-US" dirty="0" err="1" smtClean="0">
                <a:solidFill>
                  <a:srgbClr val="FBD229"/>
                </a:solidFill>
              </a:rPr>
              <a:t>tsfit</a:t>
            </a:r>
            <a:r>
              <a:rPr lang="en-US" dirty="0" smtClean="0">
                <a:solidFill>
                  <a:srgbClr val="FBD229"/>
                </a:solidFill>
              </a:rPr>
              <a:t> </a:t>
            </a:r>
            <a:r>
              <a:rPr lang="en-US" dirty="0" smtClean="0"/>
              <a:t>to estimate new apriori coordinate models and additional parameters associated with seasonal variations, earthquake post-seismic deformations and jumps in the time series due to antenna and the instrument changes and earthquakes.  </a:t>
            </a:r>
          </a:p>
        </p:txBody>
      </p:sp>
      <p:sp>
        <p:nvSpPr>
          <p:cNvPr id="4" name="Date Placeholder 3"/>
          <p:cNvSpPr>
            <a:spLocks noGrp="1"/>
          </p:cNvSpPr>
          <p:nvPr>
            <p:ph type="dt" sz="half" idx="10"/>
          </p:nvPr>
        </p:nvSpPr>
        <p:spPr/>
        <p:txBody>
          <a:bodyPr/>
          <a:lstStyle/>
          <a:p>
            <a:r>
              <a:rPr lang="en-US" smtClean="0"/>
              <a:t>11/19/12</a:t>
            </a:r>
            <a:endParaRPr lang="en-US"/>
          </a:p>
        </p:txBody>
      </p:sp>
      <p:sp>
        <p:nvSpPr>
          <p:cNvPr id="5" name="Footer Placeholder 4"/>
          <p:cNvSpPr>
            <a:spLocks noGrp="1"/>
          </p:cNvSpPr>
          <p:nvPr>
            <p:ph type="ftr" sz="quarter" idx="11"/>
          </p:nvPr>
        </p:nvSpPr>
        <p:spPr/>
        <p:txBody>
          <a:bodyPr/>
          <a:lstStyle/>
          <a:p>
            <a:r>
              <a:rPr lang="en-US" smtClean="0"/>
              <a:t>Rapid Prototyping Lec 07</a:t>
            </a:r>
            <a:endParaRPr lang="en-US"/>
          </a:p>
        </p:txBody>
      </p:sp>
      <p:sp>
        <p:nvSpPr>
          <p:cNvPr id="6" name="Slide Number Placeholder 5"/>
          <p:cNvSpPr>
            <a:spLocks noGrp="1"/>
          </p:cNvSpPr>
          <p:nvPr>
            <p:ph type="sldNum" sz="quarter" idx="12"/>
          </p:nvPr>
        </p:nvSpPr>
        <p:spPr/>
        <p:txBody>
          <a:bodyPr/>
          <a:lstStyle/>
          <a:p>
            <a:fld id="{8F2BB984-D87A-7442-B99B-FAD33192D9E7}" type="slidenum">
              <a:rPr lang="en-US" smtClean="0"/>
              <a:pPr/>
              <a:t>8</a:t>
            </a:fld>
            <a:endParaRPr lang="en-US"/>
          </a:p>
        </p:txBody>
      </p:sp>
    </p:spTree>
    <p:extLst>
      <p:ext uri="{BB962C8B-B14F-4D97-AF65-F5344CB8AC3E}">
        <p14:creationId xmlns:p14="http://schemas.microsoft.com/office/powerpoint/2010/main" val="4021139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Processing (cont.)</a:t>
            </a:r>
            <a:endParaRPr lang="en-US" dirty="0"/>
          </a:p>
        </p:txBody>
      </p:sp>
      <p:sp>
        <p:nvSpPr>
          <p:cNvPr id="3" name="Content Placeholder 2"/>
          <p:cNvSpPr>
            <a:spLocks noGrp="1"/>
          </p:cNvSpPr>
          <p:nvPr>
            <p:ph idx="1"/>
          </p:nvPr>
        </p:nvSpPr>
        <p:spPr/>
        <p:txBody>
          <a:bodyPr>
            <a:normAutofit fontScale="85000" lnSpcReduction="20000"/>
          </a:bodyPr>
          <a:lstStyle/>
          <a:p>
            <a:pPr lvl="1"/>
            <a:r>
              <a:rPr lang="en-US" dirty="0"/>
              <a:t>The statistics of the fits to the time series are generated by </a:t>
            </a:r>
            <a:r>
              <a:rPr lang="en-US" dirty="0" err="1"/>
              <a:t>tsfit</a:t>
            </a:r>
            <a:r>
              <a:rPr lang="en-US" dirty="0"/>
              <a:t> and these can be used to judge the quality of the analyses.   The summary file output by </a:t>
            </a:r>
            <a:r>
              <a:rPr lang="en-US" dirty="0" err="1"/>
              <a:t>tsfit</a:t>
            </a:r>
            <a:r>
              <a:rPr lang="en-US" dirty="0"/>
              <a:t> can be used in the version of </a:t>
            </a:r>
            <a:r>
              <a:rPr lang="en-US" dirty="0" err="1"/>
              <a:t>sh_gen_stats</a:t>
            </a:r>
            <a:r>
              <a:rPr lang="en-US" dirty="0"/>
              <a:t> with the –</a:t>
            </a:r>
            <a:r>
              <a:rPr lang="en-US" dirty="0" err="1"/>
              <a:t>ts</a:t>
            </a:r>
            <a:r>
              <a:rPr lang="en-US" dirty="0"/>
              <a:t> option.  </a:t>
            </a:r>
          </a:p>
          <a:p>
            <a:pPr lvl="1"/>
            <a:r>
              <a:rPr lang="en-US" dirty="0"/>
              <a:t>Removal of outlier data using an n-sigma condition can also be preformed by </a:t>
            </a:r>
            <a:r>
              <a:rPr lang="en-US" dirty="0" err="1"/>
              <a:t>tfsit</a:t>
            </a:r>
            <a:r>
              <a:rPr lang="en-US" dirty="0"/>
              <a:t> with the output in standard </a:t>
            </a:r>
            <a:r>
              <a:rPr lang="en-US" dirty="0" err="1"/>
              <a:t>eq</a:t>
            </a:r>
            <a:r>
              <a:rPr lang="en-US" dirty="0"/>
              <a:t>-file format. </a:t>
            </a:r>
          </a:p>
          <a:p>
            <a:pPr lvl="1"/>
            <a:r>
              <a:rPr lang="en-US" dirty="0"/>
              <a:t>The new coordinate apriori files from </a:t>
            </a:r>
            <a:r>
              <a:rPr lang="en-US" dirty="0" err="1"/>
              <a:t>tsfit</a:t>
            </a:r>
            <a:r>
              <a:rPr lang="en-US" dirty="0"/>
              <a:t> can be used in a new reference frame realization using </a:t>
            </a:r>
            <a:r>
              <a:rPr lang="en-US" dirty="0" err="1"/>
              <a:t>tscon</a:t>
            </a:r>
            <a:r>
              <a:rPr lang="en-US" dirty="0"/>
              <a:t>.   The newly generated time series can be used to refine the analysis more using </a:t>
            </a:r>
            <a:r>
              <a:rPr lang="en-US" dirty="0" err="1"/>
              <a:t>tsfit</a:t>
            </a:r>
            <a:r>
              <a:rPr lang="en-US" dirty="0"/>
              <a:t>.   Iterating the reference frame in this manner could lead to some systematic behaviors and it is ideally best to generate the reference frame with a </a:t>
            </a:r>
            <a:r>
              <a:rPr lang="en-US" dirty="0" err="1"/>
              <a:t>globk</a:t>
            </a:r>
            <a:r>
              <a:rPr lang="en-US" dirty="0"/>
              <a:t> solution. </a:t>
            </a:r>
          </a:p>
          <a:p>
            <a:endParaRPr lang="en-US" dirty="0"/>
          </a:p>
        </p:txBody>
      </p:sp>
      <p:sp>
        <p:nvSpPr>
          <p:cNvPr id="4" name="Date Placeholder 3"/>
          <p:cNvSpPr>
            <a:spLocks noGrp="1"/>
          </p:cNvSpPr>
          <p:nvPr>
            <p:ph type="dt" sz="half" idx="10"/>
          </p:nvPr>
        </p:nvSpPr>
        <p:spPr/>
        <p:txBody>
          <a:bodyPr/>
          <a:lstStyle/>
          <a:p>
            <a:r>
              <a:rPr lang="en-US" smtClean="0"/>
              <a:t>11/19/12</a:t>
            </a:r>
            <a:endParaRPr lang="en-US"/>
          </a:p>
        </p:txBody>
      </p:sp>
      <p:sp>
        <p:nvSpPr>
          <p:cNvPr id="5" name="Footer Placeholder 4"/>
          <p:cNvSpPr>
            <a:spLocks noGrp="1"/>
          </p:cNvSpPr>
          <p:nvPr>
            <p:ph type="ftr" sz="quarter" idx="11"/>
          </p:nvPr>
        </p:nvSpPr>
        <p:spPr/>
        <p:txBody>
          <a:bodyPr/>
          <a:lstStyle/>
          <a:p>
            <a:r>
              <a:rPr lang="en-US" smtClean="0"/>
              <a:t>Rapid Prototyping Lec 07</a:t>
            </a:r>
            <a:endParaRPr lang="en-US"/>
          </a:p>
        </p:txBody>
      </p:sp>
      <p:sp>
        <p:nvSpPr>
          <p:cNvPr id="6" name="Slide Number Placeholder 5"/>
          <p:cNvSpPr>
            <a:spLocks noGrp="1"/>
          </p:cNvSpPr>
          <p:nvPr>
            <p:ph type="sldNum" sz="quarter" idx="12"/>
          </p:nvPr>
        </p:nvSpPr>
        <p:spPr/>
        <p:txBody>
          <a:bodyPr/>
          <a:lstStyle/>
          <a:p>
            <a:fld id="{37D97B1B-8A45-BA41-B693-2A0016DA625F}" type="slidenum">
              <a:rPr lang="en-US" smtClean="0"/>
              <a:t>9</a:t>
            </a:fld>
            <a:endParaRPr lang="en-US"/>
          </a:p>
        </p:txBody>
      </p:sp>
    </p:spTree>
    <p:extLst>
      <p:ext uri="{BB962C8B-B14F-4D97-AF65-F5344CB8AC3E}">
        <p14:creationId xmlns:p14="http://schemas.microsoft.com/office/powerpoint/2010/main" val="12440232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4446</TotalTime>
  <Words>2675</Words>
  <Application>Microsoft Macintosh PowerPoint</Application>
  <PresentationFormat>On-screen Show (4:3)</PresentationFormat>
  <Paragraphs>215</Paragraphs>
  <Slides>24</Slides>
  <Notes>1</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Rapid prototyping of GLOBK solutions Lecture 07</vt:lpstr>
      <vt:lpstr>Overview</vt:lpstr>
      <vt:lpstr>GLOBK Velocity Solutions</vt:lpstr>
      <vt:lpstr>Velocity Solution Strategies</vt:lpstr>
      <vt:lpstr>Velocity strategies</vt:lpstr>
      <vt:lpstr>Prototyping tools</vt:lpstr>
      <vt:lpstr>Prototyping concept</vt:lpstr>
      <vt:lpstr>Process</vt:lpstr>
      <vt:lpstr>Basic Processing (cont.)</vt:lpstr>
      <vt:lpstr>Prototyping output</vt:lpstr>
      <vt:lpstr>tsfit</vt:lpstr>
      <vt:lpstr>tsfit commands</vt:lpstr>
      <vt:lpstr>Other tsfit commands</vt:lpstr>
      <vt:lpstr>Other tsfit commands</vt:lpstr>
      <vt:lpstr>tscon</vt:lpstr>
      <vt:lpstr>tscon commands</vt:lpstr>
      <vt:lpstr>Comparison of tsfit and globk</vt:lpstr>
      <vt:lpstr>Velocity comparison</vt:lpstr>
      <vt:lpstr>Velocity Comparison and Zoom</vt:lpstr>
      <vt:lpstr>Comparison (fields reversed)</vt:lpstr>
      <vt:lpstr>PowerPoint Presentation</vt:lpstr>
      <vt:lpstr>Noise model effect</vt:lpstr>
      <vt:lpstr>Different process noise</vt:lpstr>
      <vt:lpstr>Conclusion</vt:lpstr>
    </vt:vector>
  </TitlesOfParts>
  <Company>MIT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Time Series Analysis Tutorial 2</dc:title>
  <dc:creator>Thomas Herring</dc:creator>
  <cp:lastModifiedBy>Thomas Herring</cp:lastModifiedBy>
  <cp:revision>10</cp:revision>
  <cp:lastPrinted>2012-11-12T16:34:17Z</cp:lastPrinted>
  <dcterms:created xsi:type="dcterms:W3CDTF">2011-08-03T18:08:11Z</dcterms:created>
  <dcterms:modified xsi:type="dcterms:W3CDTF">2012-11-12T16:39:42Z</dcterms:modified>
</cp:coreProperties>
</file>