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64" r:id="rId4"/>
    <p:sldId id="258" r:id="rId5"/>
    <p:sldId id="259" r:id="rId6"/>
    <p:sldId id="260" r:id="rId7"/>
    <p:sldId id="265" r:id="rId8"/>
    <p:sldId id="266" r:id="rId9"/>
    <p:sldId id="267" r:id="rId10"/>
    <p:sldId id="268" r:id="rId11"/>
    <p:sldId id="269" r:id="rId12"/>
    <p:sldId id="270" r:id="rId13"/>
    <p:sldId id="261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3" d="100"/>
          <a:sy n="103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C9147-C5F3-074A-A9BA-7CF2C3B3DF89}" type="datetimeFigureOut">
              <a:rPr lang="en-US" smtClean="0"/>
              <a:t>11/11/12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2D58D-FC07-9B4D-A46B-65ADA275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729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F2400-8A4A-C24F-B710-C22376BB4684}" type="datetimeFigureOut">
              <a:rPr lang="en-US" smtClean="0"/>
              <a:t>11/11/12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601F4-9E81-3E47-8CC2-6452189A0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104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01F4-9E81-3E47-8CC2-6452189A09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2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www.ks.uiuc.edu</a:t>
            </a:r>
            <a:r>
              <a:rPr lang="en-US" dirty="0" smtClean="0"/>
              <a:t>/Training/Tutorials/Reference/</a:t>
            </a:r>
            <a:r>
              <a:rPr lang="en-US" dirty="0" err="1" smtClean="0"/>
              <a:t>unixprimer.html</a:t>
            </a:r>
            <a:r>
              <a:rPr lang="en-US" dirty="0" smtClean="0"/>
              <a:t> http://</a:t>
            </a:r>
            <a:r>
              <a:rPr lang="en-US" dirty="0" err="1" smtClean="0"/>
              <a:t>korflab.ucdavis.edu</a:t>
            </a:r>
            <a:r>
              <a:rPr lang="en-US" dirty="0" smtClean="0"/>
              <a:t>/</a:t>
            </a:r>
            <a:r>
              <a:rPr lang="en-US" dirty="0" err="1" smtClean="0"/>
              <a:t>Unix_and_Perl</a:t>
            </a:r>
            <a:r>
              <a:rPr lang="en-US" dirty="0" smtClean="0"/>
              <a:t>/unix_and_perl_v3.1.1.html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01F4-9E81-3E47-8CC2-6452189A09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41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tldp.org</a:t>
            </a:r>
            <a:r>
              <a:rPr lang="en-US" dirty="0" smtClean="0"/>
              <a:t>/HOWTO/Bash-</a:t>
            </a:r>
            <a:r>
              <a:rPr lang="en-US" dirty="0" err="1" smtClean="0"/>
              <a:t>Prog</a:t>
            </a:r>
            <a:r>
              <a:rPr lang="en-US" dirty="0" smtClean="0"/>
              <a:t>-Intro-</a:t>
            </a:r>
            <a:r>
              <a:rPr lang="en-US" dirty="0" err="1" smtClean="0"/>
              <a:t>HOWTO.html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01F4-9E81-3E47-8CC2-6452189A09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97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01F4-9E81-3E47-8CC2-6452189A09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9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97B1B-8A45-BA41-B693-2A0016DA62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tah@mit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tp.nl.freebsd.org/editors/NEdit/v5_5/executables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Utility programs and scripts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Herring</a:t>
            </a:r>
          </a:p>
          <a:p>
            <a:r>
              <a:rPr lang="en-US" dirty="0" smtClean="0">
                <a:hlinkClick r:id="rId2"/>
              </a:rPr>
              <a:t>tah@mit.edu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cshrc</a:t>
            </a:r>
            <a:r>
              <a:rPr lang="en-US" dirty="0" smtClean="0"/>
              <a:t>/.</a:t>
            </a:r>
            <a:r>
              <a:rPr lang="en-US" dirty="0" err="1" smtClean="0"/>
              <a:t>bashrc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dirty="0" smtClean="0"/>
              <a:t>Aliases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 </a:t>
            </a:r>
            <a:r>
              <a:rPr lang="en-US" dirty="0">
                <a:latin typeface="Courier"/>
                <a:cs typeface="Courier"/>
              </a:rPr>
              <a:t>ALIASES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</a:t>
            </a:r>
            <a:r>
              <a:rPr lang="en-US" dirty="0" err="1" smtClean="0">
                <a:latin typeface="Courier"/>
                <a:cs typeface="Courier"/>
              </a:rPr>
              <a:t>cp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'</a:t>
            </a:r>
            <a:r>
              <a:rPr lang="en-US" dirty="0" err="1" smtClean="0">
                <a:latin typeface="Courier"/>
                <a:cs typeface="Courier"/>
              </a:rPr>
              <a:t>cp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-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’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CP    \</a:t>
            </a:r>
            <a:r>
              <a:rPr lang="en-US" dirty="0">
                <a:latin typeface="Courier"/>
                <a:cs typeface="Courier"/>
              </a:rPr>
              <a:t>'</a:t>
            </a:r>
            <a:r>
              <a:rPr lang="en-US" dirty="0" err="1">
                <a:latin typeface="Courier"/>
                <a:cs typeface="Courier"/>
              </a:rPr>
              <a:t>cp</a:t>
            </a:r>
            <a:r>
              <a:rPr lang="en-US" dirty="0" smtClean="0">
                <a:latin typeface="Courier"/>
                <a:cs typeface="Courier"/>
              </a:rPr>
              <a:t>\’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mv    '</a:t>
            </a:r>
            <a:r>
              <a:rPr lang="en-US" dirty="0">
                <a:latin typeface="Courier"/>
                <a:cs typeface="Courier"/>
              </a:rPr>
              <a:t>mv -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’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</a:t>
            </a:r>
            <a:r>
              <a:rPr lang="en-US" dirty="0" err="1" smtClean="0">
                <a:latin typeface="Courier"/>
                <a:cs typeface="Courier"/>
              </a:rPr>
              <a:t>rm</a:t>
            </a:r>
            <a:r>
              <a:rPr lang="en-US" dirty="0" smtClean="0">
                <a:latin typeface="Courier"/>
                <a:cs typeface="Courier"/>
              </a:rPr>
              <a:t>    '</a:t>
            </a:r>
            <a:r>
              <a:rPr lang="en-US" dirty="0" err="1">
                <a:latin typeface="Courier"/>
                <a:cs typeface="Courier"/>
              </a:rPr>
              <a:t>rm</a:t>
            </a:r>
            <a:r>
              <a:rPr lang="en-US" dirty="0">
                <a:latin typeface="Courier"/>
                <a:cs typeface="Courier"/>
              </a:rPr>
              <a:t> -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’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</a:t>
            </a:r>
            <a:r>
              <a:rPr lang="en-US" dirty="0" err="1" smtClean="0">
                <a:latin typeface="Courier"/>
                <a:cs typeface="Courier"/>
              </a:rPr>
              <a:t>dir</a:t>
            </a:r>
            <a:r>
              <a:rPr lang="en-US" dirty="0" smtClean="0">
                <a:latin typeface="Courier"/>
                <a:cs typeface="Courier"/>
              </a:rPr>
              <a:t>    '</a:t>
            </a:r>
            <a:r>
              <a:rPr lang="en-US" dirty="0" err="1">
                <a:latin typeface="Courier"/>
                <a:cs typeface="Courier"/>
              </a:rPr>
              <a:t>ls</a:t>
            </a:r>
            <a:r>
              <a:rPr lang="en-US" dirty="0">
                <a:latin typeface="Courier"/>
                <a:cs typeface="Courier"/>
              </a:rPr>
              <a:t> -</a:t>
            </a:r>
            <a:r>
              <a:rPr lang="en-US" dirty="0" smtClean="0">
                <a:latin typeface="Courier"/>
                <a:cs typeface="Courier"/>
              </a:rPr>
              <a:t>la’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</a:t>
            </a:r>
            <a:r>
              <a:rPr lang="en-US" dirty="0" err="1" smtClean="0">
                <a:latin typeface="Courier"/>
                <a:cs typeface="Courier"/>
              </a:rPr>
              <a:t>ls</a:t>
            </a:r>
            <a:r>
              <a:rPr lang="en-US" dirty="0" smtClean="0">
                <a:latin typeface="Courier"/>
                <a:cs typeface="Courier"/>
              </a:rPr>
              <a:t>    '</a:t>
            </a:r>
            <a:r>
              <a:rPr lang="en-US" dirty="0" err="1">
                <a:latin typeface="Courier"/>
                <a:cs typeface="Courier"/>
              </a:rPr>
              <a:t>ls</a:t>
            </a:r>
            <a:r>
              <a:rPr lang="en-US" dirty="0">
                <a:latin typeface="Courier"/>
                <a:cs typeface="Courier"/>
              </a:rPr>
              <a:t> -</a:t>
            </a:r>
            <a:r>
              <a:rPr lang="en-US" dirty="0" smtClean="0">
                <a:latin typeface="Courier"/>
                <a:cs typeface="Courier"/>
              </a:rPr>
              <a:t>F’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RM    \</a:t>
            </a:r>
            <a:r>
              <a:rPr lang="en-US" dirty="0">
                <a:latin typeface="Courier"/>
                <a:cs typeface="Courier"/>
              </a:rPr>
              <a:t>'</a:t>
            </a:r>
            <a:r>
              <a:rPr lang="en-US" dirty="0" err="1">
                <a:latin typeface="Courier"/>
                <a:cs typeface="Courier"/>
              </a:rPr>
              <a:t>rm</a:t>
            </a:r>
            <a:r>
              <a:rPr lang="en-US" dirty="0" smtClean="0">
                <a:latin typeface="Courier"/>
                <a:cs typeface="Courier"/>
              </a:rPr>
              <a:t>\’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</a:t>
            </a:r>
            <a:r>
              <a:rPr lang="en-US" dirty="0" err="1" smtClean="0">
                <a:latin typeface="Courier"/>
                <a:cs typeface="Courier"/>
              </a:rPr>
              <a:t>pd</a:t>
            </a: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pushd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</a:t>
            </a:r>
            <a:r>
              <a:rPr lang="en-US" dirty="0" err="1" smtClean="0">
                <a:latin typeface="Courier"/>
                <a:cs typeface="Courier"/>
              </a:rPr>
              <a:t>xt</a:t>
            </a:r>
            <a:r>
              <a:rPr lang="en-US" dirty="0" smtClean="0">
                <a:latin typeface="Courier"/>
                <a:cs typeface="Courier"/>
              </a:rPr>
              <a:t>    '</a:t>
            </a:r>
            <a:r>
              <a:rPr lang="en-US" dirty="0" err="1">
                <a:latin typeface="Courier"/>
                <a:cs typeface="Courier"/>
              </a:rPr>
              <a:t>xterm</a:t>
            </a:r>
            <a:r>
              <a:rPr lang="en-US" dirty="0">
                <a:latin typeface="Courier"/>
                <a:cs typeface="Courier"/>
              </a:rPr>
              <a:t>  -</a:t>
            </a:r>
            <a:r>
              <a:rPr lang="en-US" dirty="0" err="1">
                <a:latin typeface="Courier"/>
                <a:cs typeface="Courier"/>
              </a:rPr>
              <a:t>sb</a:t>
            </a:r>
            <a:r>
              <a:rPr lang="en-US" dirty="0">
                <a:latin typeface="Courier"/>
                <a:cs typeface="Courier"/>
              </a:rPr>
              <a:t> -</a:t>
            </a:r>
            <a:r>
              <a:rPr lang="en-US" dirty="0" err="1">
                <a:latin typeface="Courier"/>
                <a:cs typeface="Courier"/>
              </a:rPr>
              <a:t>sl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2000’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H    '</a:t>
            </a:r>
            <a:r>
              <a:rPr lang="en-US" dirty="0">
                <a:latin typeface="Courier"/>
                <a:cs typeface="Courier"/>
              </a:rPr>
              <a:t>history’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m    more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</a:t>
            </a:r>
            <a:r>
              <a:rPr lang="en-US" dirty="0" err="1" smtClean="0">
                <a:latin typeface="Courier"/>
                <a:cs typeface="Courier"/>
              </a:rPr>
              <a:t>ll</a:t>
            </a:r>
            <a:r>
              <a:rPr lang="en-US" dirty="0" smtClean="0">
                <a:latin typeface="Courier"/>
                <a:cs typeface="Courier"/>
              </a:rPr>
              <a:t>   '</a:t>
            </a:r>
            <a:r>
              <a:rPr lang="en-US" dirty="0" err="1">
                <a:latin typeface="Courier"/>
                <a:cs typeface="Courier"/>
              </a:rPr>
              <a:t>ls</a:t>
            </a:r>
            <a:r>
              <a:rPr lang="en-US" dirty="0">
                <a:latin typeface="Courier"/>
                <a:cs typeface="Courier"/>
              </a:rPr>
              <a:t> -la’</a:t>
            </a:r>
          </a:p>
          <a:p>
            <a:pPr marL="0" indent="0">
              <a:buNone/>
            </a:pPr>
            <a:r>
              <a:rPr lang="tr-TR" dirty="0" err="1" smtClean="0">
                <a:latin typeface="Courier"/>
                <a:cs typeface="Courier"/>
              </a:rPr>
              <a:t>alias</a:t>
            </a:r>
            <a:r>
              <a:rPr lang="tr-TR" dirty="0" smtClean="0">
                <a:latin typeface="Courier"/>
                <a:cs typeface="Courier"/>
              </a:rPr>
              <a:t> ne   '</a:t>
            </a:r>
            <a:r>
              <a:rPr lang="tr-TR" dirty="0" err="1" smtClean="0">
                <a:latin typeface="Courier"/>
                <a:cs typeface="Courier"/>
              </a:rPr>
              <a:t>nedit</a:t>
            </a:r>
            <a:r>
              <a:rPr lang="tr-TR" dirty="0" smtClean="0">
                <a:latin typeface="Courier"/>
                <a:cs typeface="Courier"/>
              </a:rPr>
              <a:t> </a:t>
            </a:r>
            <a:r>
              <a:rPr lang="tr-TR" dirty="0">
                <a:latin typeface="Courier"/>
                <a:cs typeface="Courier"/>
              </a:rPr>
              <a:t>\!* </a:t>
            </a:r>
            <a:r>
              <a:rPr lang="tr-TR" dirty="0" smtClean="0">
                <a:latin typeface="Courier"/>
                <a:cs typeface="Courier"/>
              </a:rPr>
              <a:t>&amp;’</a:t>
            </a:r>
            <a:endParaRPr lang="tr-TR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alias </a:t>
            </a:r>
            <a:r>
              <a:rPr lang="en-US" dirty="0">
                <a:latin typeface="Courier"/>
                <a:cs typeface="Courier"/>
              </a:rPr>
              <a:t>last </a:t>
            </a:r>
            <a:r>
              <a:rPr lang="en-US" dirty="0" smtClean="0">
                <a:latin typeface="Courier"/>
                <a:cs typeface="Courier"/>
              </a:rPr>
              <a:t>'</a:t>
            </a:r>
            <a:r>
              <a:rPr lang="en-US" dirty="0" err="1">
                <a:latin typeface="Courier"/>
                <a:cs typeface="Courier"/>
              </a:rPr>
              <a:t>ls</a:t>
            </a:r>
            <a:r>
              <a:rPr lang="en-US" dirty="0">
                <a:latin typeface="Courier"/>
                <a:cs typeface="Courier"/>
              </a:rPr>
              <a:t> -</a:t>
            </a:r>
            <a:r>
              <a:rPr lang="en-US" dirty="0" err="1">
                <a:latin typeface="Courier"/>
                <a:cs typeface="Courier"/>
              </a:rPr>
              <a:t>lFt</a:t>
            </a:r>
            <a:r>
              <a:rPr lang="en-US" dirty="0">
                <a:latin typeface="Courier"/>
                <a:cs typeface="Courier"/>
              </a:rPr>
              <a:t> \!* | head -20'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Aliases</a:t>
            </a:r>
            <a:r>
              <a:rPr lang="en-US" sz="1400" dirty="0" smtClean="0"/>
              <a:t>	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# ALIASES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</a:t>
            </a:r>
            <a:r>
              <a:rPr lang="en-US" sz="1400" dirty="0" err="1" smtClean="0">
                <a:latin typeface="Courier"/>
                <a:cs typeface="Courier"/>
              </a:rPr>
              <a:t>cp</a:t>
            </a:r>
            <a:r>
              <a:rPr lang="en-US" sz="1400" dirty="0" smtClean="0">
                <a:latin typeface="Courier"/>
                <a:cs typeface="Courier"/>
              </a:rPr>
              <a:t>='</a:t>
            </a:r>
            <a:r>
              <a:rPr lang="en-US" sz="1400" dirty="0" err="1" smtClean="0">
                <a:latin typeface="Courier"/>
                <a:cs typeface="Courier"/>
              </a:rPr>
              <a:t>cp</a:t>
            </a:r>
            <a:r>
              <a:rPr lang="en-US" sz="1400" dirty="0" smtClean="0">
                <a:latin typeface="Courier"/>
                <a:cs typeface="Courier"/>
              </a:rPr>
              <a:t> -</a:t>
            </a:r>
            <a:r>
              <a:rPr lang="en-US" sz="1400" dirty="0" err="1" smtClean="0">
                <a:latin typeface="Courier"/>
                <a:cs typeface="Courier"/>
              </a:rPr>
              <a:t>i</a:t>
            </a:r>
            <a:r>
              <a:rPr lang="en-US" sz="1400" dirty="0" smtClean="0">
                <a:latin typeface="Courier"/>
                <a:cs typeface="Courier"/>
              </a:rPr>
              <a:t>'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CP=\'</a:t>
            </a:r>
            <a:r>
              <a:rPr lang="en-US" sz="1400" dirty="0" err="1" smtClean="0">
                <a:latin typeface="Courier"/>
                <a:cs typeface="Courier"/>
              </a:rPr>
              <a:t>cp</a:t>
            </a:r>
            <a:r>
              <a:rPr lang="en-US" sz="1400" dirty="0" smtClean="0">
                <a:latin typeface="Courier"/>
                <a:cs typeface="Courier"/>
              </a:rPr>
              <a:t>\'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mv='mv -</a:t>
            </a:r>
            <a:r>
              <a:rPr lang="en-US" sz="1400" dirty="0" err="1" smtClean="0">
                <a:latin typeface="Courier"/>
                <a:cs typeface="Courier"/>
              </a:rPr>
              <a:t>i</a:t>
            </a:r>
            <a:r>
              <a:rPr lang="en-US" sz="1400" dirty="0" smtClean="0">
                <a:latin typeface="Courier"/>
                <a:cs typeface="Courier"/>
              </a:rPr>
              <a:t>'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</a:t>
            </a:r>
            <a:r>
              <a:rPr lang="en-US" sz="1400" dirty="0" err="1" smtClean="0">
                <a:latin typeface="Courier"/>
                <a:cs typeface="Courier"/>
              </a:rPr>
              <a:t>rm</a:t>
            </a:r>
            <a:r>
              <a:rPr lang="en-US" sz="1400" dirty="0" smtClean="0">
                <a:latin typeface="Courier"/>
                <a:cs typeface="Courier"/>
              </a:rPr>
              <a:t>='</a:t>
            </a:r>
            <a:r>
              <a:rPr lang="en-US" sz="1400" dirty="0" err="1" smtClean="0">
                <a:latin typeface="Courier"/>
                <a:cs typeface="Courier"/>
              </a:rPr>
              <a:t>rm</a:t>
            </a:r>
            <a:r>
              <a:rPr lang="en-US" sz="1400" dirty="0" smtClean="0">
                <a:latin typeface="Courier"/>
                <a:cs typeface="Courier"/>
              </a:rPr>
              <a:t> -</a:t>
            </a:r>
            <a:r>
              <a:rPr lang="en-US" sz="1400" dirty="0" err="1" smtClean="0">
                <a:latin typeface="Courier"/>
                <a:cs typeface="Courier"/>
              </a:rPr>
              <a:t>i</a:t>
            </a:r>
            <a:r>
              <a:rPr lang="en-US" sz="1400" dirty="0" smtClean="0">
                <a:latin typeface="Courier"/>
                <a:cs typeface="Courier"/>
              </a:rPr>
              <a:t>'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</a:t>
            </a:r>
            <a:r>
              <a:rPr lang="en-US" sz="1400" dirty="0" err="1" smtClean="0">
                <a:latin typeface="Courier"/>
                <a:cs typeface="Courier"/>
              </a:rPr>
              <a:t>dir</a:t>
            </a:r>
            <a:r>
              <a:rPr lang="en-US" sz="1400" dirty="0" smtClean="0">
                <a:latin typeface="Courier"/>
                <a:cs typeface="Courier"/>
              </a:rPr>
              <a:t>='</a:t>
            </a:r>
            <a:r>
              <a:rPr lang="en-US" sz="1400" dirty="0" err="1" smtClean="0">
                <a:latin typeface="Courier"/>
                <a:cs typeface="Courier"/>
              </a:rPr>
              <a:t>ls</a:t>
            </a:r>
            <a:r>
              <a:rPr lang="en-US" sz="1400" dirty="0" smtClean="0">
                <a:latin typeface="Courier"/>
                <a:cs typeface="Courier"/>
              </a:rPr>
              <a:t> -la'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</a:t>
            </a:r>
            <a:r>
              <a:rPr lang="en-US" sz="1400" dirty="0" err="1" smtClean="0">
                <a:latin typeface="Courier"/>
                <a:cs typeface="Courier"/>
              </a:rPr>
              <a:t>ls</a:t>
            </a:r>
            <a:r>
              <a:rPr lang="en-US" sz="1400" dirty="0" smtClean="0">
                <a:latin typeface="Courier"/>
                <a:cs typeface="Courier"/>
              </a:rPr>
              <a:t>='</a:t>
            </a:r>
            <a:r>
              <a:rPr lang="en-US" sz="1400" dirty="0" err="1" smtClean="0">
                <a:latin typeface="Courier"/>
                <a:cs typeface="Courier"/>
              </a:rPr>
              <a:t>ls</a:t>
            </a:r>
            <a:r>
              <a:rPr lang="en-US" sz="1400" dirty="0" smtClean="0">
                <a:latin typeface="Courier"/>
                <a:cs typeface="Courier"/>
              </a:rPr>
              <a:t> -F'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RM=\'</a:t>
            </a:r>
            <a:r>
              <a:rPr lang="en-US" sz="1400" dirty="0" err="1" smtClean="0">
                <a:latin typeface="Courier"/>
                <a:cs typeface="Courier"/>
              </a:rPr>
              <a:t>rm</a:t>
            </a:r>
            <a:r>
              <a:rPr lang="en-US" sz="1400" dirty="0" smtClean="0">
                <a:latin typeface="Courier"/>
                <a:cs typeface="Courier"/>
              </a:rPr>
              <a:t>\'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</a:t>
            </a:r>
            <a:r>
              <a:rPr lang="en-US" sz="1400" dirty="0" err="1" smtClean="0">
                <a:latin typeface="Courier"/>
                <a:cs typeface="Courier"/>
              </a:rPr>
              <a:t>pd</a:t>
            </a:r>
            <a:r>
              <a:rPr lang="en-US" sz="1400" dirty="0" smtClean="0">
                <a:latin typeface="Courier"/>
                <a:cs typeface="Courier"/>
              </a:rPr>
              <a:t>=</a:t>
            </a:r>
            <a:r>
              <a:rPr lang="en-US" sz="1400" dirty="0" err="1" smtClean="0">
                <a:latin typeface="Courier"/>
                <a:cs typeface="Courier"/>
              </a:rPr>
              <a:t>pushd</a:t>
            </a: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</a:t>
            </a:r>
            <a:r>
              <a:rPr lang="en-US" sz="1400" dirty="0" err="1" smtClean="0">
                <a:latin typeface="Courier"/>
                <a:cs typeface="Courier"/>
              </a:rPr>
              <a:t>xt</a:t>
            </a:r>
            <a:r>
              <a:rPr lang="en-US" sz="1400" dirty="0" smtClean="0">
                <a:latin typeface="Courier"/>
                <a:cs typeface="Courier"/>
              </a:rPr>
              <a:t>='</a:t>
            </a:r>
            <a:r>
              <a:rPr lang="en-US" sz="1400" dirty="0" err="1" smtClean="0">
                <a:latin typeface="Courier"/>
                <a:cs typeface="Courier"/>
              </a:rPr>
              <a:t>xterm</a:t>
            </a:r>
            <a:r>
              <a:rPr lang="en-US" sz="1400" dirty="0" smtClean="0">
                <a:latin typeface="Courier"/>
                <a:cs typeface="Courier"/>
              </a:rPr>
              <a:t>  -</a:t>
            </a:r>
            <a:r>
              <a:rPr lang="en-US" sz="1400" dirty="0" err="1" smtClean="0">
                <a:latin typeface="Courier"/>
                <a:cs typeface="Courier"/>
              </a:rPr>
              <a:t>sb</a:t>
            </a:r>
            <a:r>
              <a:rPr lang="en-US" sz="1400" dirty="0" smtClean="0">
                <a:latin typeface="Courier"/>
                <a:cs typeface="Courier"/>
              </a:rPr>
              <a:t> -</a:t>
            </a:r>
            <a:r>
              <a:rPr lang="en-US" sz="1400" dirty="0" err="1" smtClean="0">
                <a:latin typeface="Courier"/>
                <a:cs typeface="Courier"/>
              </a:rPr>
              <a:t>sl</a:t>
            </a:r>
            <a:r>
              <a:rPr lang="en-US" sz="1400" dirty="0" smtClean="0">
                <a:latin typeface="Courier"/>
                <a:cs typeface="Courier"/>
              </a:rPr>
              <a:t> 2000'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H='history’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m=more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alias </a:t>
            </a:r>
            <a:r>
              <a:rPr lang="en-US" sz="1400" dirty="0" err="1" smtClean="0">
                <a:latin typeface="Courier"/>
                <a:cs typeface="Courier"/>
              </a:rPr>
              <a:t>ll</a:t>
            </a:r>
            <a:r>
              <a:rPr lang="en-US" sz="1400" dirty="0" smtClean="0">
                <a:latin typeface="Courier"/>
                <a:cs typeface="Courier"/>
              </a:rPr>
              <a:t>='</a:t>
            </a:r>
            <a:r>
              <a:rPr lang="en-US" sz="1400" dirty="0" err="1" smtClean="0">
                <a:latin typeface="Courier"/>
                <a:cs typeface="Courier"/>
              </a:rPr>
              <a:t>ls</a:t>
            </a:r>
            <a:r>
              <a:rPr lang="en-US" sz="1400" dirty="0" smtClean="0">
                <a:latin typeface="Courier"/>
                <a:cs typeface="Courier"/>
              </a:rPr>
              <a:t> -la’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function ne() { </a:t>
            </a:r>
            <a:r>
              <a:rPr lang="en-US" sz="1400" dirty="0" err="1">
                <a:latin typeface="Courier"/>
                <a:cs typeface="Courier"/>
              </a:rPr>
              <a:t>nedit</a:t>
            </a:r>
            <a:r>
              <a:rPr lang="en-US" sz="1400" dirty="0">
                <a:latin typeface="Courier"/>
                <a:cs typeface="Courier"/>
              </a:rPr>
              <a:t> "$@" &amp; </a:t>
            </a:r>
            <a:r>
              <a:rPr lang="en-US" sz="1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alias last='</a:t>
            </a:r>
            <a:r>
              <a:rPr lang="en-US" sz="1400" dirty="0" err="1">
                <a:latin typeface="Courier"/>
                <a:cs typeface="Courier"/>
              </a:rPr>
              <a:t>ls</a:t>
            </a:r>
            <a:r>
              <a:rPr lang="en-US" sz="1400" dirty="0">
                <a:latin typeface="Courier"/>
                <a:cs typeface="Courier"/>
              </a:rPr>
              <a:t> -</a:t>
            </a:r>
            <a:r>
              <a:rPr lang="en-US" sz="1400" dirty="0" err="1">
                <a:latin typeface="Courier"/>
                <a:cs typeface="Courier"/>
              </a:rPr>
              <a:t>lFt</a:t>
            </a:r>
            <a:r>
              <a:rPr lang="en-US" sz="1400" dirty="0">
                <a:latin typeface="Courier"/>
                <a:cs typeface="Courier"/>
              </a:rPr>
              <a:t> $@ | head -20'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19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Unix commands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 to get help e.g., man </a:t>
            </a:r>
            <a:r>
              <a:rPr lang="en-US" dirty="0" err="1" smtClean="0"/>
              <a:t>ls</a:t>
            </a:r>
            <a:endParaRPr lang="en-US" dirty="0" smtClean="0"/>
          </a:p>
          <a:p>
            <a:r>
              <a:rPr lang="en-US" dirty="0" smtClean="0"/>
              <a:t>Directory commands: 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 list directory (* and ? Match any characters (*) or any single character (?)</a:t>
            </a:r>
          </a:p>
          <a:p>
            <a:pPr lvl="1"/>
            <a:r>
              <a:rPr lang="en-US" dirty="0" smtClean="0"/>
              <a:t>cd change directory</a:t>
            </a:r>
          </a:p>
          <a:p>
            <a:pPr lvl="1"/>
            <a:r>
              <a:rPr lang="en-US" dirty="0" err="1" smtClean="0"/>
              <a:t>pwd</a:t>
            </a:r>
            <a:r>
              <a:rPr lang="en-US" dirty="0" smtClean="0"/>
              <a:t> print current (working) directory</a:t>
            </a:r>
          </a:p>
          <a:p>
            <a:pPr lvl="1"/>
            <a:r>
              <a:rPr lang="en-US" dirty="0" err="1" smtClean="0"/>
              <a:t>mkdir</a:t>
            </a:r>
            <a:r>
              <a:rPr lang="en-US" dirty="0" smtClean="0"/>
              <a:t> make directory</a:t>
            </a:r>
          </a:p>
          <a:p>
            <a:pPr lvl="1"/>
            <a:r>
              <a:rPr lang="en-US" dirty="0" err="1" smtClean="0"/>
              <a:t>rm</a:t>
            </a:r>
            <a:r>
              <a:rPr lang="en-US" dirty="0" smtClean="0"/>
              <a:t> remove file (\</a:t>
            </a:r>
            <a:r>
              <a:rPr lang="en-US" dirty="0" err="1" smtClean="0"/>
              <a:t>rm</a:t>
            </a:r>
            <a:r>
              <a:rPr lang="en-US" dirty="0" smtClean="0"/>
              <a:t> to not ask of </a:t>
            </a:r>
            <a:r>
              <a:rPr lang="en-US" dirty="0" err="1" smtClean="0"/>
              <a:t>rm</a:t>
            </a:r>
            <a:r>
              <a:rPr lang="en-US" dirty="0" smtClean="0"/>
              <a:t> aliased to </a:t>
            </a:r>
            <a:r>
              <a:rPr lang="en-US" dirty="0" err="1" smtClean="0"/>
              <a:t>rm</a:t>
            </a:r>
            <a:r>
              <a:rPr lang="en-US" dirty="0" smtClean="0"/>
              <a:t> –</a:t>
            </a:r>
            <a:r>
              <a:rPr lang="en-US" dirty="0" err="1" smtClean="0"/>
              <a:t>i</a:t>
            </a:r>
            <a:r>
              <a:rPr lang="en-US" dirty="0" smtClean="0"/>
              <a:t> (interactive remove)</a:t>
            </a:r>
          </a:p>
          <a:p>
            <a:pPr lvl="1"/>
            <a:r>
              <a:rPr lang="en-US" dirty="0" err="1" smtClean="0"/>
              <a:t>rmdir</a:t>
            </a:r>
            <a:r>
              <a:rPr lang="en-US" dirty="0" smtClean="0"/>
              <a:t> remove directory (must be empty)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294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editors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Text editors: Mac </a:t>
            </a:r>
            <a:r>
              <a:rPr lang="en-US" dirty="0" err="1" smtClean="0"/>
              <a:t>textedit</a:t>
            </a:r>
            <a:r>
              <a:rPr lang="en-US" dirty="0" smtClean="0"/>
              <a:t> is OK (save as text)</a:t>
            </a:r>
          </a:p>
          <a:p>
            <a:r>
              <a:rPr lang="en-US" dirty="0" smtClean="0"/>
              <a:t>Other common full screen editors:</a:t>
            </a:r>
          </a:p>
          <a:p>
            <a:pPr lvl="1"/>
            <a:r>
              <a:rPr lang="en-US" dirty="0" err="1" smtClean="0"/>
              <a:t>gedit</a:t>
            </a:r>
            <a:r>
              <a:rPr lang="en-US" dirty="0" smtClean="0"/>
              <a:t> (most Linux systems)</a:t>
            </a:r>
          </a:p>
          <a:p>
            <a:pPr lvl="1"/>
            <a:r>
              <a:rPr lang="en-US" dirty="0" err="1" smtClean="0"/>
              <a:t>nedit</a:t>
            </a:r>
            <a:r>
              <a:rPr lang="en-US" dirty="0" smtClean="0"/>
              <a:t> (one </a:t>
            </a:r>
            <a:r>
              <a:rPr lang="en-US" dirty="0"/>
              <a:t>download source:</a:t>
            </a:r>
            <a:br>
              <a:rPr lang="en-US" dirty="0"/>
            </a:br>
            <a:r>
              <a:rPr lang="en-US" sz="2000" dirty="0">
                <a:hlinkClick r:id="rId2"/>
              </a:rPr>
              <a:t>http://ftp.nl.freebsd.org/editors/NEdit/v5_5/executables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  <a:endParaRPr lang="en-US" sz="2000" dirty="0"/>
          </a:p>
          <a:p>
            <a:pPr lvl="1"/>
            <a:r>
              <a:rPr lang="en-US" dirty="0"/>
              <a:t>vi or </a:t>
            </a:r>
            <a:r>
              <a:rPr lang="en-US" dirty="0" smtClean="0"/>
              <a:t>vim available on all platforms and is good to know.  Line editor: Some commands (:help for help)</a:t>
            </a:r>
          </a:p>
          <a:p>
            <a:pPr lvl="2"/>
            <a:r>
              <a:rPr lang="en-US" dirty="0" err="1" smtClean="0"/>
              <a:t>i</a:t>
            </a:r>
            <a:r>
              <a:rPr lang="en-US" dirty="0" smtClean="0"/>
              <a:t> for insert mode, esc to exit this mode</a:t>
            </a:r>
          </a:p>
          <a:p>
            <a:pPr lvl="2"/>
            <a:r>
              <a:rPr lang="en-US" dirty="0" smtClean="0"/>
              <a:t>: for command mode (:w write, :q quit, :q! quit no save)</a:t>
            </a:r>
          </a:p>
          <a:p>
            <a:pPr lvl="2"/>
            <a:r>
              <a:rPr lang="en-US" dirty="0" smtClean="0"/>
              <a:t>o insert line start input, A append to end of line.</a:t>
            </a:r>
          </a:p>
          <a:p>
            <a:pPr lvl="2"/>
            <a:r>
              <a:rPr lang="en-US" dirty="0" smtClean="0"/>
              <a:t>Arrow keys to move around page</a:t>
            </a:r>
          </a:p>
          <a:p>
            <a:pPr lvl="2"/>
            <a:r>
              <a:rPr lang="en-US" dirty="0" smtClean="0"/>
              <a:t>/ to search</a:t>
            </a:r>
          </a:p>
          <a:p>
            <a:pPr lvl="2"/>
            <a:r>
              <a:rPr lang="en-US" dirty="0" err="1" smtClean="0"/>
              <a:t>Start:end</a:t>
            </a:r>
            <a:r>
              <a:rPr lang="en-US" dirty="0" smtClean="0"/>
              <a:t> s /&lt;</a:t>
            </a:r>
            <a:r>
              <a:rPr lang="en-US" dirty="0" err="1" smtClean="0"/>
              <a:t>str</a:t>
            </a:r>
            <a:r>
              <a:rPr lang="en-US" dirty="0" smtClean="0"/>
              <a:t>&gt;/&lt;rep&gt;/g Form line start (1) to line end ($ for last line), replace &lt;</a:t>
            </a:r>
            <a:r>
              <a:rPr lang="en-US" dirty="0" err="1" smtClean="0"/>
              <a:t>str</a:t>
            </a:r>
            <a:r>
              <a:rPr lang="en-US" dirty="0" smtClean="0"/>
              <a:t>&gt; with &lt;rep&gt;. Append g for multiple replacement.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5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</a:t>
            </a:r>
            <a:r>
              <a:rPr lang="en-US" dirty="0" err="1" smtClean="0"/>
              <a:t>csh</a:t>
            </a:r>
            <a:r>
              <a:rPr lang="en-US" dirty="0" smtClean="0"/>
              <a:t> program/commands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grep</a:t>
            </a:r>
            <a:r>
              <a:rPr lang="en-US" dirty="0"/>
              <a:t> </a:t>
            </a:r>
            <a:r>
              <a:rPr lang="en-US" dirty="0" smtClean="0"/>
              <a:t>– used to find content in files.  We use it to extract information from files</a:t>
            </a:r>
          </a:p>
          <a:p>
            <a:r>
              <a:rPr lang="en-US" dirty="0" err="1" smtClean="0"/>
              <a:t>awk</a:t>
            </a:r>
            <a:r>
              <a:rPr lang="en-US" dirty="0" smtClean="0"/>
              <a:t> – used to extract column based data </a:t>
            </a:r>
            <a:r>
              <a:rPr lang="en-US" dirty="0"/>
              <a:t>f</a:t>
            </a:r>
            <a:r>
              <a:rPr lang="en-US" dirty="0" smtClean="0"/>
              <a:t>rom files.  </a:t>
            </a:r>
            <a:r>
              <a:rPr lang="en-US" dirty="0" err="1" smtClean="0"/>
              <a:t>awk</a:t>
            </a:r>
            <a:r>
              <a:rPr lang="en-US" dirty="0" smtClean="0"/>
              <a:t> has math, logical and string functions.</a:t>
            </a:r>
          </a:p>
          <a:p>
            <a:r>
              <a:rPr lang="en-US" dirty="0"/>
              <a:t>P</a:t>
            </a:r>
            <a:r>
              <a:rPr lang="en-US" dirty="0" smtClean="0"/>
              <a:t>ipes and re-directs: These methods differ between </a:t>
            </a:r>
            <a:r>
              <a:rPr lang="en-US" dirty="0" err="1" smtClean="0"/>
              <a:t>csh</a:t>
            </a:r>
            <a:r>
              <a:rPr lang="en-US" dirty="0" smtClean="0"/>
              <a:t> and bash:</a:t>
            </a:r>
          </a:p>
          <a:p>
            <a:pPr lvl="1"/>
            <a:r>
              <a:rPr lang="en-US" dirty="0" err="1" smtClean="0"/>
              <a:t>csh</a:t>
            </a:r>
            <a:r>
              <a:rPr lang="en-US" dirty="0" smtClean="0"/>
              <a:t>: &gt;, &gt;&gt; and &gt;&amp;, &gt;&gt;&amp; to re-direct </a:t>
            </a:r>
            <a:r>
              <a:rPr lang="en-US" dirty="0" err="1" smtClean="0"/>
              <a:t>stdout</a:t>
            </a:r>
            <a:r>
              <a:rPr lang="en-US" dirty="0" smtClean="0"/>
              <a:t> and </a:t>
            </a:r>
            <a:r>
              <a:rPr lang="en-US" dirty="0" err="1" smtClean="0"/>
              <a:t>stdout+</a:t>
            </a:r>
            <a:r>
              <a:rPr lang="en-US" dirty="0" err="1" smtClean="0"/>
              <a:t>stderr</a:t>
            </a:r>
            <a:endParaRPr lang="en-US" dirty="0" smtClean="0"/>
          </a:p>
          <a:p>
            <a:pPr lvl="1"/>
            <a:r>
              <a:rPr lang="en-US" dirty="0" err="1" smtClean="0"/>
              <a:t>csh</a:t>
            </a:r>
            <a:r>
              <a:rPr lang="en-US" dirty="0" smtClean="0"/>
              <a:t> &gt;! will overwrite file when </a:t>
            </a:r>
            <a:r>
              <a:rPr lang="en-US" dirty="0" err="1" smtClean="0"/>
              <a:t>noclobber</a:t>
            </a:r>
            <a:r>
              <a:rPr lang="en-US" dirty="0" smtClean="0"/>
              <a:t> set</a:t>
            </a:r>
            <a:endParaRPr lang="en-US" dirty="0" smtClean="0"/>
          </a:p>
          <a:p>
            <a:pPr lvl="1"/>
            <a:r>
              <a:rPr lang="en-US" dirty="0" smtClean="0"/>
              <a:t>bash: &gt;, &gt;&gt; and &gt;</a:t>
            </a:r>
            <a:r>
              <a:rPr lang="en-US" dirty="0"/>
              <a:t>&gt; file </a:t>
            </a:r>
            <a:r>
              <a:rPr lang="en-US" dirty="0" smtClean="0"/>
              <a:t> </a:t>
            </a:r>
            <a:r>
              <a:rPr lang="en-US" dirty="0"/>
              <a:t>2&gt;&amp;</a:t>
            </a:r>
            <a:r>
              <a:rPr lang="en-US" dirty="0" smtClean="0"/>
              <a:t>1 to do the </a:t>
            </a:r>
            <a:r>
              <a:rPr lang="en-US" dirty="0" smtClean="0"/>
              <a:t>same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ash &gt;| will overwrite file when </a:t>
            </a:r>
            <a:r>
              <a:rPr lang="en-US" dirty="0" err="1" smtClean="0"/>
              <a:t>noclobber</a:t>
            </a:r>
            <a:r>
              <a:rPr lang="en-US" dirty="0" smtClean="0"/>
              <a:t> set</a:t>
            </a:r>
            <a:endParaRPr lang="en-US" dirty="0" smtClean="0"/>
          </a:p>
          <a:p>
            <a:r>
              <a:rPr lang="en-US" dirty="0" err="1" smtClean="0"/>
              <a:t>setenv</a:t>
            </a:r>
            <a:r>
              <a:rPr lang="en-US" dirty="0" smtClean="0"/>
              <a:t> and set allow variables to be set and differ between </a:t>
            </a:r>
            <a:r>
              <a:rPr lang="en-US" dirty="0" err="1" smtClean="0"/>
              <a:t>csh</a:t>
            </a:r>
            <a:r>
              <a:rPr lang="en-US" dirty="0" smtClean="0"/>
              <a:t> and </a:t>
            </a:r>
            <a:r>
              <a:rPr lang="en-US" dirty="0" smtClean="0"/>
              <a:t>bash (</a:t>
            </a:r>
            <a:r>
              <a:rPr lang="en-US" dirty="0" err="1" smtClean="0"/>
              <a:t>setenv</a:t>
            </a:r>
            <a:r>
              <a:rPr lang="en-US" dirty="0" smtClean="0"/>
              <a:t> and export create global variables that can be seen </a:t>
            </a:r>
            <a:r>
              <a:rPr lang="en-US" smtClean="0"/>
              <a:t>in other </a:t>
            </a:r>
            <a:endParaRPr lang="en-US" dirty="0" smtClean="0"/>
          </a:p>
          <a:p>
            <a:pPr lvl="1"/>
            <a:r>
              <a:rPr lang="en-US" dirty="0" err="1" smtClean="0"/>
              <a:t>csh</a:t>
            </a:r>
            <a:r>
              <a:rPr lang="en-US" dirty="0" smtClean="0"/>
              <a:t>: set variable = value ; </a:t>
            </a:r>
            <a:r>
              <a:rPr lang="en-US" dirty="0" err="1" smtClean="0"/>
              <a:t>setenv</a:t>
            </a:r>
            <a:r>
              <a:rPr lang="en-US" dirty="0" smtClean="0"/>
              <a:t> variable value</a:t>
            </a:r>
          </a:p>
          <a:p>
            <a:pPr lvl="1"/>
            <a:r>
              <a:rPr lang="en-US" dirty="0" smtClean="0"/>
              <a:t>bash: variable=value ; export variable</a:t>
            </a:r>
          </a:p>
          <a:p>
            <a:pPr lvl="1"/>
            <a:r>
              <a:rPr lang="en-US" dirty="0" smtClean="0"/>
              <a:t>In both case $variable contains the value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84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looked at just some examples of common scripts and program used in </a:t>
            </a:r>
            <a:r>
              <a:rPr lang="en-US" dirty="0" err="1" smtClean="0"/>
              <a:t>gamit</a:t>
            </a:r>
            <a:r>
              <a:rPr lang="en-US" dirty="0" smtClean="0"/>
              <a:t>/</a:t>
            </a:r>
            <a:r>
              <a:rPr lang="en-US" dirty="0" err="1" smtClean="0"/>
              <a:t>globk</a:t>
            </a:r>
            <a:endParaRPr lang="en-US" dirty="0" smtClean="0"/>
          </a:p>
          <a:p>
            <a:r>
              <a:rPr lang="en-US" dirty="0" smtClean="0"/>
              <a:t>There are many more scripts to be found in ~/</a:t>
            </a:r>
            <a:r>
              <a:rPr lang="en-US" dirty="0" err="1" smtClean="0"/>
              <a:t>gg</a:t>
            </a:r>
            <a:r>
              <a:rPr lang="en-US" dirty="0" smtClean="0"/>
              <a:t>/com and programs in ~/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gamit</a:t>
            </a:r>
            <a:r>
              <a:rPr lang="en-US" dirty="0" smtClean="0"/>
              <a:t>/bin and </a:t>
            </a:r>
            <a:r>
              <a:rPr lang="en-US" dirty="0"/>
              <a:t>~/</a:t>
            </a:r>
            <a:r>
              <a:rPr lang="en-US" dirty="0" err="1"/>
              <a:t>gg</a:t>
            </a:r>
            <a:r>
              <a:rPr lang="en-US" dirty="0" smtClean="0"/>
              <a:t>/</a:t>
            </a:r>
            <a:r>
              <a:rPr lang="en-US" dirty="0" err="1" smtClean="0"/>
              <a:t>kf</a:t>
            </a:r>
            <a:r>
              <a:rPr lang="en-US" dirty="0" smtClean="0"/>
              <a:t>/</a:t>
            </a:r>
            <a:r>
              <a:rPr lang="en-US" dirty="0"/>
              <a:t>bin </a:t>
            </a:r>
            <a:endParaRPr lang="en-US" dirty="0" smtClean="0"/>
          </a:p>
          <a:p>
            <a:r>
              <a:rPr lang="en-US" dirty="0" smtClean="0"/>
              <a:t>A good understanding of </a:t>
            </a:r>
            <a:r>
              <a:rPr lang="en-US" dirty="0" err="1" smtClean="0"/>
              <a:t>unix</a:t>
            </a:r>
            <a:r>
              <a:rPr lang="en-US" dirty="0" smtClean="0"/>
              <a:t> </a:t>
            </a:r>
            <a:r>
              <a:rPr lang="en-US" dirty="0" err="1" smtClean="0"/>
              <a:t>csh</a:t>
            </a:r>
            <a:r>
              <a:rPr lang="en-US" dirty="0" smtClean="0"/>
              <a:t> or </a:t>
            </a:r>
            <a:r>
              <a:rPr lang="en-US" dirty="0" err="1" smtClean="0"/>
              <a:t>tcsh</a:t>
            </a:r>
            <a:r>
              <a:rPr lang="en-US" dirty="0" smtClean="0"/>
              <a:t> is very useful.  The software will run from a bash shell but all the instructions are for </a:t>
            </a:r>
            <a:r>
              <a:rPr lang="en-US" smtClean="0"/>
              <a:t>csh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3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this lecture we look at a number of utility scripts and programs used in the </a:t>
            </a:r>
            <a:r>
              <a:rPr lang="en-US" dirty="0" err="1" smtClean="0"/>
              <a:t>gamit</a:t>
            </a:r>
            <a:r>
              <a:rPr lang="en-US" dirty="0" smtClean="0"/>
              <a:t>/</a:t>
            </a:r>
            <a:r>
              <a:rPr lang="en-US" dirty="0" err="1" smtClean="0"/>
              <a:t>globk</a:t>
            </a:r>
            <a:r>
              <a:rPr lang="en-US" dirty="0" smtClean="0"/>
              <a:t> suite of programs.</a:t>
            </a:r>
          </a:p>
          <a:p>
            <a:r>
              <a:rPr lang="en-US" dirty="0" smtClean="0"/>
              <a:t>We examine and will show examples in the areas of</a:t>
            </a:r>
          </a:p>
          <a:p>
            <a:pPr lvl="1"/>
            <a:r>
              <a:rPr lang="en-US" dirty="0"/>
              <a:t>Organization/Pre-</a:t>
            </a:r>
            <a:r>
              <a:rPr lang="en-US" dirty="0" smtClean="0"/>
              <a:t>processing</a:t>
            </a:r>
          </a:p>
          <a:p>
            <a:pPr lvl="1"/>
            <a:r>
              <a:rPr lang="en-US" dirty="0"/>
              <a:t>Scripts used by </a:t>
            </a:r>
            <a:r>
              <a:rPr lang="en-US" dirty="0" err="1"/>
              <a:t>sh_gamit</a:t>
            </a:r>
            <a:r>
              <a:rPr lang="en-US" dirty="0"/>
              <a:t> but useful stand-</a:t>
            </a:r>
            <a:r>
              <a:rPr lang="en-US" dirty="0" smtClean="0"/>
              <a:t>alone</a:t>
            </a:r>
          </a:p>
          <a:p>
            <a:pPr lvl="1"/>
            <a:r>
              <a:rPr lang="en-US" dirty="0"/>
              <a:t>Evaluating </a:t>
            </a:r>
            <a:r>
              <a:rPr lang="en-US" dirty="0" smtClean="0"/>
              <a:t>results</a:t>
            </a:r>
          </a:p>
          <a:p>
            <a:r>
              <a:rPr lang="en-US" dirty="0" smtClean="0"/>
              <a:t>Also examine some basic </a:t>
            </a:r>
            <a:r>
              <a:rPr lang="en-US" dirty="0" err="1" smtClean="0"/>
              <a:t>unix</a:t>
            </a:r>
            <a:r>
              <a:rPr lang="en-US" dirty="0" smtClean="0"/>
              <a:t>, </a:t>
            </a:r>
            <a:r>
              <a:rPr lang="en-US" dirty="0" err="1" smtClean="0"/>
              <a:t>csh</a:t>
            </a:r>
            <a:r>
              <a:rPr lang="en-US" dirty="0" smtClean="0"/>
              <a:t>, bash programs and method.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8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 to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many scripts in the ~/</a:t>
            </a:r>
            <a:r>
              <a:rPr lang="en-US" dirty="0" err="1" smtClean="0"/>
              <a:t>gg</a:t>
            </a:r>
            <a:r>
              <a:rPr lang="en-US" dirty="0" smtClean="0"/>
              <a:t>/com directory and you should with time looks at all these scripts because they often contain useful guides as to how to do certain tasks. </a:t>
            </a:r>
            <a:endParaRPr lang="en-US" dirty="0"/>
          </a:p>
          <a:p>
            <a:pPr lvl="1"/>
            <a:r>
              <a:rPr lang="en-US" dirty="0" smtClean="0"/>
              <a:t>Look the programs used in the scripts because these show you the sequences and inputs needed for different tasks</a:t>
            </a:r>
          </a:p>
          <a:p>
            <a:pPr lvl="1"/>
            <a:r>
              <a:rPr lang="en-US" dirty="0" smtClean="0"/>
              <a:t>Scripting methods are useful when you want to automate tasks or allow easy re-generation of results.</a:t>
            </a:r>
          </a:p>
          <a:p>
            <a:pPr lvl="1"/>
            <a:r>
              <a:rPr lang="en-US" dirty="0" smtClean="0"/>
              <a:t>Look for templates that show how different tasks can be accomplished.</a:t>
            </a:r>
          </a:p>
          <a:p>
            <a:r>
              <a:rPr lang="en-US" dirty="0" smtClean="0"/>
              <a:t>~/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kf</a:t>
            </a:r>
            <a:r>
              <a:rPr lang="en-US" dirty="0" smtClean="0"/>
              <a:t>/</a:t>
            </a:r>
            <a:r>
              <a:rPr lang="en-US" dirty="0" err="1" smtClean="0"/>
              <a:t>utils</a:t>
            </a:r>
            <a:r>
              <a:rPr lang="en-US" dirty="0" smtClean="0"/>
              <a:t> and ~/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gamit</a:t>
            </a:r>
            <a:r>
              <a:rPr lang="en-US" dirty="0" smtClean="0"/>
              <a:t>/</a:t>
            </a:r>
            <a:r>
              <a:rPr lang="en-US" dirty="0" err="1" smtClean="0"/>
              <a:t>utils</a:t>
            </a:r>
            <a:r>
              <a:rPr lang="en-US" dirty="0" smtClean="0"/>
              <a:t> contain many programs for utility tasks and these should be looked at to see what is available.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8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7772400" cy="762000"/>
          </a:xfrm>
        </p:spPr>
        <p:txBody>
          <a:bodyPr/>
          <a:lstStyle/>
          <a:p>
            <a:pPr eaLnBrk="1" hangingPunct="1"/>
            <a:r>
              <a:rPr lang="en-US" sz="2400">
                <a:latin typeface="Helvetica" charset="0"/>
              </a:rPr>
              <a:t>GAMIT/GLOBK Utilities</a:t>
            </a:r>
            <a:endParaRPr lang="en-US">
              <a:latin typeface="Helvetica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371600"/>
            <a:ext cx="7467600" cy="4953000"/>
          </a:xfrm>
        </p:spPr>
        <p:txBody>
          <a:bodyPr>
            <a:normAutofit lnSpcReduction="10000"/>
          </a:bodyPr>
          <a:lstStyle/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  <a:buFontTx/>
              <a:buAutoNum type="arabicPeriod"/>
            </a:pPr>
            <a:r>
              <a:rPr lang="en-US" sz="1900" dirty="0">
                <a:solidFill>
                  <a:srgbClr val="632523"/>
                </a:solidFill>
                <a:latin typeface="Helvetica" charset="0"/>
              </a:rPr>
              <a:t>Organization/Pre-processing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sh_get_times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List start/stop times for all RINEX files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sh_upd_stnfo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Add entries to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station.info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from RINEX headers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convertc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Transform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coodinates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(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cartesian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/geodetic/spherical)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glist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List sites for h-files in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gdl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;  check coordinates, models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corcom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Rotate an </a:t>
            </a: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apr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file to a different plate frame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unify_apr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Set equal velocities/coordinates for </a:t>
            </a:r>
            <a:r>
              <a:rPr lang="en-US" sz="1900" i="1" dirty="0" err="1">
                <a:solidFill>
                  <a:schemeClr val="tx1"/>
                </a:solidFill>
                <a:latin typeface="Helvetica" charset="0"/>
              </a:rPr>
              <a:t>glorg</a:t>
            </a:r>
            <a:r>
              <a:rPr lang="en-US" sz="1900" i="1" dirty="0">
                <a:solidFill>
                  <a:schemeClr val="tx1"/>
                </a:solidFill>
                <a:latin typeface="Helvetica" charset="0"/>
              </a:rPr>
              <a:t> 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 equates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sh_dos2unix:  Remove the extra CR from each line of a file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 err="1">
                <a:solidFill>
                  <a:schemeClr val="tx1"/>
                </a:solidFill>
                <a:latin typeface="Helvetica" charset="0"/>
              </a:rPr>
              <a:t>doy</a:t>
            </a:r>
            <a:r>
              <a:rPr lang="en-US" sz="1900" dirty="0">
                <a:solidFill>
                  <a:schemeClr val="tx1"/>
                </a:solidFill>
                <a:latin typeface="Helvetica" charset="0"/>
              </a:rPr>
              <a:t>:  Convert to/from </a:t>
            </a:r>
            <a:r>
              <a:rPr lang="en-US" sz="1700" dirty="0">
                <a:solidFill>
                  <a:schemeClr val="tx1"/>
                </a:solidFill>
                <a:latin typeface="Helvetica" charset="0"/>
              </a:rPr>
              <a:t>DOY, YYMMDD, JD, MJD, GPSW</a:t>
            </a:r>
            <a:endParaRPr lang="en-US" sz="1900" dirty="0">
              <a:solidFill>
                <a:schemeClr val="tx1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endParaRPr lang="en-US" sz="1900" dirty="0">
              <a:solidFill>
                <a:schemeClr val="tx1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2000" dirty="0">
                <a:solidFill>
                  <a:schemeClr val="tx1"/>
                </a:solidFill>
                <a:latin typeface="Helvetica" charset="0"/>
              </a:rPr>
              <a:t> </a:t>
            </a:r>
          </a:p>
          <a:p>
            <a:pPr marL="457200" indent="-457200" eaLnBrk="1" hangingPunct="1"/>
            <a:endParaRPr lang="en-US" dirty="0">
              <a:solidFill>
                <a:schemeClr val="tx1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34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sz="2000">
                <a:latin typeface="Helvetica" charset="0"/>
              </a:rPr>
              <a:t>GAMIT/GLOBK Utilities (cont)</a:t>
            </a:r>
            <a:endParaRPr lang="en-US">
              <a:latin typeface="Helvetic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143000"/>
            <a:ext cx="7924800" cy="4953000"/>
          </a:xfrm>
        </p:spPr>
        <p:txBody>
          <a:bodyPr>
            <a:normAutofit fontScale="92500" lnSpcReduction="10000"/>
          </a:bodyPr>
          <a:lstStyle/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900" dirty="0">
                <a:solidFill>
                  <a:srgbClr val="632523"/>
                </a:solidFill>
                <a:latin typeface="Helvetica" charset="0"/>
              </a:rPr>
              <a:t>2.  Scripts used by </a:t>
            </a:r>
            <a:r>
              <a:rPr lang="en-US" sz="1900" dirty="0" err="1">
                <a:solidFill>
                  <a:srgbClr val="632523"/>
                </a:solidFill>
                <a:latin typeface="Helvetica" charset="0"/>
              </a:rPr>
              <a:t>sh_gamit</a:t>
            </a:r>
            <a:r>
              <a:rPr lang="en-US" sz="1900" dirty="0">
                <a:solidFill>
                  <a:srgbClr val="632523"/>
                </a:solidFill>
                <a:latin typeface="Helvetica" charset="0"/>
              </a:rPr>
              <a:t> but useful stand-alone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sh_get_rinex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a RINEX o file from remote archives (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ftp_info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)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sh_crx2rnx:  convert to/from RINEX/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Hatanaka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sh_get_nav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a RINEX n file from remote archives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sh_get_met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a RINEX m file from remote archives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sh_get_hfiles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h-files from SOPAC/MIT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sh_update_eop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an EOP file from IERS, create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pmu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, ut1.,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wob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.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sh_get_orbits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ftp a g-file or sp3 file from remote archives, call --&gt;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sh_sp3fit:  create a g- or t-file from an sp3 file (1-3 days)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endParaRPr lang="en-US" sz="1900" dirty="0">
              <a:solidFill>
                <a:srgbClr val="000000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endParaRPr lang="en-US" sz="1900" dirty="0">
              <a:solidFill>
                <a:srgbClr val="000000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600" dirty="0">
                <a:solidFill>
                  <a:srgbClr val="000000"/>
                </a:solidFill>
                <a:latin typeface="Helvetica" charset="0"/>
              </a:rPr>
              <a:t> </a:t>
            </a:r>
          </a:p>
          <a:p>
            <a:pPr marL="457200" indent="-457200" eaLnBrk="1" hangingPunct="1"/>
            <a:endParaRPr lang="en-US" sz="1800" dirty="0">
              <a:solidFill>
                <a:srgbClr val="000000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788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 sz="2000">
                <a:latin typeface="Helvetica" charset="0"/>
              </a:rPr>
              <a:t>GAMIT/GLOBK Utilities (cont)</a:t>
            </a:r>
            <a:endParaRPr lang="en-US" sz="2400">
              <a:latin typeface="Helvetica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762000"/>
            <a:ext cx="7696200" cy="5715000"/>
          </a:xfrm>
        </p:spPr>
        <p:txBody>
          <a:bodyPr>
            <a:normAutofit fontScale="92500" lnSpcReduction="10000"/>
          </a:bodyPr>
          <a:lstStyle/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</a:pPr>
            <a:r>
              <a:rPr lang="en-US" sz="1900" dirty="0">
                <a:solidFill>
                  <a:schemeClr val="accent2">
                    <a:lumMod val="50000"/>
                  </a:schemeClr>
                </a:solidFill>
                <a:latin typeface="Helvetica" charset="0"/>
              </a:rPr>
              <a:t>3.  Evaluating results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sh_oneway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Plot phase residuals (sky map;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vs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elevation) [ GMT</a:t>
            </a:r>
            <a:r>
              <a:rPr lang="en-US" sz="1900" dirty="0" smtClean="0">
                <a:solidFill>
                  <a:srgbClr val="000000"/>
                </a:solidFill>
                <a:latin typeface="Helvetica" charset="0"/>
              </a:rPr>
              <a:t>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 smtClean="0">
                <a:solidFill>
                  <a:srgbClr val="000000"/>
                </a:solidFill>
                <a:latin typeface="Helvetica" charset="0"/>
              </a:rPr>
              <a:t>sh_plotelmean</a:t>
            </a:r>
            <a:r>
              <a:rPr lang="en-US" sz="1900" dirty="0" smtClean="0">
                <a:solidFill>
                  <a:srgbClr val="000000"/>
                </a:solidFill>
                <a:latin typeface="Helvetica" charset="0"/>
              </a:rPr>
              <a:t>: Elevation angles average residuals plots [ GMT ]</a:t>
            </a:r>
            <a:endParaRPr lang="en-US" sz="1900" dirty="0">
              <a:solidFill>
                <a:srgbClr val="000000"/>
              </a:solidFill>
              <a:latin typeface="Helvetica" charset="0"/>
            </a:endParaRP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cview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Display and manipulate phase residuals [X-windows]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sh_plotcrd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Plot coordinate times series  [GMT]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sh_tshist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Plot histogram of time-series statistics [GMT]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tsview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Display and manipulate coordinate time series [MATLAB]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sh_plotvel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Plot velocity maps [GMT],  call --&gt;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sh_map_elements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sh_map_calif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,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sh_map_balkans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, etc.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velview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Display and manipulate velocity maps [MATLAB]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sh_org2vel:  Extract plate-referenced velocities from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glorg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print file 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70000"/>
              </a:spcBef>
            </a:pP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latin typeface="Helvetica" charset="0"/>
              </a:rPr>
              <a:t>velrot</a:t>
            </a:r>
            <a:r>
              <a:rPr lang="en-US" sz="1900" dirty="0">
                <a:solidFill>
                  <a:srgbClr val="000000"/>
                </a:solidFill>
                <a:latin typeface="Helvetica" charset="0"/>
              </a:rPr>
              <a:t>:  Combine velocity fields from different analyses</a:t>
            </a:r>
          </a:p>
          <a:p>
            <a:pPr marL="457200" indent="-457200" algn="l" eaLnBrk="1" hangingPunct="1">
              <a:lnSpc>
                <a:spcPct val="110000"/>
              </a:lnSpc>
              <a:spcBef>
                <a:spcPct val="0"/>
              </a:spcBef>
              <a:buFontTx/>
              <a:buAutoNum type="arabicPeriod"/>
            </a:pPr>
            <a:endParaRPr lang="en-US" sz="2000" dirty="0">
              <a:solidFill>
                <a:srgbClr val="000000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205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There are web resources with primer’s on the Unix system and you should consult some of these resources.  Often web-searching for a </a:t>
            </a:r>
            <a:r>
              <a:rPr lang="en-US" dirty="0" err="1" smtClean="0"/>
              <a:t>unix</a:t>
            </a:r>
            <a:r>
              <a:rPr lang="en-US" dirty="0" smtClean="0"/>
              <a:t> command will yield useful results (links in notes below).</a:t>
            </a:r>
          </a:p>
          <a:p>
            <a:r>
              <a:rPr lang="en-US" dirty="0" smtClean="0"/>
              <a:t>Unix command are executed in a shell.  The main ones are </a:t>
            </a:r>
            <a:r>
              <a:rPr lang="en-US" dirty="0" err="1" smtClean="0"/>
              <a:t>csh</a:t>
            </a:r>
            <a:r>
              <a:rPr lang="en-US" dirty="0" smtClean="0"/>
              <a:t> (or </a:t>
            </a:r>
            <a:r>
              <a:rPr lang="en-US" dirty="0" err="1" smtClean="0"/>
              <a:t>tsch</a:t>
            </a:r>
            <a:r>
              <a:rPr lang="en-US" dirty="0" smtClean="0"/>
              <a:t>) and bash.  GAMIT/GLOBK scripts are all </a:t>
            </a:r>
            <a:r>
              <a:rPr lang="en-US" dirty="0" err="1" smtClean="0"/>
              <a:t>csh</a:t>
            </a:r>
            <a:r>
              <a:rPr lang="en-US" dirty="0" smtClean="0"/>
              <a:t> scripts (scripts are shell commands put in files so that they can be executed many times: Automates tasks.</a:t>
            </a:r>
          </a:p>
          <a:p>
            <a:r>
              <a:rPr lang="en-US" dirty="0" smtClean="0"/>
              <a:t>Your setup for your shell in defined in either ~/.</a:t>
            </a:r>
            <a:r>
              <a:rPr lang="en-US" dirty="0" err="1" smtClean="0"/>
              <a:t>cshrc</a:t>
            </a:r>
            <a:r>
              <a:rPr lang="en-US" dirty="0" smtClean="0"/>
              <a:t> or ~/.</a:t>
            </a:r>
            <a:r>
              <a:rPr lang="en-US" dirty="0" err="1" smtClean="0"/>
              <a:t>bashrc</a:t>
            </a:r>
            <a:r>
              <a:rPr lang="en-US" dirty="0" smtClean="0"/>
              <a:t> (~ is symbol for home directory).  Setting up these files is needed for </a:t>
            </a:r>
            <a:r>
              <a:rPr lang="en-US" dirty="0" err="1" smtClean="0"/>
              <a:t>gamit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Looking at these scripts can give you some idea of the commands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3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cshrc</a:t>
            </a:r>
            <a:r>
              <a:rPr lang="en-US" dirty="0" smtClean="0"/>
              <a:t>/.</a:t>
            </a:r>
            <a:r>
              <a:rPr lang="en-US" dirty="0" err="1" smtClean="0"/>
              <a:t>bashrc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CSH commands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# CSH </a:t>
            </a:r>
            <a:r>
              <a:rPr lang="en-US" sz="1400" dirty="0" err="1" smtClean="0">
                <a:latin typeface="Courier"/>
                <a:cs typeface="Courier"/>
              </a:rPr>
              <a:t>Gamit</a:t>
            </a:r>
            <a:r>
              <a:rPr lang="en-US" sz="1400" dirty="0" smtClean="0">
                <a:latin typeface="Courier"/>
                <a:cs typeface="Courier"/>
              </a:rPr>
              <a:t>/</a:t>
            </a:r>
            <a:r>
              <a:rPr lang="en-US" sz="1400" dirty="0" err="1" smtClean="0">
                <a:latin typeface="Courier"/>
                <a:cs typeface="Courier"/>
              </a:rPr>
              <a:t>Globk</a:t>
            </a:r>
            <a:r>
              <a:rPr lang="en-US" sz="1400" dirty="0" smtClean="0">
                <a:latin typeface="Courier"/>
                <a:cs typeface="Courier"/>
              </a:rPr>
              <a:t> initialization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# Basic setup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set </a:t>
            </a:r>
            <a:r>
              <a:rPr lang="en-US" sz="1400" dirty="0" err="1" smtClean="0">
                <a:latin typeface="Courier"/>
                <a:cs typeface="Courier"/>
              </a:rPr>
              <a:t>ggdir</a:t>
            </a:r>
            <a:r>
              <a:rPr lang="en-US" sz="1400" dirty="0" smtClean="0">
                <a:latin typeface="Courier"/>
                <a:cs typeface="Courier"/>
              </a:rPr>
              <a:t> = $HOME/gamit_10.40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"/>
                <a:cs typeface="Courier"/>
              </a:rPr>
              <a:t>setenv</a:t>
            </a:r>
            <a:r>
              <a:rPr lang="en-US" sz="1400" dirty="0" smtClean="0">
                <a:latin typeface="Courier"/>
                <a:cs typeface="Courier"/>
              </a:rPr>
              <a:t> HELP_DIR = ~/{</a:t>
            </a:r>
            <a:r>
              <a:rPr lang="en-US" sz="1400" dirty="0" err="1" smtClean="0">
                <a:latin typeface="Courier"/>
                <a:cs typeface="Courier"/>
              </a:rPr>
              <a:t>ggdir</a:t>
            </a:r>
            <a:r>
              <a:rPr lang="en-US" sz="1400" dirty="0" smtClean="0">
                <a:latin typeface="Courier"/>
                <a:cs typeface="Courier"/>
              </a:rPr>
              <a:t>}/help/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"/>
                <a:cs typeface="Courier"/>
              </a:rPr>
              <a:t>setenv</a:t>
            </a:r>
            <a:r>
              <a:rPr lang="en-US" sz="1400" dirty="0" smtClean="0">
                <a:latin typeface="Courier"/>
                <a:cs typeface="Courier"/>
              </a:rPr>
              <a:t> GMTHOME = </a:t>
            </a:r>
            <a:r>
              <a:rPr lang="en-US" sz="1400" dirty="0">
                <a:latin typeface="Courier"/>
                <a:cs typeface="Courier"/>
              </a:rPr>
              <a:t>$HOME/GMT/GMT3.4.4 </a:t>
            </a: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set INSTITUTE = MIT</a:t>
            </a:r>
          </a:p>
          <a:p>
            <a:pPr marL="0" indent="0">
              <a:buNone/>
            </a:pPr>
            <a:r>
              <a:rPr lang="fr-FR" sz="1400" dirty="0">
                <a:latin typeface="Courier"/>
                <a:cs typeface="Courier"/>
              </a:rPr>
              <a:t>set prompt = %m"["%h"] "</a:t>
            </a:r>
          </a:p>
          <a:p>
            <a:pPr marL="0" indent="0">
              <a:buNone/>
            </a:pPr>
            <a:r>
              <a:rPr lang="fr-FR" sz="1400" dirty="0">
                <a:latin typeface="Courier"/>
                <a:cs typeface="Courier"/>
              </a:rPr>
              <a:t>set </a:t>
            </a:r>
            <a:r>
              <a:rPr lang="fr-FR" sz="1400" dirty="0" err="1" smtClean="0">
                <a:latin typeface="Courier"/>
                <a:cs typeface="Courier"/>
              </a:rPr>
              <a:t>noclobber</a:t>
            </a:r>
            <a:r>
              <a:rPr lang="fr-FR" sz="1400" dirty="0" smtClean="0">
                <a:latin typeface="Courier"/>
                <a:cs typeface="Courier"/>
              </a:rPr>
              <a:t> # Use &gt;! </a:t>
            </a:r>
            <a:r>
              <a:rPr lang="fr-FR" sz="1400" dirty="0" err="1" smtClean="0">
                <a:latin typeface="Courier"/>
                <a:cs typeface="Courier"/>
              </a:rPr>
              <a:t>Overwrite</a:t>
            </a:r>
            <a:endParaRPr lang="fr-FR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r-FR" sz="1400" dirty="0">
                <a:latin typeface="Courier"/>
                <a:cs typeface="Courier"/>
              </a:rPr>
              <a:t>set </a:t>
            </a:r>
            <a:r>
              <a:rPr lang="fr-FR" sz="1400" dirty="0" err="1">
                <a:latin typeface="Courier"/>
                <a:cs typeface="Courier"/>
              </a:rPr>
              <a:t>history</a:t>
            </a:r>
            <a:r>
              <a:rPr lang="fr-FR" sz="1400" dirty="0">
                <a:latin typeface="Courier"/>
                <a:cs typeface="Courier"/>
              </a:rPr>
              <a:t>=1500</a:t>
            </a:r>
          </a:p>
          <a:p>
            <a:pPr marL="0" indent="0">
              <a:buNone/>
            </a:pPr>
            <a:r>
              <a:rPr lang="fr-FR" sz="1400" dirty="0" smtClean="0">
                <a:latin typeface="Courier"/>
                <a:cs typeface="Courier"/>
              </a:rPr>
              <a:t>set </a:t>
            </a:r>
            <a:r>
              <a:rPr lang="fr-FR" sz="1400" dirty="0" err="1">
                <a:latin typeface="Courier"/>
                <a:cs typeface="Courier"/>
              </a:rPr>
              <a:t>savehist</a:t>
            </a:r>
            <a:r>
              <a:rPr lang="fr-FR" sz="1400" dirty="0">
                <a:latin typeface="Courier"/>
                <a:cs typeface="Courier"/>
              </a:rPr>
              <a:t>=</a:t>
            </a:r>
            <a:r>
              <a:rPr lang="fr-FR" sz="1400" dirty="0" smtClean="0">
                <a:latin typeface="Courier"/>
                <a:cs typeface="Courier"/>
              </a:rPr>
              <a:t>1500</a:t>
            </a:r>
            <a:endParaRPr lang="fr-FR" sz="14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fr-FR" sz="14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+mj-lt"/>
                <a:cs typeface="Courier"/>
              </a:rPr>
              <a:t>BASH commands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# </a:t>
            </a:r>
            <a:r>
              <a:rPr lang="en-US" sz="1400" dirty="0">
                <a:latin typeface="Courier"/>
                <a:cs typeface="Courier"/>
              </a:rPr>
              <a:t>BASH </a:t>
            </a:r>
            <a:r>
              <a:rPr lang="en-US" sz="1400" dirty="0" err="1">
                <a:latin typeface="Courier"/>
                <a:cs typeface="Courier"/>
              </a:rPr>
              <a:t>Gamit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Globk</a:t>
            </a:r>
            <a:r>
              <a:rPr lang="en-US" sz="1400" dirty="0">
                <a:latin typeface="Courier"/>
                <a:cs typeface="Courier"/>
              </a:rPr>
              <a:t> profile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# Basic </a:t>
            </a:r>
            <a:r>
              <a:rPr lang="en-US" sz="1400" dirty="0" err="1" smtClean="0">
                <a:latin typeface="Courier"/>
                <a:cs typeface="Courier"/>
              </a:rPr>
              <a:t>setip</a:t>
            </a: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=$HOME/gamit_10.40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export HELP_DIR</a:t>
            </a:r>
            <a:r>
              <a:rPr lang="en-US" sz="1400" dirty="0">
                <a:latin typeface="Courier"/>
                <a:cs typeface="Courier"/>
              </a:rPr>
              <a:t>=${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}/help/ </a:t>
            </a:r>
            <a:endParaRPr lang="en-US" sz="1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GMTHOME</a:t>
            </a:r>
            <a:r>
              <a:rPr lang="en-US" sz="1400" dirty="0">
                <a:latin typeface="Courier"/>
                <a:cs typeface="Courier"/>
              </a:rPr>
              <a:t>=$HOME/GMT/GMT3.4.4 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export </a:t>
            </a:r>
            <a:r>
              <a:rPr lang="en-US" sz="1400" dirty="0">
                <a:latin typeface="Courier"/>
                <a:cs typeface="Courier"/>
              </a:rPr>
              <a:t>GMTHOME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INSTITUTE=MIT ; export INSTITUTE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PS1="\</a:t>
            </a:r>
            <a:r>
              <a:rPr lang="en-US" sz="1400" dirty="0" smtClean="0">
                <a:latin typeface="Courier"/>
                <a:cs typeface="Courier"/>
              </a:rPr>
              <a:t>h[\#] ”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set </a:t>
            </a:r>
            <a:r>
              <a:rPr lang="en-US" sz="1400" dirty="0">
                <a:latin typeface="Courier"/>
                <a:cs typeface="Courier"/>
              </a:rPr>
              <a:t>-o </a:t>
            </a:r>
            <a:r>
              <a:rPr lang="en-US" sz="1400" dirty="0" err="1" smtClean="0">
                <a:latin typeface="Courier"/>
                <a:cs typeface="Courier"/>
              </a:rPr>
              <a:t>noclobber</a:t>
            </a:r>
            <a:r>
              <a:rPr lang="en-US" sz="1400" dirty="0" smtClean="0">
                <a:latin typeface="Courier"/>
                <a:cs typeface="Courier"/>
              </a:rPr>
              <a:t> # Use &gt;| overwrite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export HISTFILESIZE=1500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6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cshrc</a:t>
            </a:r>
            <a:r>
              <a:rPr lang="en-US" dirty="0" smtClean="0"/>
              <a:t>/.</a:t>
            </a:r>
            <a:r>
              <a:rPr lang="en-US" dirty="0" err="1" smtClean="0"/>
              <a:t>bashrc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Path setup .</a:t>
            </a:r>
            <a:r>
              <a:rPr lang="en-US" sz="2400" dirty="0" err="1" smtClean="0"/>
              <a:t>cshrc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400" dirty="0">
                <a:latin typeface="Courier"/>
                <a:cs typeface="Courier"/>
              </a:rPr>
              <a:t>set </a:t>
            </a:r>
            <a:r>
              <a:rPr lang="en-US" sz="1400" dirty="0" err="1">
                <a:latin typeface="Courier"/>
                <a:cs typeface="Courier"/>
              </a:rPr>
              <a:t>spath</a:t>
            </a:r>
            <a:r>
              <a:rPr lang="en-US" sz="1400" dirty="0">
                <a:latin typeface="Courier"/>
                <a:cs typeface="Courier"/>
              </a:rPr>
              <a:t> = </a:t>
            </a:r>
            <a:r>
              <a:rPr lang="en-US" sz="1400" dirty="0" smtClean="0">
                <a:latin typeface="Courier"/>
                <a:cs typeface="Courier"/>
              </a:rPr>
              <a:t>( 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/local/bin 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/local/</a:t>
            </a:r>
            <a:r>
              <a:rPr lang="en-US" sz="1400" dirty="0" err="1">
                <a:latin typeface="Courier"/>
                <a:cs typeface="Courier"/>
              </a:rPr>
              <a:t>sbin</a:t>
            </a:r>
            <a:r>
              <a:rPr lang="en-US" sz="1400" dirty="0">
                <a:latin typeface="Courier"/>
                <a:cs typeface="Courier"/>
              </a:rPr>
              <a:t>  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/bin /bin \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             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sbin</a:t>
            </a:r>
            <a:r>
              <a:rPr lang="en-US" sz="1400" dirty="0">
                <a:latin typeface="Courier"/>
                <a:cs typeface="Courier"/>
              </a:rPr>
              <a:t> /</a:t>
            </a:r>
            <a:r>
              <a:rPr lang="en-US" sz="1400" dirty="0" err="1">
                <a:latin typeface="Courier"/>
                <a:cs typeface="Courier"/>
              </a:rPr>
              <a:t>sbin</a:t>
            </a:r>
            <a:r>
              <a:rPr lang="en-US" sz="1400" dirty="0">
                <a:latin typeface="Courier"/>
                <a:cs typeface="Courier"/>
              </a:rPr>
              <a:t>  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/local/</a:t>
            </a:r>
            <a:r>
              <a:rPr lang="en-US" sz="1400" dirty="0" err="1">
                <a:latin typeface="Courier"/>
                <a:cs typeface="Courier"/>
              </a:rPr>
              <a:t>gfortran</a:t>
            </a:r>
            <a:r>
              <a:rPr lang="en-US" sz="1400" dirty="0">
                <a:latin typeface="Courier"/>
                <a:cs typeface="Courier"/>
              </a:rPr>
              <a:t>/bin 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/X11R6/bin )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set </a:t>
            </a:r>
            <a:r>
              <a:rPr lang="en-US" sz="1400" dirty="0" err="1">
                <a:latin typeface="Courier"/>
                <a:cs typeface="Courier"/>
              </a:rPr>
              <a:t>gpath</a:t>
            </a:r>
            <a:r>
              <a:rPr lang="en-US" sz="1400" dirty="0">
                <a:latin typeface="Courier"/>
                <a:cs typeface="Courier"/>
              </a:rPr>
              <a:t> = ( 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/com 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gamit</a:t>
            </a:r>
            <a:r>
              <a:rPr lang="en-US" sz="1400" dirty="0">
                <a:latin typeface="Courier"/>
                <a:cs typeface="Courier"/>
              </a:rPr>
              <a:t>/bin 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kf</a:t>
            </a:r>
            <a:r>
              <a:rPr lang="en-US" sz="1400" dirty="0">
                <a:latin typeface="Courier"/>
                <a:cs typeface="Courier"/>
              </a:rPr>
              <a:t>/bin </a:t>
            </a:r>
            <a:r>
              <a:rPr lang="en-US" sz="1400" dirty="0" smtClean="0">
                <a:latin typeface="Courier"/>
                <a:cs typeface="Courier"/>
              </a:rPr>
              <a:t>\ 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              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matlab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tsview</a:t>
            </a:r>
            <a:r>
              <a:rPr lang="en-US" sz="1400" dirty="0">
                <a:latin typeface="Courier"/>
                <a:cs typeface="Courier"/>
              </a:rPr>
              <a:t> 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matlab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velview</a:t>
            </a:r>
            <a:r>
              <a:rPr lang="en-US" sz="1400" dirty="0">
                <a:latin typeface="Courier"/>
                <a:cs typeface="Courier"/>
              </a:rPr>
              <a:t> 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/python)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set </a:t>
            </a:r>
            <a:r>
              <a:rPr lang="en-US" sz="1400" dirty="0" err="1">
                <a:latin typeface="Courier"/>
                <a:cs typeface="Courier"/>
              </a:rPr>
              <a:t>lpath</a:t>
            </a:r>
            <a:r>
              <a:rPr lang="en-US" sz="1400" dirty="0">
                <a:latin typeface="Courier"/>
                <a:cs typeface="Courier"/>
              </a:rPr>
              <a:t> = ( . /Users/</a:t>
            </a:r>
            <a:r>
              <a:rPr lang="en-US" sz="1400" dirty="0" err="1">
                <a:latin typeface="Courier"/>
                <a:cs typeface="Courier"/>
              </a:rPr>
              <a:t>tah</a:t>
            </a:r>
            <a:r>
              <a:rPr lang="en-US" sz="1400" dirty="0">
                <a:latin typeface="Courier"/>
                <a:cs typeface="Courier"/>
              </a:rPr>
              <a:t>/bin /opt/</a:t>
            </a:r>
            <a:r>
              <a:rPr lang="en-US" sz="1400" dirty="0" err="1">
                <a:latin typeface="Courier"/>
                <a:cs typeface="Courier"/>
              </a:rPr>
              <a:t>ibmcmp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xlf</a:t>
            </a:r>
            <a:r>
              <a:rPr lang="en-US" sz="1400" dirty="0">
                <a:latin typeface="Courier"/>
                <a:cs typeface="Courier"/>
              </a:rPr>
              <a:t>/8.1/bin)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set </a:t>
            </a:r>
            <a:r>
              <a:rPr lang="en-US" sz="1400" dirty="0">
                <a:latin typeface="Courier"/>
                <a:cs typeface="Courier"/>
              </a:rPr>
              <a:t>path = ( $</a:t>
            </a:r>
            <a:r>
              <a:rPr lang="en-US" sz="1400" dirty="0" err="1">
                <a:latin typeface="Courier"/>
                <a:cs typeface="Courier"/>
              </a:rPr>
              <a:t>lpath</a:t>
            </a:r>
            <a:r>
              <a:rPr lang="en-US" sz="1400" dirty="0">
                <a:latin typeface="Courier"/>
                <a:cs typeface="Courier"/>
              </a:rPr>
              <a:t> $</a:t>
            </a:r>
            <a:r>
              <a:rPr lang="en-US" sz="1400" dirty="0" err="1">
                <a:latin typeface="Courier"/>
                <a:cs typeface="Courier"/>
              </a:rPr>
              <a:t>gpath</a:t>
            </a:r>
            <a:r>
              <a:rPr lang="en-US" sz="1400" dirty="0">
                <a:latin typeface="Courier"/>
                <a:cs typeface="Courier"/>
              </a:rPr>
              <a:t> $</a:t>
            </a:r>
            <a:r>
              <a:rPr lang="en-US" sz="1400" dirty="0" err="1">
                <a:latin typeface="Courier"/>
                <a:cs typeface="Courier"/>
              </a:rPr>
              <a:t>spath</a:t>
            </a:r>
            <a:r>
              <a:rPr lang="en-US" sz="1400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set path = ( /</a:t>
            </a:r>
            <a:r>
              <a:rPr lang="en-US" sz="1400" dirty="0" err="1">
                <a:latin typeface="Courier"/>
                <a:cs typeface="Courier"/>
              </a:rPr>
              <a:t>sw</a:t>
            </a:r>
            <a:r>
              <a:rPr lang="en-US" sz="1400" dirty="0">
                <a:latin typeface="Courier"/>
                <a:cs typeface="Courier"/>
              </a:rPr>
              <a:t>/lib/gcc4.4/bin/ $path </a:t>
            </a:r>
            <a:r>
              <a:rPr lang="en-US" sz="1400" dirty="0" smtClean="0">
                <a:latin typeface="Courier"/>
                <a:cs typeface="Courier"/>
              </a:rPr>
              <a:t>$GMTHOME/bin )</a:t>
            </a: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/>
              <a:t>Path setup </a:t>
            </a:r>
            <a:r>
              <a:rPr lang="en-US" sz="2400" dirty="0" smtClean="0"/>
              <a:t>.</a:t>
            </a:r>
            <a:r>
              <a:rPr lang="en-US" sz="2400" dirty="0" err="1" smtClean="0"/>
              <a:t>bashrc</a:t>
            </a:r>
            <a:endParaRPr lang="en-US" sz="2400" dirty="0" smtClean="0"/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spath</a:t>
            </a:r>
            <a:r>
              <a:rPr lang="en-US" sz="1400" dirty="0" smtClean="0">
                <a:latin typeface="Courier"/>
                <a:cs typeface="Courier"/>
              </a:rPr>
              <a:t>=/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/local/bin:/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/bin:/bin:/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sbin</a:t>
            </a:r>
            <a:r>
              <a:rPr lang="en-US" sz="1400" dirty="0">
                <a:latin typeface="Courier"/>
                <a:cs typeface="Courier"/>
              </a:rPr>
              <a:t>:/</a:t>
            </a:r>
            <a:r>
              <a:rPr lang="en-US" sz="1400" dirty="0" err="1">
                <a:latin typeface="Courier"/>
                <a:cs typeface="Courier"/>
              </a:rPr>
              <a:t>sbin</a:t>
            </a:r>
            <a:r>
              <a:rPr lang="en-US" sz="1400" dirty="0">
                <a:latin typeface="Courier"/>
                <a:cs typeface="Courier"/>
              </a:rPr>
              <a:t>:/</a:t>
            </a:r>
            <a:r>
              <a:rPr lang="en-US" sz="1400" dirty="0" err="1">
                <a:latin typeface="Courier"/>
                <a:cs typeface="Courier"/>
              </a:rPr>
              <a:t>usr</a:t>
            </a:r>
            <a:r>
              <a:rPr lang="en-US" sz="1400" dirty="0">
                <a:latin typeface="Courier"/>
                <a:cs typeface="Courier"/>
              </a:rPr>
              <a:t>/X11R6/bin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gpath</a:t>
            </a:r>
            <a:r>
              <a:rPr lang="en-US" sz="1400" dirty="0">
                <a:latin typeface="Courier"/>
                <a:cs typeface="Courier"/>
              </a:rPr>
              <a:t>=$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/com:$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gamit</a:t>
            </a:r>
            <a:r>
              <a:rPr lang="en-US" sz="1400" dirty="0">
                <a:latin typeface="Courier"/>
                <a:cs typeface="Courier"/>
              </a:rPr>
              <a:t>/bin:$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kf</a:t>
            </a:r>
            <a:r>
              <a:rPr lang="en-US" sz="1400" dirty="0">
                <a:latin typeface="Courier"/>
                <a:cs typeface="Courier"/>
              </a:rPr>
              <a:t>/bin</a:t>
            </a:r>
            <a:r>
              <a:rPr lang="en-US" sz="1400" dirty="0" smtClean="0">
                <a:latin typeface="Courier"/>
                <a:cs typeface="Courier"/>
              </a:rPr>
              <a:t>:\</a:t>
            </a:r>
          </a:p>
          <a:p>
            <a:pPr marL="0" indent="0">
              <a:buNone/>
            </a:pPr>
            <a:r>
              <a:rPr lang="en-US" sz="1400" dirty="0" smtClean="0">
                <a:latin typeface="Courier"/>
                <a:cs typeface="Courier"/>
              </a:rPr>
              <a:t>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matlab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tsview</a:t>
            </a:r>
            <a:r>
              <a:rPr lang="en-US" sz="1400" dirty="0">
                <a:latin typeface="Courier"/>
                <a:cs typeface="Courier"/>
              </a:rPr>
              <a:t>:$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matlab</a:t>
            </a:r>
            <a:r>
              <a:rPr lang="en-US" sz="1400" dirty="0">
                <a:latin typeface="Courier"/>
                <a:cs typeface="Courier"/>
              </a:rPr>
              <a:t>/</a:t>
            </a:r>
            <a:r>
              <a:rPr lang="en-US" sz="1400" dirty="0" err="1">
                <a:latin typeface="Courier"/>
                <a:cs typeface="Courier"/>
              </a:rPr>
              <a:t>velview</a:t>
            </a:r>
            <a:r>
              <a:rPr lang="en-US" sz="1400" dirty="0">
                <a:latin typeface="Courier"/>
                <a:cs typeface="Courier"/>
              </a:rPr>
              <a:t>:$</a:t>
            </a:r>
            <a:r>
              <a:rPr lang="en-US" sz="1400" dirty="0" err="1">
                <a:latin typeface="Courier"/>
                <a:cs typeface="Courier"/>
              </a:rPr>
              <a:t>ggdir</a:t>
            </a:r>
            <a:r>
              <a:rPr lang="en-US" sz="1400" dirty="0">
                <a:latin typeface="Courier"/>
                <a:cs typeface="Courier"/>
              </a:rPr>
              <a:t>/python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lpath</a:t>
            </a:r>
            <a:r>
              <a:rPr lang="en-US" sz="1400" dirty="0">
                <a:latin typeface="Courier"/>
                <a:cs typeface="Courier"/>
              </a:rPr>
              <a:t>=$HOME/bin:.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err="1">
                <a:latin typeface="Courier"/>
                <a:cs typeface="Courier"/>
              </a:rPr>
              <a:t>upath</a:t>
            </a:r>
            <a:r>
              <a:rPr lang="en-US" sz="1400" dirty="0">
                <a:latin typeface="Courier"/>
                <a:cs typeface="Courier"/>
              </a:rPr>
              <a:t>=/</a:t>
            </a:r>
            <a:r>
              <a:rPr lang="en-US" sz="1400" dirty="0" err="1">
                <a:latin typeface="Courier"/>
                <a:cs typeface="Courier"/>
              </a:rPr>
              <a:t>sw</a:t>
            </a:r>
            <a:r>
              <a:rPr lang="en-US" sz="1400" dirty="0">
                <a:latin typeface="Courier"/>
                <a:cs typeface="Courier"/>
              </a:rPr>
              <a:t>/bin:/</a:t>
            </a:r>
            <a:r>
              <a:rPr lang="en-US" sz="1400" dirty="0" err="1">
                <a:latin typeface="Courier"/>
                <a:cs typeface="Courier"/>
              </a:rPr>
              <a:t>sw</a:t>
            </a:r>
            <a:r>
              <a:rPr lang="en-US" sz="1400" dirty="0">
                <a:latin typeface="Courier"/>
                <a:cs typeface="Courier"/>
              </a:rPr>
              <a:t>/lib/gcc4.4/bin:$GMTHOME/</a:t>
            </a:r>
            <a:r>
              <a:rPr lang="en-US" sz="1400" dirty="0" smtClean="0">
                <a:latin typeface="Courier"/>
                <a:cs typeface="Courier"/>
              </a:rPr>
              <a:t>bin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</a:t>
            </a:r>
            <a:r>
              <a:rPr lang="en-US" sz="1400" dirty="0" smtClean="0">
                <a:latin typeface="Courier"/>
                <a:cs typeface="Courier"/>
              </a:rPr>
              <a:t>PATH</a:t>
            </a:r>
            <a:r>
              <a:rPr lang="en-US" sz="1400" dirty="0">
                <a:latin typeface="Courier"/>
                <a:cs typeface="Courier"/>
              </a:rPr>
              <a:t>=$</a:t>
            </a:r>
            <a:r>
              <a:rPr lang="en-US" sz="1400" dirty="0" err="1">
                <a:latin typeface="Courier"/>
                <a:cs typeface="Courier"/>
              </a:rPr>
              <a:t>spath</a:t>
            </a:r>
            <a:r>
              <a:rPr lang="en-US" sz="1400" dirty="0">
                <a:latin typeface="Courier"/>
                <a:cs typeface="Courier"/>
              </a:rPr>
              <a:t>:$</a:t>
            </a:r>
            <a:r>
              <a:rPr lang="en-US" sz="1400" dirty="0" err="1">
                <a:latin typeface="Courier"/>
                <a:cs typeface="Courier"/>
              </a:rPr>
              <a:t>gpath</a:t>
            </a:r>
            <a:r>
              <a:rPr lang="en-US" sz="1400" dirty="0">
                <a:latin typeface="Courier"/>
                <a:cs typeface="Courier"/>
              </a:rPr>
              <a:t>:$</a:t>
            </a:r>
            <a:r>
              <a:rPr lang="en-US" sz="1400" dirty="0" err="1">
                <a:latin typeface="Courier"/>
                <a:cs typeface="Courier"/>
              </a:rPr>
              <a:t>lpath</a:t>
            </a:r>
            <a:r>
              <a:rPr lang="en-US" sz="1400" dirty="0">
                <a:latin typeface="Courier"/>
                <a:cs typeface="Courier"/>
              </a:rPr>
              <a:t>:$</a:t>
            </a:r>
            <a:r>
              <a:rPr lang="en-US" sz="1400" dirty="0" err="1">
                <a:latin typeface="Courier"/>
                <a:cs typeface="Courier"/>
              </a:rPr>
              <a:t>upath</a:t>
            </a:r>
            <a:r>
              <a:rPr lang="en-US" sz="1400" dirty="0">
                <a:latin typeface="Courier"/>
                <a:cs typeface="Courier"/>
              </a:rPr>
              <a:t> ; export PATH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Utilities Lec 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97B1B-8A45-BA41-B693-2A0016DA62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00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6200</TotalTime>
  <Words>1732</Words>
  <Application>Microsoft Macintosh PowerPoint</Application>
  <PresentationFormat>On-screen Show (4:3)</PresentationFormat>
  <Paragraphs>209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Utility programs and scripts</vt:lpstr>
      <vt:lpstr>Utility Overview</vt:lpstr>
      <vt:lpstr>Guide to scripts</vt:lpstr>
      <vt:lpstr>GAMIT/GLOBK Utilities</vt:lpstr>
      <vt:lpstr>GAMIT/GLOBK Utilities (cont)</vt:lpstr>
      <vt:lpstr>GAMIT/GLOBK Utilities (cont)</vt:lpstr>
      <vt:lpstr>Unix Primer</vt:lpstr>
      <vt:lpstr>.cshrc/.bashrc</vt:lpstr>
      <vt:lpstr>.cshrc/.bashrc</vt:lpstr>
      <vt:lpstr>.cshrc/.bashrc</vt:lpstr>
      <vt:lpstr>Command Unix commands</vt:lpstr>
      <vt:lpstr>Unix editors</vt:lpstr>
      <vt:lpstr>Unix csh program/commands</vt:lpstr>
      <vt:lpstr>Summary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Series Analysis Tutorial 2</dc:title>
  <dc:creator>Thomas Herring</dc:creator>
  <cp:lastModifiedBy>Thomas Herring</cp:lastModifiedBy>
  <cp:revision>27</cp:revision>
  <dcterms:created xsi:type="dcterms:W3CDTF">2011-08-03T18:08:11Z</dcterms:created>
  <dcterms:modified xsi:type="dcterms:W3CDTF">2012-11-12T03:45:32Z</dcterms:modified>
</cp:coreProperties>
</file>