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56" r:id="rId2"/>
    <p:sldId id="257" r:id="rId3"/>
    <p:sldId id="258" r:id="rId4"/>
    <p:sldId id="286" r:id="rId5"/>
    <p:sldId id="287" r:id="rId6"/>
    <p:sldId id="288" r:id="rId7"/>
    <p:sldId id="289" r:id="rId8"/>
    <p:sldId id="259" r:id="rId9"/>
    <p:sldId id="285" r:id="rId10"/>
    <p:sldId id="260"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6" r:id="rId25"/>
    <p:sldId id="277" r:id="rId26"/>
    <p:sldId id="278" r:id="rId27"/>
    <p:sldId id="283" r:id="rId28"/>
    <p:sldId id="280" r:id="rId29"/>
    <p:sldId id="281" r:id="rId30"/>
    <p:sldId id="282" r:id="rId31"/>
    <p:sldId id="28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00" d="100"/>
          <a:sy n="100" d="100"/>
        </p:scale>
        <p:origin x="-960" y="-3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1E4F51-AC6F-CD44-B80A-271BABBD81CD}" type="datetimeFigureOut">
              <a:rPr lang="en-US" smtClean="0"/>
              <a:t>1/5/12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5AEA7C-77F6-F54D-8B53-789AF55489D8}" type="slidenum">
              <a:rPr lang="en-US" smtClean="0"/>
              <a:t>‹#›</a:t>
            </a:fld>
            <a:endParaRPr lang="en-US"/>
          </a:p>
        </p:txBody>
      </p:sp>
    </p:spTree>
    <p:extLst>
      <p:ext uri="{BB962C8B-B14F-4D97-AF65-F5344CB8AC3E}">
        <p14:creationId xmlns:p14="http://schemas.microsoft.com/office/powerpoint/2010/main" val="6577972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B435B-DBF7-6E49-A9B3-1B0DE6AA1F9D}" type="datetimeFigureOut">
              <a:rPr lang="en-US" smtClean="0"/>
              <a:t>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B3AFA-6189-EA45-B886-02C506706ADA}" type="slidenum">
              <a:rPr lang="en-US" smtClean="0"/>
              <a:t>‹#›</a:t>
            </a:fld>
            <a:endParaRPr lang="en-US"/>
          </a:p>
        </p:txBody>
      </p:sp>
    </p:spTree>
    <p:extLst>
      <p:ext uri="{BB962C8B-B14F-4D97-AF65-F5344CB8AC3E}">
        <p14:creationId xmlns:p14="http://schemas.microsoft.com/office/powerpoint/2010/main" val="41927798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18435" name="Rectangle 5"/>
          <p:cNvSpPr>
            <a:spLocks noGrp="1" noChangeArrowheads="1"/>
          </p:cNvSpPr>
          <p:nvPr>
            <p:ph type="dt" sz="quarter"/>
          </p:nvPr>
        </p:nvSpPr>
        <p:spPr>
          <a:noFill/>
        </p:spPr>
        <p:txBody>
          <a:bodyPr/>
          <a:lstStyle/>
          <a:p>
            <a:r>
              <a:rPr lang="en-GB" i="0"/>
              <a:t>San Salvador</a:t>
            </a:r>
          </a:p>
          <a:p>
            <a:endParaRPr lang="en-GB"/>
          </a:p>
        </p:txBody>
      </p:sp>
      <p:sp>
        <p:nvSpPr>
          <p:cNvPr id="18436" name="Rectangle 9"/>
          <p:cNvSpPr>
            <a:spLocks noGrp="1" noChangeArrowheads="1"/>
          </p:cNvSpPr>
          <p:nvPr>
            <p:ph type="sldNum" sz="quarter"/>
          </p:nvPr>
        </p:nvSpPr>
        <p:spPr>
          <a:noFill/>
        </p:spPr>
        <p:txBody>
          <a:bodyPr/>
          <a:lstStyle/>
          <a:p>
            <a:r>
              <a:rPr lang="en-GB"/>
              <a:t>Page No. </a:t>
            </a:r>
            <a:fld id="{B20BF153-A4AC-1749-8C45-069A0358BD6F}" type="slidenum">
              <a:rPr lang="en-GB"/>
              <a:pPr/>
              <a:t>10</a:t>
            </a:fld>
            <a:endParaRPr lang="en-GB"/>
          </a:p>
        </p:txBody>
      </p:sp>
      <p:sp>
        <p:nvSpPr>
          <p:cNvPr id="18437" name="Rectangle 2"/>
          <p:cNvSpPr>
            <a:spLocks noGrp="1" noRot="1" noChangeAspect="1" noChangeArrowheads="1" noTextEdit="1"/>
          </p:cNvSpPr>
          <p:nvPr>
            <p:ph type="sldImg"/>
          </p:nvPr>
        </p:nvSpPr>
        <p:spPr>
          <a:xfrm>
            <a:off x="1304925" y="774700"/>
            <a:ext cx="4289425" cy="3216275"/>
          </a:xfrm>
          <a:noFill/>
          <a:ln w="12700" cap="flat">
            <a:solidFill>
              <a:schemeClr val="tx1"/>
            </a:solidFill>
          </a:ln>
        </p:spPr>
      </p:sp>
      <p:sp>
        <p:nvSpPr>
          <p:cNvPr id="18438" name="Rectangle 3"/>
          <p:cNvSpPr>
            <a:spLocks noGrp="1" noChangeArrowheads="1"/>
          </p:cNvSpPr>
          <p:nvPr>
            <p:ph type="body" idx="1"/>
          </p:nvPr>
        </p:nvSpPr>
        <p:spPr>
          <a:xfrm>
            <a:off x="971550" y="4353006"/>
            <a:ext cx="5151438" cy="2101396"/>
          </a:xfrm>
          <a:noFill/>
          <a:ln/>
        </p:spPr>
        <p:txBody>
          <a:bodyPr lIns="91086" tIns="45544" rIns="91086" bIns="45544"/>
          <a:lstStyle/>
          <a:p>
            <a:r>
              <a:rPr lang="en-US"/>
              <a:t>Since each satellite maintains time very accurately (~1 nanosecond = 30 cm), it can tag its signal with the time of transmission.  This information, together with the location of the satellite, also transmitted to the receiver,  is sufficient to allow the  receiver to calculate the range to each satellite provided that the receiver also knows also knows the time.  Equipping receivers with atomic clocks would be very expensive, so the receiver tags the signal with the time of its internal clock to create a “pseudorange” (range plus an unknown clock correction).   The software in the receiver than uses the pseudoranges from four satellites to solve for the four unknowns:  three coordinates and the receiver clock correction.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8915" name="Rectangle 5"/>
          <p:cNvSpPr>
            <a:spLocks noGrp="1" noChangeArrowheads="1"/>
          </p:cNvSpPr>
          <p:nvPr>
            <p:ph type="dt" sz="quarter"/>
          </p:nvPr>
        </p:nvSpPr>
        <p:spPr>
          <a:noFill/>
        </p:spPr>
        <p:txBody>
          <a:bodyPr/>
          <a:lstStyle/>
          <a:p>
            <a:r>
              <a:rPr lang="en-GB" i="0"/>
              <a:t>San Salvador</a:t>
            </a:r>
          </a:p>
          <a:p>
            <a:endParaRPr lang="en-GB"/>
          </a:p>
        </p:txBody>
      </p:sp>
      <p:sp>
        <p:nvSpPr>
          <p:cNvPr id="38916" name="Rectangle 9"/>
          <p:cNvSpPr>
            <a:spLocks noGrp="1" noChangeArrowheads="1"/>
          </p:cNvSpPr>
          <p:nvPr>
            <p:ph type="sldNum" sz="quarter"/>
          </p:nvPr>
        </p:nvSpPr>
        <p:spPr>
          <a:noFill/>
        </p:spPr>
        <p:txBody>
          <a:bodyPr/>
          <a:lstStyle/>
          <a:p>
            <a:r>
              <a:rPr lang="en-GB"/>
              <a:t>Page No. </a:t>
            </a:r>
            <a:fld id="{90037479-3A18-5F48-96AD-3F99708A6033}" type="slidenum">
              <a:rPr lang="en-GB"/>
              <a:pPr/>
              <a:t>19</a:t>
            </a:fld>
            <a:endParaRPr lang="en-GB"/>
          </a:p>
        </p:txBody>
      </p:sp>
      <p:sp>
        <p:nvSpPr>
          <p:cNvPr id="38917" name="Rectangle 2"/>
          <p:cNvSpPr>
            <a:spLocks noGrp="1" noRot="1" noChangeAspect="1" noChangeArrowheads="1" noTextEdit="1"/>
          </p:cNvSpPr>
          <p:nvPr>
            <p:ph type="sldImg"/>
          </p:nvPr>
        </p:nvSpPr>
        <p:spPr>
          <a:xfrm>
            <a:off x="1143000" y="685800"/>
            <a:ext cx="4573588" cy="3429000"/>
          </a:xfrm>
          <a:ln/>
        </p:spPr>
      </p:sp>
      <p:sp>
        <p:nvSpPr>
          <p:cNvPr id="3891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Now we’ve taken the phase vs time residuals and projected them onto the sky. Same 12-hr period for the same stations on two successive days. </a:t>
            </a:r>
            <a:r>
              <a:rPr lang="en-US" b="1"/>
              <a:t>North to the right!!</a:t>
            </a:r>
            <a:r>
              <a:rPr lang="en-US"/>
              <a:t>  This is the pattern you see on the sky at mid-latitudes and shows a mixture of N-S and E-W motion, with N-S dominating.  At the equator, all the satellites move nearly N-S on the sky, and at the poles more E-W.  The dominant motion determines whether the N-S or E-W component of the station position is better determined.  You see again the largest fluctuations at low elevation angles, and much of this noise repeats from day to day—signal multipathing.  Where you see differences, as near 90 degrees between 20-24 hours, the likely cause is water vapor.  </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fld id="{DB54A8E5-256F-A94B-B74C-A82A1F252F88}" type="slidenum">
              <a:rPr lang="en-US"/>
              <a:pPr/>
              <a:t>20</a:t>
            </a:fld>
            <a:endParaRPr lang="en-US"/>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dirty="0"/>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a:t>
            </a:r>
            <a:r>
              <a:rPr lang="en-US" dirty="0" err="1"/>
              <a:t>Leica</a:t>
            </a:r>
            <a:r>
              <a:rPr lang="en-US" dirty="0"/>
              <a:t> and Rascal antennas here, but most of the antennas used for high precision work have symmetric patterns.  L1 phase variations for antennas tested by UNAVCO.  Zenith values at the center and values for 10 degrees elevation at the edges.  10 deg L1 phase = 5 </a:t>
            </a:r>
            <a:r>
              <a:rPr lang="en-US" dirty="0" smtClean="0"/>
              <a:t>mm.</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3011" name="Rectangle 5"/>
          <p:cNvSpPr>
            <a:spLocks noGrp="1" noChangeArrowheads="1"/>
          </p:cNvSpPr>
          <p:nvPr>
            <p:ph type="dt" sz="quarter"/>
          </p:nvPr>
        </p:nvSpPr>
        <p:spPr>
          <a:noFill/>
        </p:spPr>
        <p:txBody>
          <a:bodyPr/>
          <a:lstStyle/>
          <a:p>
            <a:r>
              <a:rPr lang="en-GB" i="0"/>
              <a:t>San Salvador</a:t>
            </a:r>
          </a:p>
          <a:p>
            <a:endParaRPr lang="en-GB"/>
          </a:p>
        </p:txBody>
      </p:sp>
      <p:sp>
        <p:nvSpPr>
          <p:cNvPr id="43012" name="Rectangle 9"/>
          <p:cNvSpPr>
            <a:spLocks noGrp="1" noChangeArrowheads="1"/>
          </p:cNvSpPr>
          <p:nvPr>
            <p:ph type="sldNum" sz="quarter"/>
          </p:nvPr>
        </p:nvSpPr>
        <p:spPr>
          <a:noFill/>
        </p:spPr>
        <p:txBody>
          <a:bodyPr/>
          <a:lstStyle/>
          <a:p>
            <a:r>
              <a:rPr lang="en-GB"/>
              <a:t>Page No. </a:t>
            </a:r>
            <a:fld id="{C28CED67-F2D5-7C4C-82C8-5B8A61956286}" type="slidenum">
              <a:rPr lang="en-GB"/>
              <a:pPr/>
              <a:t>21</a:t>
            </a:fld>
            <a:endParaRPr lang="en-GB"/>
          </a:p>
        </p:txBody>
      </p:sp>
      <p:sp>
        <p:nvSpPr>
          <p:cNvPr id="43013" name="Rectangle 2"/>
          <p:cNvSpPr>
            <a:spLocks noGrp="1" noRot="1" noChangeAspect="1" noChangeArrowheads="1" noTextEdit="1"/>
          </p:cNvSpPr>
          <p:nvPr>
            <p:ph type="sldImg"/>
          </p:nvPr>
        </p:nvSpPr>
        <p:spPr>
          <a:xfrm>
            <a:off x="1143000" y="685800"/>
            <a:ext cx="4573588" cy="3429000"/>
          </a:xfrm>
          <a:ln/>
        </p:spPr>
      </p:sp>
      <p:sp>
        <p:nvSpPr>
          <p:cNvPr id="4301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5059" name="Rectangle 5"/>
          <p:cNvSpPr>
            <a:spLocks noGrp="1" noChangeArrowheads="1"/>
          </p:cNvSpPr>
          <p:nvPr>
            <p:ph type="dt" sz="quarter"/>
          </p:nvPr>
        </p:nvSpPr>
        <p:spPr>
          <a:noFill/>
        </p:spPr>
        <p:txBody>
          <a:bodyPr/>
          <a:lstStyle/>
          <a:p>
            <a:r>
              <a:rPr lang="en-GB" i="0"/>
              <a:t>San Salvador</a:t>
            </a:r>
          </a:p>
          <a:p>
            <a:endParaRPr lang="en-GB"/>
          </a:p>
        </p:txBody>
      </p:sp>
      <p:sp>
        <p:nvSpPr>
          <p:cNvPr id="45060" name="Rectangle 9"/>
          <p:cNvSpPr>
            <a:spLocks noGrp="1" noChangeArrowheads="1"/>
          </p:cNvSpPr>
          <p:nvPr>
            <p:ph type="sldNum" sz="quarter"/>
          </p:nvPr>
        </p:nvSpPr>
        <p:spPr>
          <a:noFill/>
        </p:spPr>
        <p:txBody>
          <a:bodyPr/>
          <a:lstStyle/>
          <a:p>
            <a:r>
              <a:rPr lang="en-GB"/>
              <a:t>Page No. </a:t>
            </a:r>
            <a:fld id="{1EB92E50-C6FB-454C-8663-4301B86E169E}" type="slidenum">
              <a:rPr lang="en-GB"/>
              <a:pPr/>
              <a:t>22</a:t>
            </a:fld>
            <a:endParaRPr lang="en-GB"/>
          </a:p>
        </p:txBody>
      </p:sp>
      <p:sp>
        <p:nvSpPr>
          <p:cNvPr id="45061" name="Rectangle 2"/>
          <p:cNvSpPr>
            <a:spLocks noGrp="1" noRot="1" noChangeAspect="1" noChangeArrowheads="1"/>
          </p:cNvSpPr>
          <p:nvPr>
            <p:ph type="sldImg"/>
          </p:nvPr>
        </p:nvSpPr>
        <p:spPr>
          <a:ln/>
        </p:spPr>
      </p:sp>
      <p:sp>
        <p:nvSpPr>
          <p:cNvPr id="4506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7107" name="Rectangle 5"/>
          <p:cNvSpPr>
            <a:spLocks noGrp="1" noChangeArrowheads="1"/>
          </p:cNvSpPr>
          <p:nvPr>
            <p:ph type="dt" sz="quarter"/>
          </p:nvPr>
        </p:nvSpPr>
        <p:spPr>
          <a:noFill/>
        </p:spPr>
        <p:txBody>
          <a:bodyPr/>
          <a:lstStyle/>
          <a:p>
            <a:r>
              <a:rPr lang="en-GB" i="0"/>
              <a:t>San Salvador</a:t>
            </a:r>
          </a:p>
          <a:p>
            <a:endParaRPr lang="en-GB"/>
          </a:p>
        </p:txBody>
      </p:sp>
      <p:sp>
        <p:nvSpPr>
          <p:cNvPr id="47108" name="Rectangle 9"/>
          <p:cNvSpPr>
            <a:spLocks noGrp="1" noChangeArrowheads="1"/>
          </p:cNvSpPr>
          <p:nvPr>
            <p:ph type="sldNum" sz="quarter"/>
          </p:nvPr>
        </p:nvSpPr>
        <p:spPr>
          <a:noFill/>
        </p:spPr>
        <p:txBody>
          <a:bodyPr/>
          <a:lstStyle/>
          <a:p>
            <a:r>
              <a:rPr lang="en-GB"/>
              <a:t>Page No. </a:t>
            </a:r>
            <a:fld id="{CD454740-4E67-D546-B6DC-044540B8F9F8}" type="slidenum">
              <a:rPr lang="en-GB"/>
              <a:pPr/>
              <a:t>23</a:t>
            </a:fld>
            <a:endParaRPr lang="en-GB"/>
          </a:p>
        </p:txBody>
      </p:sp>
      <p:sp>
        <p:nvSpPr>
          <p:cNvPr id="47109" name="Rectangle 2"/>
          <p:cNvSpPr>
            <a:spLocks noGrp="1" noRot="1" noChangeAspect="1" noChangeArrowheads="1" noTextEdit="1"/>
          </p:cNvSpPr>
          <p:nvPr>
            <p:ph type="sldImg"/>
          </p:nvPr>
        </p:nvSpPr>
        <p:spPr>
          <a:xfrm>
            <a:off x="1143000" y="685800"/>
            <a:ext cx="4573588" cy="3429000"/>
          </a:xfrm>
          <a:ln/>
        </p:spPr>
      </p:sp>
      <p:sp>
        <p:nvSpPr>
          <p:cNvPr id="47110"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only loading effect we currently account for in our processing are those from ocean tides.   For these the current models are quite good for most parts of the world, but probably inadequate for high latitudes (above the TOPEX altimeter coverage) and around some complicated shorelines.   (High local tides do not mean large errors, however, because it’s the total mass of the water that matters.)   </a:t>
            </a:r>
          </a:p>
          <a:p>
            <a:endParaRPr lang="en-US"/>
          </a:p>
          <a:p>
            <a:r>
              <a:rPr lang="en-US"/>
              <a:t>This map is taken from a paper by Danan Dong (former MIT student) and his colleagues at JPL, Scripps, and GSI in Japan.  They estimated annual and semi-annual terms in vertical GPS station position and attempted to match these with predicted motions derived from a variety of sources.  They could not obtain sufficient correlation overall to validate the models, but they’ve given us rough estimates of the amplitudes and geographical distribution of the induced displacements.  </a:t>
            </a:r>
          </a:p>
          <a:p>
            <a:endParaRPr lang="en-US"/>
          </a:p>
          <a:p>
            <a:r>
              <a:rPr lang="en-US"/>
              <a:t>Tom Herring, with Tonie VanDam first detected atmospheric loading effects in VLBI data 10 years ago but neither the global pressure fields nor the data coverage were sufficient to develop and test good models.   There’s now an operational program to use the NCEP and European Center analyses to compute loading corrections on a global grid and we’re planning to test these in our GPS analyses over the next few months.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1203" name="Rectangle 5"/>
          <p:cNvSpPr>
            <a:spLocks noGrp="1" noChangeArrowheads="1"/>
          </p:cNvSpPr>
          <p:nvPr>
            <p:ph type="dt" sz="quarter"/>
          </p:nvPr>
        </p:nvSpPr>
        <p:spPr>
          <a:noFill/>
        </p:spPr>
        <p:txBody>
          <a:bodyPr/>
          <a:lstStyle/>
          <a:p>
            <a:r>
              <a:rPr lang="en-GB" i="0"/>
              <a:t>San Salvador</a:t>
            </a:r>
          </a:p>
          <a:p>
            <a:endParaRPr lang="en-GB"/>
          </a:p>
        </p:txBody>
      </p:sp>
      <p:sp>
        <p:nvSpPr>
          <p:cNvPr id="51204" name="Rectangle 9"/>
          <p:cNvSpPr>
            <a:spLocks noGrp="1" noChangeArrowheads="1"/>
          </p:cNvSpPr>
          <p:nvPr>
            <p:ph type="sldNum" sz="quarter"/>
          </p:nvPr>
        </p:nvSpPr>
        <p:spPr>
          <a:noFill/>
        </p:spPr>
        <p:txBody>
          <a:bodyPr/>
          <a:lstStyle/>
          <a:p>
            <a:r>
              <a:rPr lang="en-GB"/>
              <a:t>Page No. </a:t>
            </a:r>
            <a:fld id="{7E24DF0D-FAA3-AA4E-AE3B-3F61FB95C576}" type="slidenum">
              <a:rPr lang="en-GB"/>
              <a:pPr/>
              <a:t>24</a:t>
            </a:fld>
            <a:endParaRPr lang="en-GB"/>
          </a:p>
        </p:txBody>
      </p:sp>
      <p:sp>
        <p:nvSpPr>
          <p:cNvPr id="51205" name="Rectangle 2"/>
          <p:cNvSpPr>
            <a:spLocks noGrp="1" noRot="1" noChangeAspect="1" noChangeArrowheads="1" noTextEdit="1"/>
          </p:cNvSpPr>
          <p:nvPr>
            <p:ph type="sldImg"/>
          </p:nvPr>
        </p:nvSpPr>
        <p:spPr>
          <a:xfrm>
            <a:off x="1143000" y="685800"/>
            <a:ext cx="4573588" cy="3429000"/>
          </a:xfrm>
          <a:ln/>
        </p:spPr>
      </p:sp>
      <p:sp>
        <p:nvSpPr>
          <p:cNvPr id="5120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3251" name="Rectangle 5"/>
          <p:cNvSpPr>
            <a:spLocks noGrp="1" noChangeArrowheads="1"/>
          </p:cNvSpPr>
          <p:nvPr>
            <p:ph type="dt" sz="quarter"/>
          </p:nvPr>
        </p:nvSpPr>
        <p:spPr>
          <a:noFill/>
        </p:spPr>
        <p:txBody>
          <a:bodyPr/>
          <a:lstStyle/>
          <a:p>
            <a:r>
              <a:rPr lang="en-GB" i="0"/>
              <a:t>San Salvador</a:t>
            </a:r>
          </a:p>
          <a:p>
            <a:endParaRPr lang="en-GB"/>
          </a:p>
        </p:txBody>
      </p:sp>
      <p:sp>
        <p:nvSpPr>
          <p:cNvPr id="53252" name="Rectangle 9"/>
          <p:cNvSpPr>
            <a:spLocks noGrp="1" noChangeArrowheads="1"/>
          </p:cNvSpPr>
          <p:nvPr>
            <p:ph type="sldNum" sz="quarter"/>
          </p:nvPr>
        </p:nvSpPr>
        <p:spPr>
          <a:noFill/>
        </p:spPr>
        <p:txBody>
          <a:bodyPr/>
          <a:lstStyle/>
          <a:p>
            <a:r>
              <a:rPr lang="en-GB"/>
              <a:t>Page No. </a:t>
            </a:r>
            <a:fld id="{6539DE9A-5B45-084B-9DD5-93EFB4D9024D}" type="slidenum">
              <a:rPr lang="en-GB"/>
              <a:pPr/>
              <a:t>25</a:t>
            </a:fld>
            <a:endParaRPr lang="en-GB"/>
          </a:p>
        </p:txBody>
      </p:sp>
      <p:sp>
        <p:nvSpPr>
          <p:cNvPr id="53253" name="Text Box 1"/>
          <p:cNvSpPr txBox="1">
            <a:spLocks noChangeArrowheads="1"/>
          </p:cNvSpPr>
          <p:nvPr/>
        </p:nvSpPr>
        <p:spPr bwMode="auto">
          <a:xfrm>
            <a:off x="1143000" y="683072"/>
            <a:ext cx="4572000" cy="3415362"/>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53254" name="Text Box 2"/>
          <p:cNvSpPr>
            <a:spLocks noGrp="1" noChangeArrowheads="1"/>
          </p:cNvSpPr>
          <p:nvPr>
            <p:ph type="body"/>
          </p:nvPr>
        </p:nvSpPr>
        <p:spPr>
          <a:xfrm>
            <a:off x="533401" y="3962453"/>
            <a:ext cx="5711825" cy="4493731"/>
          </a:xfrm>
          <a:noFill/>
          <a:ln/>
        </p:spPr>
        <p:txBody>
          <a:bodyPr wrap="none" anchor="ctr"/>
          <a:lstStyle/>
          <a:p>
            <a:pPr>
              <a:lnSpc>
                <a:spcPct val="115000"/>
              </a:lnSpc>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5299" name="Rectangle 5"/>
          <p:cNvSpPr>
            <a:spLocks noGrp="1" noChangeArrowheads="1"/>
          </p:cNvSpPr>
          <p:nvPr>
            <p:ph type="dt" sz="quarter"/>
          </p:nvPr>
        </p:nvSpPr>
        <p:spPr>
          <a:noFill/>
        </p:spPr>
        <p:txBody>
          <a:bodyPr/>
          <a:lstStyle/>
          <a:p>
            <a:r>
              <a:rPr lang="en-GB" i="0"/>
              <a:t>San Salvador</a:t>
            </a:r>
          </a:p>
          <a:p>
            <a:endParaRPr lang="en-GB"/>
          </a:p>
        </p:txBody>
      </p:sp>
      <p:sp>
        <p:nvSpPr>
          <p:cNvPr id="55300" name="Rectangle 9"/>
          <p:cNvSpPr>
            <a:spLocks noGrp="1" noChangeArrowheads="1"/>
          </p:cNvSpPr>
          <p:nvPr>
            <p:ph type="sldNum" sz="quarter"/>
          </p:nvPr>
        </p:nvSpPr>
        <p:spPr>
          <a:noFill/>
        </p:spPr>
        <p:txBody>
          <a:bodyPr/>
          <a:lstStyle/>
          <a:p>
            <a:r>
              <a:rPr lang="en-GB"/>
              <a:t>Page No. </a:t>
            </a:r>
            <a:fld id="{5B9FFBBF-32C3-3C4B-A08A-879120F36B17}" type="slidenum">
              <a:rPr lang="en-GB"/>
              <a:pPr/>
              <a:t>26</a:t>
            </a:fld>
            <a:endParaRPr lang="en-GB"/>
          </a:p>
        </p:txBody>
      </p:sp>
      <p:sp>
        <p:nvSpPr>
          <p:cNvPr id="55301" name="Rectangle 2"/>
          <p:cNvSpPr>
            <a:spLocks noGrp="1" noRot="1" noChangeAspect="1" noChangeArrowheads="1"/>
          </p:cNvSpPr>
          <p:nvPr>
            <p:ph type="sldImg"/>
          </p:nvPr>
        </p:nvSpPr>
        <p:spPr>
          <a:ln/>
        </p:spPr>
      </p:sp>
      <p:sp>
        <p:nvSpPr>
          <p:cNvPr id="5530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5299" name="Rectangle 5"/>
          <p:cNvSpPr>
            <a:spLocks noGrp="1" noChangeArrowheads="1"/>
          </p:cNvSpPr>
          <p:nvPr>
            <p:ph type="dt" sz="quarter"/>
          </p:nvPr>
        </p:nvSpPr>
        <p:spPr>
          <a:noFill/>
        </p:spPr>
        <p:txBody>
          <a:bodyPr/>
          <a:lstStyle/>
          <a:p>
            <a:r>
              <a:rPr lang="en-GB" i="0"/>
              <a:t>San Salvador</a:t>
            </a:r>
          </a:p>
          <a:p>
            <a:endParaRPr lang="en-GB"/>
          </a:p>
        </p:txBody>
      </p:sp>
      <p:sp>
        <p:nvSpPr>
          <p:cNvPr id="55300" name="Rectangle 9"/>
          <p:cNvSpPr>
            <a:spLocks noGrp="1" noChangeArrowheads="1"/>
          </p:cNvSpPr>
          <p:nvPr>
            <p:ph type="sldNum" sz="quarter"/>
          </p:nvPr>
        </p:nvSpPr>
        <p:spPr>
          <a:noFill/>
        </p:spPr>
        <p:txBody>
          <a:bodyPr/>
          <a:lstStyle/>
          <a:p>
            <a:r>
              <a:rPr lang="en-GB"/>
              <a:t>Page No. </a:t>
            </a:r>
            <a:fld id="{5B9FFBBF-32C3-3C4B-A08A-879120F36B17}" type="slidenum">
              <a:rPr lang="en-GB"/>
              <a:pPr/>
              <a:t>27</a:t>
            </a:fld>
            <a:endParaRPr lang="en-GB"/>
          </a:p>
        </p:txBody>
      </p:sp>
      <p:sp>
        <p:nvSpPr>
          <p:cNvPr id="55301" name="Rectangle 2"/>
          <p:cNvSpPr>
            <a:spLocks noGrp="1" noRot="1" noChangeAspect="1" noChangeArrowheads="1"/>
          </p:cNvSpPr>
          <p:nvPr>
            <p:ph type="sldImg"/>
          </p:nvPr>
        </p:nvSpPr>
        <p:spPr>
          <a:ln/>
        </p:spPr>
      </p:sp>
      <p:sp>
        <p:nvSpPr>
          <p:cNvPr id="5530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9395" name="Rectangle 5"/>
          <p:cNvSpPr>
            <a:spLocks noGrp="1" noChangeArrowheads="1"/>
          </p:cNvSpPr>
          <p:nvPr>
            <p:ph type="dt" sz="quarter"/>
          </p:nvPr>
        </p:nvSpPr>
        <p:spPr>
          <a:noFill/>
        </p:spPr>
        <p:txBody>
          <a:bodyPr/>
          <a:lstStyle/>
          <a:p>
            <a:r>
              <a:rPr lang="en-GB" i="0"/>
              <a:t>San Salvador</a:t>
            </a:r>
          </a:p>
          <a:p>
            <a:endParaRPr lang="en-GB"/>
          </a:p>
        </p:txBody>
      </p:sp>
      <p:sp>
        <p:nvSpPr>
          <p:cNvPr id="59396" name="Rectangle 9"/>
          <p:cNvSpPr>
            <a:spLocks noGrp="1" noChangeArrowheads="1"/>
          </p:cNvSpPr>
          <p:nvPr>
            <p:ph type="sldNum" sz="quarter"/>
          </p:nvPr>
        </p:nvSpPr>
        <p:spPr>
          <a:noFill/>
        </p:spPr>
        <p:txBody>
          <a:bodyPr/>
          <a:lstStyle/>
          <a:p>
            <a:r>
              <a:rPr lang="en-GB"/>
              <a:t>Page No. </a:t>
            </a:r>
            <a:fld id="{4D23443E-B264-3D4D-B42E-A33310C17493}" type="slidenum">
              <a:rPr lang="en-GB"/>
              <a:pPr/>
              <a:t>28</a:t>
            </a:fld>
            <a:endParaRPr lang="en-GB"/>
          </a:p>
        </p:txBody>
      </p:sp>
      <p:sp>
        <p:nvSpPr>
          <p:cNvPr id="59397" name="Rectangle 2"/>
          <p:cNvSpPr>
            <a:spLocks noGrp="1" noRot="1" noChangeAspect="1" noChangeArrowheads="1" noTextEdit="1"/>
          </p:cNvSpPr>
          <p:nvPr>
            <p:ph type="sldImg"/>
          </p:nvPr>
        </p:nvSpPr>
        <p:spPr>
          <a:xfrm>
            <a:off x="1143000" y="685800"/>
            <a:ext cx="4573588" cy="3429000"/>
          </a:xfrm>
          <a:ln/>
        </p:spPr>
      </p:sp>
      <p:sp>
        <p:nvSpPr>
          <p:cNvPr id="5939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2531" name="Rectangle 5"/>
          <p:cNvSpPr>
            <a:spLocks noGrp="1" noChangeArrowheads="1"/>
          </p:cNvSpPr>
          <p:nvPr>
            <p:ph type="dt" sz="quarter"/>
          </p:nvPr>
        </p:nvSpPr>
        <p:spPr>
          <a:noFill/>
        </p:spPr>
        <p:txBody>
          <a:bodyPr/>
          <a:lstStyle/>
          <a:p>
            <a:r>
              <a:rPr lang="en-GB" i="0"/>
              <a:t>San Salvador</a:t>
            </a:r>
          </a:p>
          <a:p>
            <a:endParaRPr lang="en-GB"/>
          </a:p>
        </p:txBody>
      </p:sp>
      <p:sp>
        <p:nvSpPr>
          <p:cNvPr id="22532" name="Rectangle 9"/>
          <p:cNvSpPr>
            <a:spLocks noGrp="1" noChangeArrowheads="1"/>
          </p:cNvSpPr>
          <p:nvPr>
            <p:ph type="sldNum" sz="quarter"/>
          </p:nvPr>
        </p:nvSpPr>
        <p:spPr>
          <a:noFill/>
        </p:spPr>
        <p:txBody>
          <a:bodyPr/>
          <a:lstStyle/>
          <a:p>
            <a:r>
              <a:rPr lang="en-GB"/>
              <a:t>Page No. </a:t>
            </a:r>
            <a:fld id="{CCED134A-1A0C-E146-8743-06873515C7E3}" type="slidenum">
              <a:rPr lang="en-GB"/>
              <a:pPr/>
              <a:t>11</a:t>
            </a:fld>
            <a:endParaRPr lang="en-GB"/>
          </a:p>
        </p:txBody>
      </p:sp>
      <p:sp>
        <p:nvSpPr>
          <p:cNvPr id="22533" name="Text Box 2"/>
          <p:cNvSpPr>
            <a:spLocks noGrp="1" noRot="1" noChangeAspect="1" noChangeArrowheads="1"/>
          </p:cNvSpPr>
          <p:nvPr>
            <p:ph type="sldImg"/>
          </p:nvPr>
        </p:nvSpPr>
        <p:spPr>
          <a:xfrm>
            <a:off x="1150938" y="682625"/>
            <a:ext cx="4556125" cy="3416300"/>
          </a:xfrm>
          <a:ln/>
        </p:spPr>
      </p:sp>
      <p:sp>
        <p:nvSpPr>
          <p:cNvPr id="22534" name="Text Box 3"/>
          <p:cNvSpPr>
            <a:spLocks noGrp="1" noChangeArrowheads="1"/>
          </p:cNvSpPr>
          <p:nvPr>
            <p:ph type="body" idx="1"/>
          </p:nvPr>
        </p:nvSpPr>
        <p:spPr>
          <a:xfrm>
            <a:off x="914400" y="4326125"/>
            <a:ext cx="5029200" cy="4100016"/>
          </a:xfrm>
          <a:noFill/>
          <a:ln/>
        </p:spPr>
        <p:txBody>
          <a:bodyPr wrap="none" anchor="ctr"/>
          <a:lstStyle/>
          <a:p>
            <a:r>
              <a:rPr lang="en-US" dirty="0" smtClean="0"/>
              <a:t>MW-WL needs Data-Code</a:t>
            </a:r>
            <a:r>
              <a:rPr lang="en-US" baseline="0" dirty="0" smtClean="0"/>
              <a:t> bias (DCB) corrections that are receiver type and satellite dependent.</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1443" name="Rectangle 5"/>
          <p:cNvSpPr>
            <a:spLocks noGrp="1" noChangeArrowheads="1"/>
          </p:cNvSpPr>
          <p:nvPr>
            <p:ph type="dt" sz="quarter"/>
          </p:nvPr>
        </p:nvSpPr>
        <p:spPr>
          <a:noFill/>
        </p:spPr>
        <p:txBody>
          <a:bodyPr/>
          <a:lstStyle/>
          <a:p>
            <a:r>
              <a:rPr lang="en-GB" i="0"/>
              <a:t>San Salvador</a:t>
            </a:r>
          </a:p>
          <a:p>
            <a:endParaRPr lang="en-GB"/>
          </a:p>
        </p:txBody>
      </p:sp>
      <p:sp>
        <p:nvSpPr>
          <p:cNvPr id="61444" name="Rectangle 9"/>
          <p:cNvSpPr>
            <a:spLocks noGrp="1" noChangeArrowheads="1"/>
          </p:cNvSpPr>
          <p:nvPr>
            <p:ph type="sldNum" sz="quarter"/>
          </p:nvPr>
        </p:nvSpPr>
        <p:spPr>
          <a:noFill/>
        </p:spPr>
        <p:txBody>
          <a:bodyPr/>
          <a:lstStyle/>
          <a:p>
            <a:r>
              <a:rPr lang="en-GB"/>
              <a:t>Page No. </a:t>
            </a:r>
            <a:fld id="{F4AA1EB3-B475-034C-B791-AD2732E4951F}" type="slidenum">
              <a:rPr lang="en-GB"/>
              <a:pPr/>
              <a:t>29</a:t>
            </a:fld>
            <a:endParaRPr lang="en-GB"/>
          </a:p>
        </p:txBody>
      </p:sp>
      <p:sp>
        <p:nvSpPr>
          <p:cNvPr id="61445" name="Text Box 1"/>
          <p:cNvSpPr>
            <a:spLocks noGrp="1" noRot="1" noChangeAspect="1" noChangeArrowheads="1"/>
          </p:cNvSpPr>
          <p:nvPr>
            <p:ph type="sldImg"/>
          </p:nvPr>
        </p:nvSpPr>
        <p:spPr>
          <a:xfrm>
            <a:off x="1141413" y="684213"/>
            <a:ext cx="4575175" cy="3430587"/>
          </a:xfrm>
          <a:ln/>
        </p:spPr>
      </p:sp>
      <p:sp>
        <p:nvSpPr>
          <p:cNvPr id="61446" name="Text Box 2"/>
          <p:cNvSpPr>
            <a:spLocks noGrp="1" noChangeArrowheads="1"/>
          </p:cNvSpPr>
          <p:nvPr>
            <p:ph type="body" idx="1"/>
          </p:nvPr>
        </p:nvSpPr>
        <p:spPr>
          <a:xfrm>
            <a:off x="914400" y="4343519"/>
            <a:ext cx="5029200" cy="4115827"/>
          </a:xfrm>
          <a:noFill/>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3491" name="Rectangle 5"/>
          <p:cNvSpPr>
            <a:spLocks noGrp="1" noChangeArrowheads="1"/>
          </p:cNvSpPr>
          <p:nvPr>
            <p:ph type="dt" sz="quarter"/>
          </p:nvPr>
        </p:nvSpPr>
        <p:spPr>
          <a:noFill/>
        </p:spPr>
        <p:txBody>
          <a:bodyPr/>
          <a:lstStyle/>
          <a:p>
            <a:r>
              <a:rPr lang="en-GB" i="0"/>
              <a:t>San Salvador</a:t>
            </a:r>
          </a:p>
          <a:p>
            <a:endParaRPr lang="en-GB"/>
          </a:p>
        </p:txBody>
      </p:sp>
      <p:sp>
        <p:nvSpPr>
          <p:cNvPr id="63492" name="Rectangle 9"/>
          <p:cNvSpPr>
            <a:spLocks noGrp="1" noChangeArrowheads="1"/>
          </p:cNvSpPr>
          <p:nvPr>
            <p:ph type="sldNum" sz="quarter"/>
          </p:nvPr>
        </p:nvSpPr>
        <p:spPr>
          <a:noFill/>
        </p:spPr>
        <p:txBody>
          <a:bodyPr/>
          <a:lstStyle/>
          <a:p>
            <a:r>
              <a:rPr lang="en-GB"/>
              <a:t>Page No. </a:t>
            </a:r>
            <a:fld id="{A3903958-6E9E-FB49-9C58-0D0028DEEB18}" type="slidenum">
              <a:rPr lang="en-GB"/>
              <a:pPr/>
              <a:t>30</a:t>
            </a:fld>
            <a:endParaRPr lang="en-GB"/>
          </a:p>
        </p:txBody>
      </p:sp>
      <p:sp>
        <p:nvSpPr>
          <p:cNvPr id="63493" name="Rectangle 2"/>
          <p:cNvSpPr>
            <a:spLocks noGrp="1" noRot="1" noChangeAspect="1" noChangeArrowheads="1"/>
          </p:cNvSpPr>
          <p:nvPr>
            <p:ph type="sldImg"/>
          </p:nvPr>
        </p:nvSpPr>
        <p:spPr>
          <a:ln/>
        </p:spPr>
      </p:sp>
      <p:sp>
        <p:nvSpPr>
          <p:cNvPr id="6349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4579" name="Rectangle 5"/>
          <p:cNvSpPr>
            <a:spLocks noGrp="1" noChangeArrowheads="1"/>
          </p:cNvSpPr>
          <p:nvPr>
            <p:ph type="dt" sz="quarter"/>
          </p:nvPr>
        </p:nvSpPr>
        <p:spPr>
          <a:noFill/>
        </p:spPr>
        <p:txBody>
          <a:bodyPr/>
          <a:lstStyle/>
          <a:p>
            <a:r>
              <a:rPr lang="en-GB" i="0"/>
              <a:t>San Salvador</a:t>
            </a:r>
          </a:p>
          <a:p>
            <a:endParaRPr lang="en-GB"/>
          </a:p>
        </p:txBody>
      </p:sp>
      <p:sp>
        <p:nvSpPr>
          <p:cNvPr id="24580" name="Rectangle 9"/>
          <p:cNvSpPr>
            <a:spLocks noGrp="1" noChangeArrowheads="1"/>
          </p:cNvSpPr>
          <p:nvPr>
            <p:ph type="sldNum" sz="quarter"/>
          </p:nvPr>
        </p:nvSpPr>
        <p:spPr>
          <a:noFill/>
        </p:spPr>
        <p:txBody>
          <a:bodyPr/>
          <a:lstStyle/>
          <a:p>
            <a:r>
              <a:rPr lang="en-GB"/>
              <a:t>Page No. </a:t>
            </a:r>
            <a:fld id="{725CC401-151D-6F4E-AE1A-ECD3A697C600}" type="slidenum">
              <a:rPr lang="en-GB"/>
              <a:pPr/>
              <a:t>12</a:t>
            </a:fld>
            <a:endParaRPr lang="en-GB"/>
          </a:p>
        </p:txBody>
      </p:sp>
      <p:sp>
        <p:nvSpPr>
          <p:cNvPr id="24581" name="Text Box 2"/>
          <p:cNvSpPr>
            <a:spLocks noGrp="1" noRot="1" noChangeAspect="1" noChangeArrowheads="1"/>
          </p:cNvSpPr>
          <p:nvPr>
            <p:ph type="sldImg"/>
          </p:nvPr>
        </p:nvSpPr>
        <p:spPr>
          <a:xfrm>
            <a:off x="1150938" y="682625"/>
            <a:ext cx="4556125" cy="3416300"/>
          </a:xfrm>
          <a:ln/>
        </p:spPr>
      </p:sp>
      <p:sp>
        <p:nvSpPr>
          <p:cNvPr id="24582" name="Text Box 3"/>
          <p:cNvSpPr>
            <a:spLocks noGrp="1" noChangeArrowheads="1"/>
          </p:cNvSpPr>
          <p:nvPr>
            <p:ph type="body" idx="1"/>
          </p:nvPr>
        </p:nvSpPr>
        <p:spPr>
          <a:xfrm>
            <a:off x="914400" y="4326125"/>
            <a:ext cx="5029200" cy="4100016"/>
          </a:xfrm>
          <a:noFill/>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6627" name="Rectangle 5"/>
          <p:cNvSpPr>
            <a:spLocks noGrp="1" noChangeArrowheads="1"/>
          </p:cNvSpPr>
          <p:nvPr>
            <p:ph type="dt" sz="quarter"/>
          </p:nvPr>
        </p:nvSpPr>
        <p:spPr>
          <a:noFill/>
        </p:spPr>
        <p:txBody>
          <a:bodyPr/>
          <a:lstStyle/>
          <a:p>
            <a:r>
              <a:rPr lang="en-GB" i="0"/>
              <a:t>San Salvador</a:t>
            </a:r>
          </a:p>
          <a:p>
            <a:endParaRPr lang="en-GB"/>
          </a:p>
        </p:txBody>
      </p:sp>
      <p:sp>
        <p:nvSpPr>
          <p:cNvPr id="26628" name="Rectangle 9"/>
          <p:cNvSpPr>
            <a:spLocks noGrp="1" noChangeArrowheads="1"/>
          </p:cNvSpPr>
          <p:nvPr>
            <p:ph type="sldNum" sz="quarter"/>
          </p:nvPr>
        </p:nvSpPr>
        <p:spPr>
          <a:noFill/>
        </p:spPr>
        <p:txBody>
          <a:bodyPr/>
          <a:lstStyle/>
          <a:p>
            <a:r>
              <a:rPr lang="en-GB"/>
              <a:t>Page No. </a:t>
            </a:r>
            <a:fld id="{F75D06C9-55AC-324E-8BDD-0FE00371EF8F}" type="slidenum">
              <a:rPr lang="en-GB"/>
              <a:pPr/>
              <a:t>13</a:t>
            </a:fld>
            <a:endParaRPr lang="en-GB"/>
          </a:p>
        </p:txBody>
      </p:sp>
      <p:sp>
        <p:nvSpPr>
          <p:cNvPr id="26629" name="Text Box 2"/>
          <p:cNvSpPr>
            <a:spLocks noGrp="1" noRot="1" noChangeAspect="1" noChangeArrowheads="1"/>
          </p:cNvSpPr>
          <p:nvPr>
            <p:ph type="sldImg"/>
          </p:nvPr>
        </p:nvSpPr>
        <p:spPr>
          <a:xfrm>
            <a:off x="1150938" y="682625"/>
            <a:ext cx="4556125" cy="3416300"/>
          </a:xfrm>
          <a:ln/>
        </p:spPr>
      </p:sp>
      <p:sp>
        <p:nvSpPr>
          <p:cNvPr id="26630" name="Text Box 3"/>
          <p:cNvSpPr>
            <a:spLocks noGrp="1" noChangeArrowheads="1"/>
          </p:cNvSpPr>
          <p:nvPr>
            <p:ph type="body" idx="1"/>
          </p:nvPr>
        </p:nvSpPr>
        <p:spPr>
          <a:xfrm>
            <a:off x="914400" y="4326125"/>
            <a:ext cx="5029200" cy="4100016"/>
          </a:xfrm>
          <a:noFill/>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8675" name="Rectangle 5"/>
          <p:cNvSpPr>
            <a:spLocks noGrp="1" noChangeArrowheads="1"/>
          </p:cNvSpPr>
          <p:nvPr>
            <p:ph type="dt" sz="quarter"/>
          </p:nvPr>
        </p:nvSpPr>
        <p:spPr>
          <a:noFill/>
        </p:spPr>
        <p:txBody>
          <a:bodyPr/>
          <a:lstStyle/>
          <a:p>
            <a:r>
              <a:rPr lang="en-GB" i="0"/>
              <a:t>San Salvador</a:t>
            </a:r>
          </a:p>
          <a:p>
            <a:endParaRPr lang="en-GB"/>
          </a:p>
        </p:txBody>
      </p:sp>
      <p:sp>
        <p:nvSpPr>
          <p:cNvPr id="28676" name="Rectangle 9"/>
          <p:cNvSpPr>
            <a:spLocks noGrp="1" noChangeArrowheads="1"/>
          </p:cNvSpPr>
          <p:nvPr>
            <p:ph type="sldNum" sz="quarter"/>
          </p:nvPr>
        </p:nvSpPr>
        <p:spPr>
          <a:noFill/>
        </p:spPr>
        <p:txBody>
          <a:bodyPr/>
          <a:lstStyle/>
          <a:p>
            <a:r>
              <a:rPr lang="en-GB"/>
              <a:t>Page No. </a:t>
            </a:r>
            <a:fld id="{44E1FF22-A083-E241-8978-318B3DD07998}" type="slidenum">
              <a:rPr lang="en-GB"/>
              <a:pPr/>
              <a:t>14</a:t>
            </a:fld>
            <a:endParaRPr lang="en-GB"/>
          </a:p>
        </p:txBody>
      </p:sp>
      <p:sp>
        <p:nvSpPr>
          <p:cNvPr id="28677" name="Text Box 2"/>
          <p:cNvSpPr>
            <a:spLocks noGrp="1" noRot="1" noChangeAspect="1" noChangeArrowheads="1"/>
          </p:cNvSpPr>
          <p:nvPr>
            <p:ph type="sldImg"/>
          </p:nvPr>
        </p:nvSpPr>
        <p:spPr>
          <a:xfrm>
            <a:off x="1150938" y="682625"/>
            <a:ext cx="4556125" cy="3416300"/>
          </a:xfrm>
          <a:ln/>
        </p:spPr>
      </p:sp>
      <p:sp>
        <p:nvSpPr>
          <p:cNvPr id="28678" name="Text Box 3"/>
          <p:cNvSpPr>
            <a:spLocks noGrp="1" noChangeArrowheads="1"/>
          </p:cNvSpPr>
          <p:nvPr>
            <p:ph type="body" idx="1"/>
          </p:nvPr>
        </p:nvSpPr>
        <p:spPr>
          <a:xfrm>
            <a:off x="914400" y="4326125"/>
            <a:ext cx="5029200" cy="4100016"/>
          </a:xfrm>
          <a:noFill/>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0723" name="Rectangle 5"/>
          <p:cNvSpPr>
            <a:spLocks noGrp="1" noChangeArrowheads="1"/>
          </p:cNvSpPr>
          <p:nvPr>
            <p:ph type="dt" sz="quarter"/>
          </p:nvPr>
        </p:nvSpPr>
        <p:spPr>
          <a:noFill/>
        </p:spPr>
        <p:txBody>
          <a:bodyPr/>
          <a:lstStyle/>
          <a:p>
            <a:r>
              <a:rPr lang="en-GB" i="0"/>
              <a:t>San Salvador</a:t>
            </a:r>
          </a:p>
          <a:p>
            <a:endParaRPr lang="en-GB"/>
          </a:p>
        </p:txBody>
      </p:sp>
      <p:sp>
        <p:nvSpPr>
          <p:cNvPr id="30724" name="Rectangle 9"/>
          <p:cNvSpPr>
            <a:spLocks noGrp="1" noChangeArrowheads="1"/>
          </p:cNvSpPr>
          <p:nvPr>
            <p:ph type="sldNum" sz="quarter"/>
          </p:nvPr>
        </p:nvSpPr>
        <p:spPr>
          <a:noFill/>
        </p:spPr>
        <p:txBody>
          <a:bodyPr/>
          <a:lstStyle/>
          <a:p>
            <a:r>
              <a:rPr lang="en-GB"/>
              <a:t>Page No. </a:t>
            </a:r>
            <a:fld id="{DEF4AB41-1D71-9743-B4A4-C50989C79947}" type="slidenum">
              <a:rPr lang="en-GB"/>
              <a:pPr/>
              <a:t>15</a:t>
            </a:fld>
            <a:endParaRPr lang="en-GB"/>
          </a:p>
        </p:txBody>
      </p:sp>
      <p:sp>
        <p:nvSpPr>
          <p:cNvPr id="30725" name="Rectangle 2"/>
          <p:cNvSpPr>
            <a:spLocks noGrp="1" noRot="1" noChangeAspect="1" noChangeArrowheads="1" noTextEdit="1"/>
          </p:cNvSpPr>
          <p:nvPr>
            <p:ph type="sldImg"/>
          </p:nvPr>
        </p:nvSpPr>
        <p:spPr>
          <a:xfrm>
            <a:off x="1143000" y="685800"/>
            <a:ext cx="4573588" cy="3429000"/>
          </a:xfrm>
          <a:ln/>
        </p:spPr>
      </p:sp>
      <p:sp>
        <p:nvSpPr>
          <p:cNvPr id="3072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2771" name="Rectangle 5"/>
          <p:cNvSpPr>
            <a:spLocks noGrp="1" noChangeArrowheads="1"/>
          </p:cNvSpPr>
          <p:nvPr>
            <p:ph type="dt" sz="quarter"/>
          </p:nvPr>
        </p:nvSpPr>
        <p:spPr>
          <a:noFill/>
        </p:spPr>
        <p:txBody>
          <a:bodyPr/>
          <a:lstStyle/>
          <a:p>
            <a:r>
              <a:rPr lang="en-GB" i="0"/>
              <a:t>San Salvador</a:t>
            </a:r>
          </a:p>
          <a:p>
            <a:endParaRPr lang="en-GB"/>
          </a:p>
        </p:txBody>
      </p:sp>
      <p:sp>
        <p:nvSpPr>
          <p:cNvPr id="32772" name="Rectangle 9"/>
          <p:cNvSpPr>
            <a:spLocks noGrp="1" noChangeArrowheads="1"/>
          </p:cNvSpPr>
          <p:nvPr>
            <p:ph type="sldNum" sz="quarter"/>
          </p:nvPr>
        </p:nvSpPr>
        <p:spPr>
          <a:noFill/>
        </p:spPr>
        <p:txBody>
          <a:bodyPr/>
          <a:lstStyle/>
          <a:p>
            <a:r>
              <a:rPr lang="en-GB"/>
              <a:t>Page No. </a:t>
            </a:r>
            <a:fld id="{30FC03B5-D6A5-D541-83CA-F7969FFD45F8}" type="slidenum">
              <a:rPr lang="en-GB"/>
              <a:pPr/>
              <a:t>16</a:t>
            </a:fld>
            <a:endParaRPr lang="en-GB"/>
          </a:p>
        </p:txBody>
      </p:sp>
      <p:sp>
        <p:nvSpPr>
          <p:cNvPr id="32773" name="Rectangle 2"/>
          <p:cNvSpPr>
            <a:spLocks noGrp="1" noRot="1" noChangeAspect="1" noChangeArrowheads="1" noTextEdit="1"/>
          </p:cNvSpPr>
          <p:nvPr>
            <p:ph type="sldImg"/>
          </p:nvPr>
        </p:nvSpPr>
        <p:spPr>
          <a:xfrm>
            <a:off x="1143000" y="685800"/>
            <a:ext cx="4573588" cy="3429000"/>
          </a:xfrm>
          <a:ln/>
        </p:spPr>
      </p:sp>
      <p:sp>
        <p:nvSpPr>
          <p:cNvPr id="3277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4819" name="Rectangle 5"/>
          <p:cNvSpPr>
            <a:spLocks noGrp="1" noChangeArrowheads="1"/>
          </p:cNvSpPr>
          <p:nvPr>
            <p:ph type="dt" sz="quarter"/>
          </p:nvPr>
        </p:nvSpPr>
        <p:spPr>
          <a:noFill/>
        </p:spPr>
        <p:txBody>
          <a:bodyPr/>
          <a:lstStyle/>
          <a:p>
            <a:r>
              <a:rPr lang="en-GB" i="0"/>
              <a:t>San Salvador</a:t>
            </a:r>
          </a:p>
          <a:p>
            <a:endParaRPr lang="en-GB"/>
          </a:p>
        </p:txBody>
      </p:sp>
      <p:sp>
        <p:nvSpPr>
          <p:cNvPr id="34820" name="Rectangle 9"/>
          <p:cNvSpPr>
            <a:spLocks noGrp="1" noChangeArrowheads="1"/>
          </p:cNvSpPr>
          <p:nvPr>
            <p:ph type="sldNum" sz="quarter"/>
          </p:nvPr>
        </p:nvSpPr>
        <p:spPr>
          <a:noFill/>
        </p:spPr>
        <p:txBody>
          <a:bodyPr/>
          <a:lstStyle/>
          <a:p>
            <a:r>
              <a:rPr lang="en-GB"/>
              <a:t>Page No. </a:t>
            </a:r>
            <a:fld id="{EDA3447B-B0BB-D348-9165-D20F2C376759}" type="slidenum">
              <a:rPr lang="en-GB"/>
              <a:pPr/>
              <a:t>17</a:t>
            </a:fld>
            <a:endParaRPr lang="en-GB"/>
          </a:p>
        </p:txBody>
      </p:sp>
      <p:sp>
        <p:nvSpPr>
          <p:cNvPr id="34821" name="Text Box 1"/>
          <p:cNvSpPr txBox="1">
            <a:spLocks noChangeArrowheads="1"/>
          </p:cNvSpPr>
          <p:nvPr/>
        </p:nvSpPr>
        <p:spPr bwMode="auto">
          <a:xfrm>
            <a:off x="1300164" y="686235"/>
            <a:ext cx="4181475" cy="3124424"/>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4822" name="Text Box 2"/>
          <p:cNvSpPr>
            <a:spLocks noGrp="1" noChangeArrowheads="1"/>
          </p:cNvSpPr>
          <p:nvPr>
            <p:ph type="body"/>
          </p:nvPr>
        </p:nvSpPr>
        <p:spPr>
          <a:xfrm>
            <a:off x="304800" y="4419416"/>
            <a:ext cx="6248400" cy="4681892"/>
          </a:xfrm>
          <a:noFill/>
          <a:ln/>
        </p:spPr>
        <p:txBody>
          <a:bodyPr/>
          <a:lstStyle/>
          <a:p>
            <a:pPr>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Arial" charset="0"/>
              <a:ea typeface="DejaVu Sans" charset="0"/>
              <a:cs typeface="DejaVu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1099C742-3CC9-744C-A8A9-AC832F0DF6D8}" type="slidenum">
              <a:rPr lang="en-US"/>
              <a:pPr/>
              <a:t>18</a:t>
            </a:fld>
            <a:endParaRPr lang="en-US"/>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u="sng"/>
              <a:t>RIGHT SIDE is predicted variations for three heights.</a:t>
            </a:r>
          </a:p>
          <a:p>
            <a:r>
              <a:rPr lang="en-US"/>
              <a:t>The most common and dominant source of high-frequency multipath is reflection from the horizontal surface beneath the antenna.  If this surface is far enough away from the antenna (1-2 m) to be outside the fresnel zone (no interaction with the antenna itself), then geometric optics allows us to model the signal well enough to predict the frequency.  For an antenna mounted 1-2 m above the surface, the variations will be of the order of minutes, and tend to have low, though still significant correlatations with the signature of the station’s coordinates and the atmospheric delay.  Once you get within a half-meter, though, the longer period variations are a real problem.  And this is even without taking into account the interaction with the antenna structure.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01/09/12</a:t>
            </a:r>
            <a:endParaRPr lang="en-US"/>
          </a:p>
        </p:txBody>
      </p:sp>
      <p:sp>
        <p:nvSpPr>
          <p:cNvPr id="5" name="Footer Placeholder 4"/>
          <p:cNvSpPr>
            <a:spLocks noGrp="1"/>
          </p:cNvSpPr>
          <p:nvPr>
            <p:ph type="ftr" sz="quarter" idx="11"/>
          </p:nvPr>
        </p:nvSpPr>
        <p:spPr/>
        <p:txBody>
          <a:bodyPr/>
          <a:lstStyle/>
          <a:p>
            <a:r>
              <a:rPr lang="en-US" smtClean="0"/>
              <a:t>Montserrat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01/09/12</a:t>
            </a:r>
            <a:endParaRPr lang="en-US"/>
          </a:p>
        </p:txBody>
      </p:sp>
      <p:sp>
        <p:nvSpPr>
          <p:cNvPr id="5" name="Footer Placeholder 4"/>
          <p:cNvSpPr>
            <a:spLocks noGrp="1"/>
          </p:cNvSpPr>
          <p:nvPr>
            <p:ph type="ftr" sz="quarter" idx="11"/>
          </p:nvPr>
        </p:nvSpPr>
        <p:spPr/>
        <p:txBody>
          <a:bodyPr/>
          <a:lstStyle/>
          <a:p>
            <a:r>
              <a:rPr lang="en-US" smtClean="0"/>
              <a:t>Montserrat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01/09/12</a:t>
            </a:r>
            <a:endParaRPr lang="en-US"/>
          </a:p>
        </p:txBody>
      </p:sp>
      <p:sp>
        <p:nvSpPr>
          <p:cNvPr id="5" name="Footer Placeholder 4"/>
          <p:cNvSpPr>
            <a:spLocks noGrp="1"/>
          </p:cNvSpPr>
          <p:nvPr>
            <p:ph type="ftr" sz="quarter" idx="11"/>
          </p:nvPr>
        </p:nvSpPr>
        <p:spPr/>
        <p:txBody>
          <a:bodyPr/>
          <a:lstStyle/>
          <a:p>
            <a:r>
              <a:rPr lang="en-US" smtClean="0"/>
              <a:t>Montserrat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01/09/12</a:t>
            </a:r>
            <a:endParaRPr lang="en-US"/>
          </a:p>
        </p:txBody>
      </p:sp>
      <p:sp>
        <p:nvSpPr>
          <p:cNvPr id="5" name="Footer Placeholder 4"/>
          <p:cNvSpPr>
            <a:spLocks noGrp="1"/>
          </p:cNvSpPr>
          <p:nvPr>
            <p:ph type="ftr" sz="quarter" idx="11"/>
          </p:nvPr>
        </p:nvSpPr>
        <p:spPr/>
        <p:txBody>
          <a:bodyPr/>
          <a:lstStyle/>
          <a:p>
            <a:r>
              <a:rPr lang="en-US" smtClean="0"/>
              <a:t>Montserrat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01/09/12</a:t>
            </a:r>
            <a:endParaRPr lang="en-US"/>
          </a:p>
        </p:txBody>
      </p:sp>
      <p:sp>
        <p:nvSpPr>
          <p:cNvPr id="5" name="Footer Placeholder 4"/>
          <p:cNvSpPr>
            <a:spLocks noGrp="1"/>
          </p:cNvSpPr>
          <p:nvPr>
            <p:ph type="ftr" sz="quarter" idx="11"/>
          </p:nvPr>
        </p:nvSpPr>
        <p:spPr/>
        <p:txBody>
          <a:bodyPr/>
          <a:lstStyle/>
          <a:p>
            <a:r>
              <a:rPr lang="en-US" smtClean="0"/>
              <a:t>Montserrat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01/09/12</a:t>
            </a:r>
            <a:endParaRPr lang="en-US"/>
          </a:p>
        </p:txBody>
      </p:sp>
      <p:sp>
        <p:nvSpPr>
          <p:cNvPr id="6" name="Footer Placeholder 5"/>
          <p:cNvSpPr>
            <a:spLocks noGrp="1"/>
          </p:cNvSpPr>
          <p:nvPr>
            <p:ph type="ftr" sz="quarter" idx="11"/>
          </p:nvPr>
        </p:nvSpPr>
        <p:spPr/>
        <p:txBody>
          <a:bodyPr/>
          <a:lstStyle/>
          <a:p>
            <a:r>
              <a:rPr lang="en-US" smtClean="0"/>
              <a:t>Montserrat GG WS</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01/09/12</a:t>
            </a:r>
            <a:endParaRPr lang="en-US"/>
          </a:p>
        </p:txBody>
      </p:sp>
      <p:sp>
        <p:nvSpPr>
          <p:cNvPr id="8" name="Footer Placeholder 7"/>
          <p:cNvSpPr>
            <a:spLocks noGrp="1"/>
          </p:cNvSpPr>
          <p:nvPr>
            <p:ph type="ftr" sz="quarter" idx="11"/>
          </p:nvPr>
        </p:nvSpPr>
        <p:spPr/>
        <p:txBody>
          <a:bodyPr/>
          <a:lstStyle/>
          <a:p>
            <a:r>
              <a:rPr lang="en-US" smtClean="0"/>
              <a:t>Montserrat GG WS</a:t>
            </a:r>
            <a:endParaRPr lang="en-US"/>
          </a:p>
        </p:txBody>
      </p:sp>
      <p:sp>
        <p:nvSpPr>
          <p:cNvPr id="9" name="Slide Number Placeholder 8"/>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01/09/12</a:t>
            </a:r>
            <a:endParaRPr lang="en-US"/>
          </a:p>
        </p:txBody>
      </p:sp>
      <p:sp>
        <p:nvSpPr>
          <p:cNvPr id="4" name="Footer Placeholder 3"/>
          <p:cNvSpPr>
            <a:spLocks noGrp="1"/>
          </p:cNvSpPr>
          <p:nvPr>
            <p:ph type="ftr" sz="quarter" idx="11"/>
          </p:nvPr>
        </p:nvSpPr>
        <p:spPr/>
        <p:txBody>
          <a:bodyPr/>
          <a:lstStyle/>
          <a:p>
            <a:r>
              <a:rPr lang="en-US" smtClean="0"/>
              <a:t>Montserrat GG WS</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01/09/12</a:t>
            </a:r>
            <a:endParaRPr lang="en-US"/>
          </a:p>
        </p:txBody>
      </p:sp>
      <p:sp>
        <p:nvSpPr>
          <p:cNvPr id="3" name="Footer Placeholder 2"/>
          <p:cNvSpPr>
            <a:spLocks noGrp="1"/>
          </p:cNvSpPr>
          <p:nvPr>
            <p:ph type="ftr" sz="quarter" idx="11"/>
          </p:nvPr>
        </p:nvSpPr>
        <p:spPr/>
        <p:txBody>
          <a:bodyPr/>
          <a:lstStyle/>
          <a:p>
            <a:r>
              <a:rPr lang="en-US" smtClean="0"/>
              <a:t>Montserrat GG WS</a:t>
            </a:r>
            <a:endParaRPr lang="en-US"/>
          </a:p>
        </p:txBody>
      </p:sp>
      <p:sp>
        <p:nvSpPr>
          <p:cNvPr id="4" name="Slide Number Placeholder 3"/>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01/09/12</a:t>
            </a:r>
            <a:endParaRPr lang="en-US"/>
          </a:p>
        </p:txBody>
      </p:sp>
      <p:sp>
        <p:nvSpPr>
          <p:cNvPr id="6" name="Footer Placeholder 5"/>
          <p:cNvSpPr>
            <a:spLocks noGrp="1"/>
          </p:cNvSpPr>
          <p:nvPr>
            <p:ph type="ftr" sz="quarter" idx="11"/>
          </p:nvPr>
        </p:nvSpPr>
        <p:spPr/>
        <p:txBody>
          <a:bodyPr/>
          <a:lstStyle/>
          <a:p>
            <a:r>
              <a:rPr lang="en-US" smtClean="0"/>
              <a:t>Montserrat GG WS</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01/09/12</a:t>
            </a:r>
            <a:endParaRPr lang="en-US"/>
          </a:p>
        </p:txBody>
      </p:sp>
      <p:sp>
        <p:nvSpPr>
          <p:cNvPr id="6" name="Footer Placeholder 5"/>
          <p:cNvSpPr>
            <a:spLocks noGrp="1"/>
          </p:cNvSpPr>
          <p:nvPr>
            <p:ph type="ftr" sz="quarter" idx="11"/>
          </p:nvPr>
        </p:nvSpPr>
        <p:spPr/>
        <p:txBody>
          <a:bodyPr/>
          <a:lstStyle/>
          <a:p>
            <a:r>
              <a:rPr lang="en-US" smtClean="0"/>
              <a:t>Montserrat GG WS</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01/09/12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Montserrat GG WS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33780-A431-4245-B6C8-30D0742668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eoweb.mit.edu/~simon/gtgk/Montserrat1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tah@mit.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5775"/>
          </a:xfrm>
        </p:spPr>
        <p:txBody>
          <a:bodyPr>
            <a:normAutofit fontScale="90000"/>
          </a:bodyPr>
          <a:lstStyle/>
          <a:p>
            <a:r>
              <a:rPr lang="en-US" dirty="0" smtClean="0"/>
              <a:t>Montserrat GAMIT/GLOBK/Track Workshop</a:t>
            </a:r>
            <a:br>
              <a:rPr lang="en-US" dirty="0" smtClean="0"/>
            </a:br>
            <a:r>
              <a:rPr lang="en-US" dirty="0" smtClean="0"/>
              <a:t>Introduction</a:t>
            </a:r>
            <a:endParaRPr lang="en-US" dirty="0"/>
          </a:p>
        </p:txBody>
      </p:sp>
      <p:sp>
        <p:nvSpPr>
          <p:cNvPr id="3" name="Subtitle 2"/>
          <p:cNvSpPr>
            <a:spLocks noGrp="1"/>
          </p:cNvSpPr>
          <p:nvPr>
            <p:ph type="subTitle" idx="1"/>
          </p:nvPr>
        </p:nvSpPr>
        <p:spPr/>
        <p:txBody>
          <a:bodyPr/>
          <a:lstStyle/>
          <a:p>
            <a:r>
              <a:rPr lang="en-US" dirty="0" smtClean="0"/>
              <a:t>Thomas Herring, MIT</a:t>
            </a:r>
          </a:p>
          <a:p>
            <a:r>
              <a:rPr lang="en-US" dirty="0" err="1" smtClean="0"/>
              <a:t>tah@mit.edu</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65776" y="240268"/>
            <a:ext cx="7234238" cy="597932"/>
          </a:xfrm>
        </p:spPr>
        <p:txBody>
          <a:bodyPr lIns="92075" tIns="46038" rIns="92075" bIns="46038" anchor="ctr">
            <a:normAutofit fontScale="90000"/>
          </a:bodyPr>
          <a:lstStyle/>
          <a:p>
            <a:r>
              <a:rPr lang="en-US" sz="2400" smtClean="0"/>
              <a:t>Instantaneous Positioning with GPS Pseudoranges</a:t>
            </a:r>
            <a:br>
              <a:rPr lang="en-US" sz="2400" smtClean="0"/>
            </a:br>
            <a:endParaRPr lang="en-US" sz="2400" dirty="0"/>
          </a:p>
        </p:txBody>
      </p:sp>
      <p:sp>
        <p:nvSpPr>
          <p:cNvPr id="17411" name="Rectangle 3"/>
          <p:cNvSpPr>
            <a:spLocks noGrp="1" noChangeArrowheads="1"/>
          </p:cNvSpPr>
          <p:nvPr>
            <p:ph type="body" idx="1"/>
          </p:nvPr>
        </p:nvSpPr>
        <p:spPr>
          <a:xfrm>
            <a:off x="2286000" y="838200"/>
            <a:ext cx="3810000" cy="1143000"/>
          </a:xfrm>
        </p:spPr>
        <p:txBody>
          <a:bodyPr/>
          <a:lstStyle/>
          <a:p>
            <a:pPr marL="342900" indent="-342900" defTabSz="914400">
              <a:lnSpc>
                <a:spcPct val="90000"/>
              </a:lnSpc>
              <a:buFont typeface="Monotype Sorts" charset="2"/>
              <a:buNone/>
            </a:pPr>
            <a:r>
              <a:rPr lang="en-US" sz="1800" b="0" dirty="0" smtClean="0">
                <a:latin typeface="Times New Roman" charset="0"/>
              </a:rPr>
              <a:t>Receiver  solution or </a:t>
            </a:r>
            <a:r>
              <a:rPr lang="en-US" sz="1800" b="0" i="1" dirty="0" smtClean="0">
                <a:solidFill>
                  <a:srgbClr val="C0504D"/>
                </a:solidFill>
                <a:latin typeface="Times New Roman" charset="0"/>
              </a:rPr>
              <a:t>sh_rx2a</a:t>
            </a:r>
            <a:r>
              <a:rPr lang="en-US" sz="1800" b="0" i="1" dirty="0" smtClean="0">
                <a:solidFill>
                  <a:schemeClr val="accent2"/>
                </a:solidFill>
                <a:latin typeface="Times New Roman" charset="0"/>
              </a:rPr>
              <a:t>pr</a:t>
            </a:r>
            <a:endParaRPr lang="en-US" sz="1800" b="0" dirty="0" smtClean="0">
              <a:solidFill>
                <a:schemeClr val="accent2"/>
              </a:solidFill>
              <a:latin typeface="Times New Roman" charset="0"/>
            </a:endParaRPr>
          </a:p>
          <a:p>
            <a:pPr marL="342900" indent="-342900" defTabSz="914400">
              <a:lnSpc>
                <a:spcPct val="90000"/>
              </a:lnSpc>
            </a:pPr>
            <a:r>
              <a:rPr lang="en-US" sz="1800" b="0" dirty="0" smtClean="0">
                <a:latin typeface="Times New Roman" charset="0"/>
              </a:rPr>
              <a:t>Point position ( </a:t>
            </a:r>
            <a:r>
              <a:rPr lang="en-US" sz="1800" b="0" i="1" dirty="0" err="1" smtClean="0">
                <a:solidFill>
                  <a:srgbClr val="C0504D"/>
                </a:solidFill>
                <a:latin typeface="Times New Roman" charset="0"/>
              </a:rPr>
              <a:t>svpos</a:t>
            </a:r>
            <a:r>
              <a:rPr lang="en-US" sz="1800" b="0" dirty="0" smtClean="0">
                <a:latin typeface="Times New Roman" charset="0"/>
              </a:rPr>
              <a:t> ) </a:t>
            </a:r>
            <a:r>
              <a:rPr lang="en-US" sz="1800" dirty="0" smtClean="0">
                <a:latin typeface="Times New Roman" charset="0"/>
              </a:rPr>
              <a:t>5</a:t>
            </a:r>
            <a:r>
              <a:rPr lang="en-US" sz="1800" b="0" dirty="0" smtClean="0">
                <a:latin typeface="Times New Roman" charset="0"/>
              </a:rPr>
              <a:t>-100 m</a:t>
            </a:r>
          </a:p>
          <a:p>
            <a:pPr marL="342900" indent="-342900" defTabSz="914400">
              <a:lnSpc>
                <a:spcPct val="90000"/>
              </a:lnSpc>
            </a:pPr>
            <a:r>
              <a:rPr lang="en-US" sz="1800" b="0" dirty="0" smtClean="0">
                <a:latin typeface="Times New Roman" charset="0"/>
              </a:rPr>
              <a:t>Differential ( </a:t>
            </a:r>
            <a:r>
              <a:rPr lang="en-US" sz="1800" b="0" i="1" dirty="0" err="1" smtClean="0">
                <a:solidFill>
                  <a:srgbClr val="C0504D"/>
                </a:solidFill>
                <a:latin typeface="Times New Roman" charset="0"/>
              </a:rPr>
              <a:t>svdiff</a:t>
            </a:r>
            <a:r>
              <a:rPr lang="en-US" sz="1800" b="0" dirty="0" smtClean="0">
                <a:solidFill>
                  <a:srgbClr val="C0504D"/>
                </a:solidFill>
                <a:latin typeface="Times New Roman" charset="0"/>
              </a:rPr>
              <a:t> </a:t>
            </a:r>
            <a:r>
              <a:rPr lang="en-US" sz="1800" b="0" dirty="0" smtClean="0">
                <a:latin typeface="Times New Roman" charset="0"/>
              </a:rPr>
              <a:t>) 1-10 m</a:t>
            </a:r>
          </a:p>
          <a:p>
            <a:pPr marL="342900" indent="-342900" defTabSz="914400">
              <a:lnSpc>
                <a:spcPct val="90000"/>
              </a:lnSpc>
            </a:pPr>
            <a:endParaRPr lang="en-US" sz="1600" dirty="0"/>
          </a:p>
        </p:txBody>
      </p:sp>
      <p:grpSp>
        <p:nvGrpSpPr>
          <p:cNvPr id="2" name="Group 4"/>
          <p:cNvGrpSpPr>
            <a:grpSpLocks/>
          </p:cNvGrpSpPr>
          <p:nvPr/>
        </p:nvGrpSpPr>
        <p:grpSpPr bwMode="auto">
          <a:xfrm>
            <a:off x="228600" y="1662113"/>
            <a:ext cx="8329613" cy="5195887"/>
            <a:chOff x="144" y="480"/>
            <a:chExt cx="5247" cy="3273"/>
          </a:xfrm>
        </p:grpSpPr>
        <p:sp>
          <p:nvSpPr>
            <p:cNvPr id="17414" name="Oval 5"/>
            <p:cNvSpPr>
              <a:spLocks noChangeArrowheads="1"/>
            </p:cNvSpPr>
            <p:nvPr/>
          </p:nvSpPr>
          <p:spPr bwMode="auto">
            <a:xfrm>
              <a:off x="288" y="2112"/>
              <a:ext cx="5103" cy="1641"/>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sp>
          <p:nvSpPr>
            <p:cNvPr id="17415" name="Oval 6"/>
            <p:cNvSpPr>
              <a:spLocks noChangeArrowheads="1"/>
            </p:cNvSpPr>
            <p:nvPr/>
          </p:nvSpPr>
          <p:spPr bwMode="auto">
            <a:xfrm>
              <a:off x="1412" y="2276"/>
              <a:ext cx="3041" cy="1271"/>
            </a:xfrm>
            <a:prstGeom prst="ellipse">
              <a:avLst/>
            </a:prstGeom>
            <a:noFill/>
            <a:ln w="25400">
              <a:solidFill>
                <a:srgbClr val="1C1C1C"/>
              </a:solidFill>
              <a:prstDash val="lgDash"/>
              <a:round/>
              <a:headEnd/>
              <a:tailEnd/>
            </a:ln>
          </p:spPr>
          <p:txBody>
            <a:bodyPr wrap="none" anchor="ctr">
              <a:prstTxWarp prst="textNoShape">
                <a:avLst/>
              </a:prstTxWarp>
            </a:bodyPr>
            <a:lstStyle/>
            <a:p>
              <a:endParaRPr lang="en-US"/>
            </a:p>
          </p:txBody>
        </p:sp>
        <p:sp>
          <p:nvSpPr>
            <p:cNvPr id="17416" name="Oval 7"/>
            <p:cNvSpPr>
              <a:spLocks noChangeArrowheads="1"/>
            </p:cNvSpPr>
            <p:nvPr/>
          </p:nvSpPr>
          <p:spPr bwMode="auto">
            <a:xfrm>
              <a:off x="2942" y="2804"/>
              <a:ext cx="38" cy="30"/>
            </a:xfrm>
            <a:prstGeom prst="ellipse">
              <a:avLst/>
            </a:prstGeom>
            <a:solidFill>
              <a:schemeClr val="tx2"/>
            </a:solidFill>
            <a:ln w="25400">
              <a:solidFill>
                <a:schemeClr val="tx2"/>
              </a:solidFill>
              <a:round/>
              <a:headEnd/>
              <a:tailEnd/>
            </a:ln>
          </p:spPr>
          <p:txBody>
            <a:bodyPr wrap="none" anchor="ctr">
              <a:prstTxWarp prst="textNoShape">
                <a:avLst/>
              </a:prstTxWarp>
            </a:bodyPr>
            <a:lstStyle/>
            <a:p>
              <a:endParaRPr lang="en-US"/>
            </a:p>
          </p:txBody>
        </p:sp>
        <p:sp>
          <p:nvSpPr>
            <p:cNvPr id="17417" name="Freeform 8"/>
            <p:cNvSpPr>
              <a:spLocks/>
            </p:cNvSpPr>
            <p:nvPr/>
          </p:nvSpPr>
          <p:spPr bwMode="auto">
            <a:xfrm rot="-3294368">
              <a:off x="2480" y="1406"/>
              <a:ext cx="1779" cy="241"/>
            </a:xfrm>
            <a:custGeom>
              <a:avLst/>
              <a:gdLst>
                <a:gd name="T0" fmla="*/ 0 w 3828"/>
                <a:gd name="T1" fmla="*/ 30 h 367"/>
                <a:gd name="T2" fmla="*/ 1 w 3828"/>
                <a:gd name="T3" fmla="*/ 30 h 367"/>
                <a:gd name="T4" fmla="*/ 1 w 3828"/>
                <a:gd name="T5" fmla="*/ 0 h 367"/>
                <a:gd name="T6" fmla="*/ 3 w 3828"/>
                <a:gd name="T7" fmla="*/ 0 h 367"/>
                <a:gd name="T8" fmla="*/ 3 w 3828"/>
                <a:gd name="T9" fmla="*/ 30 h 367"/>
                <a:gd name="T10" fmla="*/ 4 w 3828"/>
                <a:gd name="T11" fmla="*/ 30 h 367"/>
                <a:gd name="T12" fmla="*/ 7 w 3828"/>
                <a:gd name="T13" fmla="*/ 30 h 367"/>
                <a:gd name="T14" fmla="*/ 7 w 3828"/>
                <a:gd name="T15" fmla="*/ 0 h 367"/>
                <a:gd name="T16" fmla="*/ 9 w 3828"/>
                <a:gd name="T17" fmla="*/ 0 h 367"/>
                <a:gd name="T18" fmla="*/ 9 w 3828"/>
                <a:gd name="T19" fmla="*/ 30 h 367"/>
                <a:gd name="T20" fmla="*/ 13 w 3828"/>
                <a:gd name="T21" fmla="*/ 30 h 367"/>
                <a:gd name="T22" fmla="*/ 13 w 3828"/>
                <a:gd name="T23" fmla="*/ 0 h 367"/>
                <a:gd name="T24" fmla="*/ 15 w 3828"/>
                <a:gd name="T25" fmla="*/ 0 h 367"/>
                <a:gd name="T26" fmla="*/ 15 w 3828"/>
                <a:gd name="T27" fmla="*/ 30 h 367"/>
                <a:gd name="T28" fmla="*/ 16 w 3828"/>
                <a:gd name="T29" fmla="*/ 30 h 367"/>
                <a:gd name="T30" fmla="*/ 16 w 3828"/>
                <a:gd name="T31" fmla="*/ 0 h 367"/>
                <a:gd name="T32" fmla="*/ 19 w 3828"/>
                <a:gd name="T33" fmla="*/ 0 h 367"/>
                <a:gd name="T34" fmla="*/ 19 w 3828"/>
                <a:gd name="T35" fmla="*/ 30 h 367"/>
                <a:gd name="T36" fmla="*/ 19 w 3828"/>
                <a:gd name="T37" fmla="*/ 30 h 367"/>
                <a:gd name="T38" fmla="*/ 19 w 3828"/>
                <a:gd name="T39" fmla="*/ 0 h 367"/>
                <a:gd name="T40" fmla="*/ 21 w 3828"/>
                <a:gd name="T41" fmla="*/ 0 h 367"/>
                <a:gd name="T42" fmla="*/ 21 w 3828"/>
                <a:gd name="T43" fmla="*/ 30 h 367"/>
                <a:gd name="T44" fmla="*/ 26 w 3828"/>
                <a:gd name="T45" fmla="*/ 30 h 367"/>
                <a:gd name="T46" fmla="*/ 26 w 3828"/>
                <a:gd name="T47" fmla="*/ 0 h 367"/>
                <a:gd name="T48" fmla="*/ 27 w 3828"/>
                <a:gd name="T49" fmla="*/ 0 h 367"/>
                <a:gd name="T50" fmla="*/ 27 w 3828"/>
                <a:gd name="T51" fmla="*/ 30 h 367"/>
                <a:gd name="T52" fmla="*/ 29 w 3828"/>
                <a:gd name="T53" fmla="*/ 30 h 367"/>
                <a:gd name="T54" fmla="*/ 29 w 3828"/>
                <a:gd name="T55" fmla="*/ 0 h 367"/>
                <a:gd name="T56" fmla="*/ 31 w 3828"/>
                <a:gd name="T57" fmla="*/ 0 h 367"/>
                <a:gd name="T58" fmla="*/ 31 w 3828"/>
                <a:gd name="T59" fmla="*/ 30 h 367"/>
                <a:gd name="T60" fmla="*/ 32 w 3828"/>
                <a:gd name="T61" fmla="*/ 30 h 367"/>
                <a:gd name="T62" fmla="*/ 35 w 3828"/>
                <a:gd name="T63" fmla="*/ 30 h 367"/>
                <a:gd name="T64" fmla="*/ 35 w 3828"/>
                <a:gd name="T65" fmla="*/ 0 h 367"/>
                <a:gd name="T66" fmla="*/ 37 w 3828"/>
                <a:gd name="T67" fmla="*/ 0 h 367"/>
                <a:gd name="T68" fmla="*/ 37 w 3828"/>
                <a:gd name="T69" fmla="*/ 28 h 367"/>
                <a:gd name="T70" fmla="*/ 37 w 3828"/>
                <a:gd name="T71" fmla="*/ 30 h 367"/>
                <a:gd name="T72" fmla="*/ 39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3" name="Group 9"/>
            <p:cNvGrpSpPr>
              <a:grpSpLocks/>
            </p:cNvGrpSpPr>
            <p:nvPr/>
          </p:nvGrpSpPr>
          <p:grpSpPr bwMode="auto">
            <a:xfrm>
              <a:off x="3888" y="480"/>
              <a:ext cx="430" cy="435"/>
              <a:chOff x="5138" y="768"/>
              <a:chExt cx="430" cy="435"/>
            </a:xfrm>
          </p:grpSpPr>
          <p:sp>
            <p:nvSpPr>
              <p:cNvPr id="17497" name="Freeform 10"/>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8" name="Freeform 11"/>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9" name="Freeform 12"/>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500" name="Freeform 13"/>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501" name="Freeform 14"/>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502" name="Line 15"/>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503" name="Line 16"/>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19" name="Freeform 17"/>
            <p:cNvSpPr>
              <a:spLocks/>
            </p:cNvSpPr>
            <p:nvPr/>
          </p:nvSpPr>
          <p:spPr bwMode="auto">
            <a:xfrm rot="-2328402">
              <a:off x="2832" y="1584"/>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4" name="Group 18"/>
            <p:cNvGrpSpPr>
              <a:grpSpLocks/>
            </p:cNvGrpSpPr>
            <p:nvPr/>
          </p:nvGrpSpPr>
          <p:grpSpPr bwMode="auto">
            <a:xfrm>
              <a:off x="4800" y="720"/>
              <a:ext cx="430" cy="435"/>
              <a:chOff x="5138" y="768"/>
              <a:chExt cx="430" cy="435"/>
            </a:xfrm>
          </p:grpSpPr>
          <p:sp>
            <p:nvSpPr>
              <p:cNvPr id="17490" name="Freeform 19"/>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1" name="Freeform 20"/>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2" name="Freeform 21"/>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3" name="Freeform 22"/>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94" name="Freeform 23"/>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95" name="Line 24"/>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96" name="Line 25"/>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1" name="Freeform 26"/>
            <p:cNvSpPr>
              <a:spLocks/>
            </p:cNvSpPr>
            <p:nvPr/>
          </p:nvSpPr>
          <p:spPr bwMode="auto">
            <a:xfrm rot="-7728402">
              <a:off x="1055" y="1489"/>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5" name="Group 27"/>
            <p:cNvGrpSpPr>
              <a:grpSpLocks/>
            </p:cNvGrpSpPr>
            <p:nvPr/>
          </p:nvGrpSpPr>
          <p:grpSpPr bwMode="auto">
            <a:xfrm rot="-5400000">
              <a:off x="1107" y="477"/>
              <a:ext cx="430" cy="435"/>
              <a:chOff x="5138" y="768"/>
              <a:chExt cx="430" cy="435"/>
            </a:xfrm>
          </p:grpSpPr>
          <p:sp>
            <p:nvSpPr>
              <p:cNvPr id="17483" name="Freeform 28"/>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84" name="Freeform 29"/>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5" name="Freeform 30"/>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6" name="Freeform 31"/>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7" name="Freeform 32"/>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8" name="Line 33"/>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9" name="Line 34"/>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3" name="Freeform 35"/>
            <p:cNvSpPr>
              <a:spLocks/>
            </p:cNvSpPr>
            <p:nvPr/>
          </p:nvSpPr>
          <p:spPr bwMode="auto">
            <a:xfrm rot="11940003" flipV="1">
              <a:off x="366" y="1953"/>
              <a:ext cx="2536" cy="241"/>
            </a:xfrm>
            <a:custGeom>
              <a:avLst/>
              <a:gdLst>
                <a:gd name="T0" fmla="*/ 0 w 3828"/>
                <a:gd name="T1" fmla="*/ 30 h 367"/>
                <a:gd name="T2" fmla="*/ 10 w 3828"/>
                <a:gd name="T3" fmla="*/ 30 h 367"/>
                <a:gd name="T4" fmla="*/ 10 w 3828"/>
                <a:gd name="T5" fmla="*/ 0 h 367"/>
                <a:gd name="T6" fmla="*/ 22 w 3828"/>
                <a:gd name="T7" fmla="*/ 0 h 367"/>
                <a:gd name="T8" fmla="*/ 22 w 3828"/>
                <a:gd name="T9" fmla="*/ 30 h 367"/>
                <a:gd name="T10" fmla="*/ 34 w 3828"/>
                <a:gd name="T11" fmla="*/ 30 h 367"/>
                <a:gd name="T12" fmla="*/ 56 w 3828"/>
                <a:gd name="T13" fmla="*/ 30 h 367"/>
                <a:gd name="T14" fmla="*/ 56 w 3828"/>
                <a:gd name="T15" fmla="*/ 0 h 367"/>
                <a:gd name="T16" fmla="*/ 74 w 3828"/>
                <a:gd name="T17" fmla="*/ 0 h 367"/>
                <a:gd name="T18" fmla="*/ 74 w 3828"/>
                <a:gd name="T19" fmla="*/ 30 h 367"/>
                <a:gd name="T20" fmla="*/ 109 w 3828"/>
                <a:gd name="T21" fmla="*/ 30 h 367"/>
                <a:gd name="T22" fmla="*/ 109 w 3828"/>
                <a:gd name="T23" fmla="*/ 0 h 367"/>
                <a:gd name="T24" fmla="*/ 125 w 3828"/>
                <a:gd name="T25" fmla="*/ 0 h 367"/>
                <a:gd name="T26" fmla="*/ 125 w 3828"/>
                <a:gd name="T27" fmla="*/ 30 h 367"/>
                <a:gd name="T28" fmla="*/ 136 w 3828"/>
                <a:gd name="T29" fmla="*/ 30 h 367"/>
                <a:gd name="T30" fmla="*/ 136 w 3828"/>
                <a:gd name="T31" fmla="*/ 0 h 367"/>
                <a:gd name="T32" fmla="*/ 153 w 3828"/>
                <a:gd name="T33" fmla="*/ 0 h 367"/>
                <a:gd name="T34" fmla="*/ 153 w 3828"/>
                <a:gd name="T35" fmla="*/ 30 h 367"/>
                <a:gd name="T36" fmla="*/ 162 w 3828"/>
                <a:gd name="T37" fmla="*/ 30 h 367"/>
                <a:gd name="T38" fmla="*/ 162 w 3828"/>
                <a:gd name="T39" fmla="*/ 0 h 367"/>
                <a:gd name="T40" fmla="*/ 176 w 3828"/>
                <a:gd name="T41" fmla="*/ 0 h 367"/>
                <a:gd name="T42" fmla="*/ 176 w 3828"/>
                <a:gd name="T43" fmla="*/ 30 h 367"/>
                <a:gd name="T44" fmla="*/ 214 w 3828"/>
                <a:gd name="T45" fmla="*/ 30 h 367"/>
                <a:gd name="T46" fmla="*/ 214 w 3828"/>
                <a:gd name="T47" fmla="*/ 0 h 367"/>
                <a:gd name="T48" fmla="*/ 229 w 3828"/>
                <a:gd name="T49" fmla="*/ 0 h 367"/>
                <a:gd name="T50" fmla="*/ 229 w 3828"/>
                <a:gd name="T51" fmla="*/ 30 h 367"/>
                <a:gd name="T52" fmla="*/ 242 w 3828"/>
                <a:gd name="T53" fmla="*/ 30 h 367"/>
                <a:gd name="T54" fmla="*/ 242 w 3828"/>
                <a:gd name="T55" fmla="*/ 0 h 367"/>
                <a:gd name="T56" fmla="*/ 256 w 3828"/>
                <a:gd name="T57" fmla="*/ 0 h 367"/>
                <a:gd name="T58" fmla="*/ 256 w 3828"/>
                <a:gd name="T59" fmla="*/ 30 h 367"/>
                <a:gd name="T60" fmla="*/ 267 w 3828"/>
                <a:gd name="T61" fmla="*/ 30 h 367"/>
                <a:gd name="T62" fmla="*/ 294 w 3828"/>
                <a:gd name="T63" fmla="*/ 30 h 367"/>
                <a:gd name="T64" fmla="*/ 294 w 3828"/>
                <a:gd name="T65" fmla="*/ 0 h 367"/>
                <a:gd name="T66" fmla="*/ 307 w 3828"/>
                <a:gd name="T67" fmla="*/ 0 h 367"/>
                <a:gd name="T68" fmla="*/ 307 w 3828"/>
                <a:gd name="T69" fmla="*/ 28 h 367"/>
                <a:gd name="T70" fmla="*/ 307 w 3828"/>
                <a:gd name="T71" fmla="*/ 30 h 367"/>
                <a:gd name="T72" fmla="*/ 323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6" name="Group 36"/>
            <p:cNvGrpSpPr>
              <a:grpSpLocks/>
            </p:cNvGrpSpPr>
            <p:nvPr/>
          </p:nvGrpSpPr>
          <p:grpSpPr bwMode="auto">
            <a:xfrm rot="-6771571">
              <a:off x="166" y="1082"/>
              <a:ext cx="421" cy="465"/>
              <a:chOff x="5138" y="768"/>
              <a:chExt cx="430" cy="435"/>
            </a:xfrm>
          </p:grpSpPr>
          <p:sp>
            <p:nvSpPr>
              <p:cNvPr id="17476" name="Freeform 37"/>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77" name="Freeform 38"/>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8" name="Freeform 39"/>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9" name="Freeform 40"/>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0" name="Freeform 41"/>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1" name="Line 42"/>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2" name="Line 43"/>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5" name="AutoShape 44"/>
            <p:cNvSpPr>
              <a:spLocks noChangeArrowheads="1"/>
            </p:cNvSpPr>
            <p:nvPr/>
          </p:nvSpPr>
          <p:spPr bwMode="auto">
            <a:xfrm flipH="1">
              <a:off x="1392" y="1968"/>
              <a:ext cx="1215" cy="743"/>
            </a:xfrm>
            <a:prstGeom prst="wedgeRoundRectCallout">
              <a:avLst>
                <a:gd name="adj1" fmla="val -24380"/>
                <a:gd name="adj2" fmla="val 66667"/>
                <a:gd name="adj3" fmla="val 16667"/>
              </a:avLst>
            </a:prstGeom>
            <a:solidFill>
              <a:schemeClr val="accent1"/>
            </a:solidFill>
            <a:ln w="12700">
              <a:solidFill>
                <a:srgbClr val="000000"/>
              </a:solidFill>
              <a:miter lim="800000"/>
              <a:headEnd/>
              <a:tailEnd/>
            </a:ln>
          </p:spPr>
          <p:txBody>
            <a:bodyPr wrap="none" lIns="92075" tIns="46038" rIns="92075" bIns="46038" anchor="ctr">
              <a:prstTxWarp prst="textNoShape">
                <a:avLst/>
              </a:prstTxWarp>
            </a:bodyPr>
            <a:lstStyle/>
            <a:p>
              <a:pPr algn="ctr">
                <a:lnSpc>
                  <a:spcPct val="100000"/>
                </a:lnSpc>
                <a:buClrTx/>
                <a:buSzTx/>
                <a:buFontTx/>
                <a:buNone/>
              </a:pPr>
              <a:r>
                <a:rPr lang="en-US" sz="1800" b="1">
                  <a:solidFill>
                    <a:srgbClr val="000000"/>
                  </a:solidFill>
                  <a:latin typeface="Arial" charset="0"/>
                </a:rPr>
                <a:t>Your location is:</a:t>
              </a:r>
            </a:p>
            <a:p>
              <a:pPr algn="ctr">
                <a:lnSpc>
                  <a:spcPct val="100000"/>
                </a:lnSpc>
                <a:buClrTx/>
                <a:buSzTx/>
                <a:buFontTx/>
                <a:buNone/>
              </a:pPr>
              <a:r>
                <a:rPr lang="en-US" sz="1800" b="1">
                  <a:solidFill>
                    <a:srgbClr val="000000"/>
                  </a:solidFill>
                  <a:latin typeface="Arial" charset="0"/>
                </a:rPr>
                <a:t>37</a:t>
              </a:r>
              <a:r>
                <a:rPr lang="en-US" sz="1800" b="1" baseline="40000">
                  <a:solidFill>
                    <a:srgbClr val="000000"/>
                  </a:solidFill>
                  <a:latin typeface="Arial" charset="0"/>
                </a:rPr>
                <a:t>o</a:t>
              </a:r>
              <a:r>
                <a:rPr lang="en-US" sz="1800" b="1">
                  <a:solidFill>
                    <a:srgbClr val="000000"/>
                  </a:solidFill>
                  <a:latin typeface="Arial" charset="0"/>
                </a:rPr>
                <a:t> 23.323’ N</a:t>
              </a:r>
            </a:p>
            <a:p>
              <a:pPr algn="ctr">
                <a:lnSpc>
                  <a:spcPct val="100000"/>
                </a:lnSpc>
                <a:buClrTx/>
                <a:buSzTx/>
                <a:buFontTx/>
                <a:buNone/>
              </a:pPr>
              <a:r>
                <a:rPr lang="en-US" sz="1800" b="1">
                  <a:solidFill>
                    <a:srgbClr val="000000"/>
                  </a:solidFill>
                  <a:latin typeface="Arial" charset="0"/>
                </a:rPr>
                <a:t>122</a:t>
              </a:r>
              <a:r>
                <a:rPr lang="en-US" sz="1800" b="1" baseline="40000">
                  <a:solidFill>
                    <a:srgbClr val="000000"/>
                  </a:solidFill>
                  <a:latin typeface="Arial" charset="0"/>
                </a:rPr>
                <a:t>o</a:t>
              </a:r>
              <a:r>
                <a:rPr lang="en-US" sz="1800" b="1">
                  <a:solidFill>
                    <a:srgbClr val="000000"/>
                  </a:solidFill>
                  <a:latin typeface="Arial" charset="0"/>
                </a:rPr>
                <a:t> 02.162’ W</a:t>
              </a:r>
            </a:p>
          </p:txBody>
        </p:sp>
        <p:grpSp>
          <p:nvGrpSpPr>
            <p:cNvPr id="7" name="Group 45"/>
            <p:cNvGrpSpPr>
              <a:grpSpLocks/>
            </p:cNvGrpSpPr>
            <p:nvPr/>
          </p:nvGrpSpPr>
          <p:grpSpPr bwMode="auto">
            <a:xfrm>
              <a:off x="1824" y="2352"/>
              <a:ext cx="1836" cy="1029"/>
              <a:chOff x="1677" y="2762"/>
              <a:chExt cx="2220" cy="1244"/>
            </a:xfrm>
          </p:grpSpPr>
          <p:sp>
            <p:nvSpPr>
              <p:cNvPr id="17427" name="Oval 46"/>
              <p:cNvSpPr>
                <a:spLocks noChangeArrowheads="1"/>
              </p:cNvSpPr>
              <p:nvPr/>
            </p:nvSpPr>
            <p:spPr bwMode="auto">
              <a:xfrm>
                <a:off x="1677" y="3250"/>
                <a:ext cx="2220" cy="756"/>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grpSp>
            <p:nvGrpSpPr>
              <p:cNvPr id="8" name="Group 47"/>
              <p:cNvGrpSpPr>
                <a:grpSpLocks/>
              </p:cNvGrpSpPr>
              <p:nvPr/>
            </p:nvGrpSpPr>
            <p:grpSpPr bwMode="auto">
              <a:xfrm>
                <a:off x="2877" y="2762"/>
                <a:ext cx="572" cy="910"/>
                <a:chOff x="2877" y="2762"/>
                <a:chExt cx="572" cy="910"/>
              </a:xfrm>
            </p:grpSpPr>
            <p:pic>
              <p:nvPicPr>
                <p:cNvPr id="17472" name="Picture 48"/>
                <p:cNvPicPr>
                  <a:picLocks noChangeArrowheads="1"/>
                </p:cNvPicPr>
                <p:nvPr/>
              </p:nvPicPr>
              <p:blipFill>
                <a:blip r:embed="rId3"/>
                <a:srcRect/>
                <a:stretch>
                  <a:fillRect/>
                </a:stretch>
              </p:blipFill>
              <p:spPr bwMode="auto">
                <a:xfrm>
                  <a:off x="2877" y="2867"/>
                  <a:ext cx="572" cy="805"/>
                </a:xfrm>
                <a:prstGeom prst="rect">
                  <a:avLst/>
                </a:prstGeom>
                <a:noFill/>
                <a:ln w="9525">
                  <a:noFill/>
                  <a:miter lim="800000"/>
                  <a:headEnd/>
                  <a:tailEnd/>
                </a:ln>
              </p:spPr>
            </p:pic>
            <p:sp>
              <p:nvSpPr>
                <p:cNvPr id="17473" name="Oval 49"/>
                <p:cNvSpPr>
                  <a:spLocks noChangeArrowheads="1"/>
                </p:cNvSpPr>
                <p:nvPr/>
              </p:nvSpPr>
              <p:spPr bwMode="auto">
                <a:xfrm>
                  <a:off x="2986" y="2762"/>
                  <a:ext cx="367" cy="82"/>
                </a:xfrm>
                <a:prstGeom prst="ellipse">
                  <a:avLst/>
                </a:prstGeom>
                <a:solidFill>
                  <a:srgbClr val="FFFFFF"/>
                </a:solidFill>
                <a:ln w="12700">
                  <a:solidFill>
                    <a:srgbClr val="1C1C1C"/>
                  </a:solidFill>
                  <a:round/>
                  <a:headEnd/>
                  <a:tailEnd/>
                </a:ln>
              </p:spPr>
              <p:txBody>
                <a:bodyPr wrap="none" anchor="ctr">
                  <a:prstTxWarp prst="textNoShape">
                    <a:avLst/>
                  </a:prstTxWarp>
                </a:bodyPr>
                <a:lstStyle/>
                <a:p>
                  <a:endParaRPr lang="en-US"/>
                </a:p>
              </p:txBody>
            </p:sp>
            <p:sp>
              <p:nvSpPr>
                <p:cNvPr id="17474" name="Line 50"/>
                <p:cNvSpPr>
                  <a:spLocks noChangeShapeType="1"/>
                </p:cNvSpPr>
                <p:nvPr/>
              </p:nvSpPr>
              <p:spPr bwMode="auto">
                <a:xfrm flipV="1">
                  <a:off x="3092" y="2780"/>
                  <a:ext cx="69" cy="16"/>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sp>
              <p:nvSpPr>
                <p:cNvPr id="17475" name="Line 51"/>
                <p:cNvSpPr>
                  <a:spLocks noChangeShapeType="1"/>
                </p:cNvSpPr>
                <p:nvPr/>
              </p:nvSpPr>
              <p:spPr bwMode="auto">
                <a:xfrm>
                  <a:off x="3160" y="2780"/>
                  <a:ext cx="58" cy="10"/>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grpSp>
          <p:grpSp>
            <p:nvGrpSpPr>
              <p:cNvPr id="9" name="Group 52"/>
              <p:cNvGrpSpPr>
                <a:grpSpLocks/>
              </p:cNvGrpSpPr>
              <p:nvPr/>
            </p:nvGrpSpPr>
            <p:grpSpPr bwMode="auto">
              <a:xfrm>
                <a:off x="2187" y="3433"/>
                <a:ext cx="496" cy="204"/>
                <a:chOff x="2187" y="3433"/>
                <a:chExt cx="496" cy="204"/>
              </a:xfrm>
            </p:grpSpPr>
            <p:sp>
              <p:nvSpPr>
                <p:cNvPr id="17431" name="Freeform 53"/>
                <p:cNvSpPr>
                  <a:spLocks/>
                </p:cNvSpPr>
                <p:nvPr/>
              </p:nvSpPr>
              <p:spPr bwMode="auto">
                <a:xfrm>
                  <a:off x="2188" y="3526"/>
                  <a:ext cx="368" cy="111"/>
                </a:xfrm>
                <a:custGeom>
                  <a:avLst/>
                  <a:gdLst>
                    <a:gd name="T0" fmla="*/ 0 w 368"/>
                    <a:gd name="T1" fmla="*/ 0 h 111"/>
                    <a:gd name="T2" fmla="*/ 367 w 368"/>
                    <a:gd name="T3" fmla="*/ 0 h 111"/>
                    <a:gd name="T4" fmla="*/ 367 w 368"/>
                    <a:gd name="T5" fmla="*/ 110 h 111"/>
                    <a:gd name="T6" fmla="*/ 0 w 368"/>
                    <a:gd name="T7" fmla="*/ 110 h 111"/>
                    <a:gd name="T8" fmla="*/ 0 w 368"/>
                    <a:gd name="T9" fmla="*/ 0 h 111"/>
                    <a:gd name="T10" fmla="*/ 0 60000 65536"/>
                    <a:gd name="T11" fmla="*/ 0 60000 65536"/>
                    <a:gd name="T12" fmla="*/ 0 60000 65536"/>
                    <a:gd name="T13" fmla="*/ 0 60000 65536"/>
                    <a:gd name="T14" fmla="*/ 0 60000 65536"/>
                    <a:gd name="T15" fmla="*/ 0 w 368"/>
                    <a:gd name="T16" fmla="*/ 0 h 111"/>
                    <a:gd name="T17" fmla="*/ 368 w 368"/>
                    <a:gd name="T18" fmla="*/ 111 h 111"/>
                  </a:gdLst>
                  <a:ahLst/>
                  <a:cxnLst>
                    <a:cxn ang="T10">
                      <a:pos x="T0" y="T1"/>
                    </a:cxn>
                    <a:cxn ang="T11">
                      <a:pos x="T2" y="T3"/>
                    </a:cxn>
                    <a:cxn ang="T12">
                      <a:pos x="T4" y="T5"/>
                    </a:cxn>
                    <a:cxn ang="T13">
                      <a:pos x="T6" y="T7"/>
                    </a:cxn>
                    <a:cxn ang="T14">
                      <a:pos x="T8" y="T9"/>
                    </a:cxn>
                  </a:cxnLst>
                  <a:rect l="T15" t="T16" r="T17" b="T18"/>
                  <a:pathLst>
                    <a:path w="368" h="111">
                      <a:moveTo>
                        <a:pt x="0" y="0"/>
                      </a:moveTo>
                      <a:lnTo>
                        <a:pt x="367" y="0"/>
                      </a:lnTo>
                      <a:lnTo>
                        <a:pt x="367" y="110"/>
                      </a:lnTo>
                      <a:lnTo>
                        <a:pt x="0" y="110"/>
                      </a:lnTo>
                      <a:lnTo>
                        <a:pt x="0" y="0"/>
                      </a:lnTo>
                    </a:path>
                  </a:pathLst>
                </a:custGeom>
                <a:solidFill>
                  <a:srgbClr val="FAFD00"/>
                </a:solidFill>
                <a:ln w="12700" cap="rnd">
                  <a:solidFill>
                    <a:srgbClr val="000000"/>
                  </a:solidFill>
                  <a:round/>
                  <a:headEnd/>
                  <a:tailEnd/>
                </a:ln>
              </p:spPr>
              <p:txBody>
                <a:bodyPr>
                  <a:prstTxWarp prst="textNoShape">
                    <a:avLst/>
                  </a:prstTxWarp>
                </a:bodyPr>
                <a:lstStyle/>
                <a:p>
                  <a:endParaRPr lang="en-US"/>
                </a:p>
              </p:txBody>
            </p:sp>
            <p:sp>
              <p:nvSpPr>
                <p:cNvPr id="17432" name="Freeform 54"/>
                <p:cNvSpPr>
                  <a:spLocks/>
                </p:cNvSpPr>
                <p:nvPr/>
              </p:nvSpPr>
              <p:spPr bwMode="auto">
                <a:xfrm>
                  <a:off x="2202" y="3519"/>
                  <a:ext cx="366" cy="111"/>
                </a:xfrm>
                <a:custGeom>
                  <a:avLst/>
                  <a:gdLst>
                    <a:gd name="T0" fmla="*/ 0 w 366"/>
                    <a:gd name="T1" fmla="*/ 0 h 111"/>
                    <a:gd name="T2" fmla="*/ 365 w 366"/>
                    <a:gd name="T3" fmla="*/ 0 h 111"/>
                    <a:gd name="T4" fmla="*/ 365 w 366"/>
                    <a:gd name="T5" fmla="*/ 110 h 111"/>
                    <a:gd name="T6" fmla="*/ 0 60000 65536"/>
                    <a:gd name="T7" fmla="*/ 0 60000 65536"/>
                    <a:gd name="T8" fmla="*/ 0 60000 65536"/>
                    <a:gd name="T9" fmla="*/ 0 w 366"/>
                    <a:gd name="T10" fmla="*/ 0 h 111"/>
                    <a:gd name="T11" fmla="*/ 366 w 366"/>
                    <a:gd name="T12" fmla="*/ 111 h 111"/>
                  </a:gdLst>
                  <a:ahLst/>
                  <a:cxnLst>
                    <a:cxn ang="T6">
                      <a:pos x="T0" y="T1"/>
                    </a:cxn>
                    <a:cxn ang="T7">
                      <a:pos x="T2" y="T3"/>
                    </a:cxn>
                    <a:cxn ang="T8">
                      <a:pos x="T4" y="T5"/>
                    </a:cxn>
                  </a:cxnLst>
                  <a:rect l="T9" t="T10" r="T11" b="T12"/>
                  <a:pathLst>
                    <a:path w="366" h="111">
                      <a:moveTo>
                        <a:pt x="0" y="0"/>
                      </a:moveTo>
                      <a:lnTo>
                        <a:pt x="365" y="0"/>
                      </a:lnTo>
                      <a:lnTo>
                        <a:pt x="365" y="110"/>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3" name="Freeform 55"/>
                <p:cNvSpPr>
                  <a:spLocks/>
                </p:cNvSpPr>
                <p:nvPr/>
              </p:nvSpPr>
              <p:spPr bwMode="auto">
                <a:xfrm>
                  <a:off x="2208" y="3516"/>
                  <a:ext cx="367" cy="112"/>
                </a:xfrm>
                <a:custGeom>
                  <a:avLst/>
                  <a:gdLst>
                    <a:gd name="T0" fmla="*/ 0 w 367"/>
                    <a:gd name="T1" fmla="*/ 0 h 112"/>
                    <a:gd name="T2" fmla="*/ 366 w 367"/>
                    <a:gd name="T3" fmla="*/ 0 h 112"/>
                    <a:gd name="T4" fmla="*/ 366 w 367"/>
                    <a:gd name="T5" fmla="*/ 111 h 112"/>
                    <a:gd name="T6" fmla="*/ 0 60000 65536"/>
                    <a:gd name="T7" fmla="*/ 0 60000 65536"/>
                    <a:gd name="T8" fmla="*/ 0 60000 65536"/>
                    <a:gd name="T9" fmla="*/ 0 w 367"/>
                    <a:gd name="T10" fmla="*/ 0 h 112"/>
                    <a:gd name="T11" fmla="*/ 367 w 367"/>
                    <a:gd name="T12" fmla="*/ 112 h 112"/>
                  </a:gdLst>
                  <a:ahLst/>
                  <a:cxnLst>
                    <a:cxn ang="T6">
                      <a:pos x="T0" y="T1"/>
                    </a:cxn>
                    <a:cxn ang="T7">
                      <a:pos x="T2" y="T3"/>
                    </a:cxn>
                    <a:cxn ang="T8">
                      <a:pos x="T4" y="T5"/>
                    </a:cxn>
                  </a:cxnLst>
                  <a:rect l="T9" t="T10" r="T11" b="T12"/>
                  <a:pathLst>
                    <a:path w="367" h="112">
                      <a:moveTo>
                        <a:pt x="0" y="0"/>
                      </a:moveTo>
                      <a:lnTo>
                        <a:pt x="366" y="0"/>
                      </a:lnTo>
                      <a:lnTo>
                        <a:pt x="366" y="111"/>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4" name="Freeform 56"/>
                <p:cNvSpPr>
                  <a:spLocks/>
                </p:cNvSpPr>
                <p:nvPr/>
              </p:nvSpPr>
              <p:spPr bwMode="auto">
                <a:xfrm>
                  <a:off x="2195" y="3532"/>
                  <a:ext cx="354" cy="100"/>
                </a:xfrm>
                <a:custGeom>
                  <a:avLst/>
                  <a:gdLst>
                    <a:gd name="T0" fmla="*/ 0 w 354"/>
                    <a:gd name="T1" fmla="*/ 0 h 100"/>
                    <a:gd name="T2" fmla="*/ 353 w 354"/>
                    <a:gd name="T3" fmla="*/ 0 h 100"/>
                    <a:gd name="T4" fmla="*/ 353 w 354"/>
                    <a:gd name="T5" fmla="*/ 99 h 100"/>
                    <a:gd name="T6" fmla="*/ 0 w 354"/>
                    <a:gd name="T7" fmla="*/ 99 h 100"/>
                    <a:gd name="T8" fmla="*/ 0 w 354"/>
                    <a:gd name="T9" fmla="*/ 0 h 100"/>
                    <a:gd name="T10" fmla="*/ 0 60000 65536"/>
                    <a:gd name="T11" fmla="*/ 0 60000 65536"/>
                    <a:gd name="T12" fmla="*/ 0 60000 65536"/>
                    <a:gd name="T13" fmla="*/ 0 60000 65536"/>
                    <a:gd name="T14" fmla="*/ 0 60000 65536"/>
                    <a:gd name="T15" fmla="*/ 0 w 354"/>
                    <a:gd name="T16" fmla="*/ 0 h 100"/>
                    <a:gd name="T17" fmla="*/ 354 w 354"/>
                    <a:gd name="T18" fmla="*/ 100 h 100"/>
                  </a:gdLst>
                  <a:ahLst/>
                  <a:cxnLst>
                    <a:cxn ang="T10">
                      <a:pos x="T0" y="T1"/>
                    </a:cxn>
                    <a:cxn ang="T11">
                      <a:pos x="T2" y="T3"/>
                    </a:cxn>
                    <a:cxn ang="T12">
                      <a:pos x="T4" y="T5"/>
                    </a:cxn>
                    <a:cxn ang="T13">
                      <a:pos x="T6" y="T7"/>
                    </a:cxn>
                    <a:cxn ang="T14">
                      <a:pos x="T8" y="T9"/>
                    </a:cxn>
                  </a:cxnLst>
                  <a:rect l="T15" t="T16" r="T17" b="T18"/>
                  <a:pathLst>
                    <a:path w="354" h="100">
                      <a:moveTo>
                        <a:pt x="0" y="0"/>
                      </a:moveTo>
                      <a:lnTo>
                        <a:pt x="353" y="0"/>
                      </a:lnTo>
                      <a:lnTo>
                        <a:pt x="353" y="99"/>
                      </a:lnTo>
                      <a:lnTo>
                        <a:pt x="0" y="99"/>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5" name="Freeform 57"/>
                <p:cNvSpPr>
                  <a:spLocks/>
                </p:cNvSpPr>
                <p:nvPr/>
              </p:nvSpPr>
              <p:spPr bwMode="auto">
                <a:xfrm>
                  <a:off x="2204" y="3547"/>
                  <a:ext cx="276" cy="41"/>
                </a:xfrm>
                <a:custGeom>
                  <a:avLst/>
                  <a:gdLst>
                    <a:gd name="T0" fmla="*/ 0 w 276"/>
                    <a:gd name="T1" fmla="*/ 0 h 41"/>
                    <a:gd name="T2" fmla="*/ 275 w 276"/>
                    <a:gd name="T3" fmla="*/ 0 h 41"/>
                    <a:gd name="T4" fmla="*/ 275 w 276"/>
                    <a:gd name="T5" fmla="*/ 40 h 41"/>
                    <a:gd name="T6" fmla="*/ 0 w 276"/>
                    <a:gd name="T7" fmla="*/ 40 h 41"/>
                    <a:gd name="T8" fmla="*/ 0 w 276"/>
                    <a:gd name="T9" fmla="*/ 0 h 41"/>
                    <a:gd name="T10" fmla="*/ 0 60000 65536"/>
                    <a:gd name="T11" fmla="*/ 0 60000 65536"/>
                    <a:gd name="T12" fmla="*/ 0 60000 65536"/>
                    <a:gd name="T13" fmla="*/ 0 60000 65536"/>
                    <a:gd name="T14" fmla="*/ 0 60000 65536"/>
                    <a:gd name="T15" fmla="*/ 0 w 276"/>
                    <a:gd name="T16" fmla="*/ 0 h 41"/>
                    <a:gd name="T17" fmla="*/ 276 w 276"/>
                    <a:gd name="T18" fmla="*/ 41 h 41"/>
                  </a:gdLst>
                  <a:ahLst/>
                  <a:cxnLst>
                    <a:cxn ang="T10">
                      <a:pos x="T0" y="T1"/>
                    </a:cxn>
                    <a:cxn ang="T11">
                      <a:pos x="T2" y="T3"/>
                    </a:cxn>
                    <a:cxn ang="T12">
                      <a:pos x="T4" y="T5"/>
                    </a:cxn>
                    <a:cxn ang="T13">
                      <a:pos x="T6" y="T7"/>
                    </a:cxn>
                    <a:cxn ang="T14">
                      <a:pos x="T8" y="T9"/>
                    </a:cxn>
                  </a:cxnLst>
                  <a:rect l="T15" t="T16" r="T17" b="T18"/>
                  <a:pathLst>
                    <a:path w="276" h="41">
                      <a:moveTo>
                        <a:pt x="0" y="0"/>
                      </a:moveTo>
                      <a:lnTo>
                        <a:pt x="275" y="0"/>
                      </a:lnTo>
                      <a:lnTo>
                        <a:pt x="275" y="40"/>
                      </a:lnTo>
                      <a:lnTo>
                        <a:pt x="0" y="40"/>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6" name="Freeform 58"/>
                <p:cNvSpPr>
                  <a:spLocks/>
                </p:cNvSpPr>
                <p:nvPr/>
              </p:nvSpPr>
              <p:spPr bwMode="auto">
                <a:xfrm>
                  <a:off x="2235" y="3553"/>
                  <a:ext cx="225" cy="31"/>
                </a:xfrm>
                <a:custGeom>
                  <a:avLst/>
                  <a:gdLst>
                    <a:gd name="T0" fmla="*/ 0 w 225"/>
                    <a:gd name="T1" fmla="*/ 0 h 31"/>
                    <a:gd name="T2" fmla="*/ 224 w 225"/>
                    <a:gd name="T3" fmla="*/ 0 h 31"/>
                    <a:gd name="T4" fmla="*/ 224 w 225"/>
                    <a:gd name="T5" fmla="*/ 30 h 31"/>
                    <a:gd name="T6" fmla="*/ 0 w 225"/>
                    <a:gd name="T7" fmla="*/ 30 h 31"/>
                    <a:gd name="T8" fmla="*/ 0 w 225"/>
                    <a:gd name="T9" fmla="*/ 0 h 31"/>
                    <a:gd name="T10" fmla="*/ 0 60000 65536"/>
                    <a:gd name="T11" fmla="*/ 0 60000 65536"/>
                    <a:gd name="T12" fmla="*/ 0 60000 65536"/>
                    <a:gd name="T13" fmla="*/ 0 60000 65536"/>
                    <a:gd name="T14" fmla="*/ 0 60000 65536"/>
                    <a:gd name="T15" fmla="*/ 0 w 225"/>
                    <a:gd name="T16" fmla="*/ 0 h 31"/>
                    <a:gd name="T17" fmla="*/ 225 w 225"/>
                    <a:gd name="T18" fmla="*/ 31 h 31"/>
                  </a:gdLst>
                  <a:ahLst/>
                  <a:cxnLst>
                    <a:cxn ang="T10">
                      <a:pos x="T0" y="T1"/>
                    </a:cxn>
                    <a:cxn ang="T11">
                      <a:pos x="T2" y="T3"/>
                    </a:cxn>
                    <a:cxn ang="T12">
                      <a:pos x="T4" y="T5"/>
                    </a:cxn>
                    <a:cxn ang="T13">
                      <a:pos x="T6" y="T7"/>
                    </a:cxn>
                    <a:cxn ang="T14">
                      <a:pos x="T8" y="T9"/>
                    </a:cxn>
                  </a:cxnLst>
                  <a:rect l="T15" t="T16" r="T17" b="T18"/>
                  <a:pathLst>
                    <a:path w="225" h="31">
                      <a:moveTo>
                        <a:pt x="0" y="0"/>
                      </a:moveTo>
                      <a:lnTo>
                        <a:pt x="224" y="0"/>
                      </a:lnTo>
                      <a:lnTo>
                        <a:pt x="224" y="30"/>
                      </a:lnTo>
                      <a:lnTo>
                        <a:pt x="0" y="30"/>
                      </a:lnTo>
                      <a:lnTo>
                        <a:pt x="0" y="0"/>
                      </a:lnTo>
                    </a:path>
                  </a:pathLst>
                </a:custGeom>
                <a:solidFill>
                  <a:srgbClr val="51DC00"/>
                </a:solidFill>
                <a:ln w="9525" cap="rnd">
                  <a:noFill/>
                  <a:round/>
                  <a:headEnd/>
                  <a:tailEnd/>
                </a:ln>
              </p:spPr>
              <p:txBody>
                <a:bodyPr>
                  <a:prstTxWarp prst="textNoShape">
                    <a:avLst/>
                  </a:prstTxWarp>
                </a:bodyPr>
                <a:lstStyle/>
                <a:p>
                  <a:endParaRPr lang="en-US"/>
                </a:p>
              </p:txBody>
            </p:sp>
            <p:sp>
              <p:nvSpPr>
                <p:cNvPr id="17437" name="Freeform 59"/>
                <p:cNvSpPr>
                  <a:spLocks/>
                </p:cNvSpPr>
                <p:nvPr/>
              </p:nvSpPr>
              <p:spPr bwMode="auto">
                <a:xfrm>
                  <a:off x="2486" y="3607"/>
                  <a:ext cx="56" cy="19"/>
                </a:xfrm>
                <a:custGeom>
                  <a:avLst/>
                  <a:gdLst>
                    <a:gd name="T0" fmla="*/ 0 w 56"/>
                    <a:gd name="T1" fmla="*/ 0 h 19"/>
                    <a:gd name="T2" fmla="*/ 55 w 56"/>
                    <a:gd name="T3" fmla="*/ 0 h 19"/>
                    <a:gd name="T4" fmla="*/ 55 w 56"/>
                    <a:gd name="T5" fmla="*/ 18 h 19"/>
                    <a:gd name="T6" fmla="*/ 0 w 56"/>
                    <a:gd name="T7" fmla="*/ 18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5" y="0"/>
                      </a:lnTo>
                      <a:lnTo>
                        <a:pt x="55" y="18"/>
                      </a:lnTo>
                      <a:lnTo>
                        <a:pt x="0" y="18"/>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8" name="Freeform 60"/>
                <p:cNvSpPr>
                  <a:spLocks/>
                </p:cNvSpPr>
                <p:nvPr/>
              </p:nvSpPr>
              <p:spPr bwMode="auto">
                <a:xfrm>
                  <a:off x="2507" y="3539"/>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9" name="Freeform 61"/>
                <p:cNvSpPr>
                  <a:spLocks/>
                </p:cNvSpPr>
                <p:nvPr/>
              </p:nvSpPr>
              <p:spPr bwMode="auto">
                <a:xfrm>
                  <a:off x="2507" y="3553"/>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0" name="Freeform 62"/>
                <p:cNvSpPr>
                  <a:spLocks/>
                </p:cNvSpPr>
                <p:nvPr/>
              </p:nvSpPr>
              <p:spPr bwMode="auto">
                <a:xfrm>
                  <a:off x="2507" y="357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1" name="Freeform 63"/>
                <p:cNvSpPr>
                  <a:spLocks/>
                </p:cNvSpPr>
                <p:nvPr/>
              </p:nvSpPr>
              <p:spPr bwMode="auto">
                <a:xfrm>
                  <a:off x="2507" y="361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2" name="Freeform 64"/>
                <p:cNvSpPr>
                  <a:spLocks/>
                </p:cNvSpPr>
                <p:nvPr/>
              </p:nvSpPr>
              <p:spPr bwMode="auto">
                <a:xfrm>
                  <a:off x="2507" y="3587"/>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3" name="Freeform 65"/>
                <p:cNvSpPr>
                  <a:spLocks/>
                </p:cNvSpPr>
                <p:nvPr/>
              </p:nvSpPr>
              <p:spPr bwMode="auto">
                <a:xfrm>
                  <a:off x="2237" y="3593"/>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4" name="Freeform 66"/>
                <p:cNvSpPr>
                  <a:spLocks/>
                </p:cNvSpPr>
                <p:nvPr/>
              </p:nvSpPr>
              <p:spPr bwMode="auto">
                <a:xfrm>
                  <a:off x="2237"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5" name="Freeform 67"/>
                <p:cNvSpPr>
                  <a:spLocks/>
                </p:cNvSpPr>
                <p:nvPr/>
              </p:nvSpPr>
              <p:spPr bwMode="auto">
                <a:xfrm>
                  <a:off x="2237" y="3618"/>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6" name="Freeform 68"/>
                <p:cNvSpPr>
                  <a:spLocks/>
                </p:cNvSpPr>
                <p:nvPr/>
              </p:nvSpPr>
              <p:spPr bwMode="auto">
                <a:xfrm>
                  <a:off x="2265"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7" name="Freeform 69"/>
                <p:cNvSpPr>
                  <a:spLocks/>
                </p:cNvSpPr>
                <p:nvPr/>
              </p:nvSpPr>
              <p:spPr bwMode="auto">
                <a:xfrm>
                  <a:off x="2265"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8" name="Freeform 70"/>
                <p:cNvSpPr>
                  <a:spLocks/>
                </p:cNvSpPr>
                <p:nvPr/>
              </p:nvSpPr>
              <p:spPr bwMode="auto">
                <a:xfrm>
                  <a:off x="2265"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9" name="Freeform 71"/>
                <p:cNvSpPr>
                  <a:spLocks/>
                </p:cNvSpPr>
                <p:nvPr/>
              </p:nvSpPr>
              <p:spPr bwMode="auto">
                <a:xfrm>
                  <a:off x="2292" y="35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0" name="Freeform 72"/>
                <p:cNvSpPr>
                  <a:spLocks/>
                </p:cNvSpPr>
                <p:nvPr/>
              </p:nvSpPr>
              <p:spPr bwMode="auto">
                <a:xfrm>
                  <a:off x="2292" y="3606"/>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1" name="Freeform 73"/>
                <p:cNvSpPr>
                  <a:spLocks/>
                </p:cNvSpPr>
                <p:nvPr/>
              </p:nvSpPr>
              <p:spPr bwMode="auto">
                <a:xfrm>
                  <a:off x="2293"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2" name="Freeform 74"/>
                <p:cNvSpPr>
                  <a:spLocks/>
                </p:cNvSpPr>
                <p:nvPr/>
              </p:nvSpPr>
              <p:spPr bwMode="auto">
                <a:xfrm>
                  <a:off x="2320"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3" name="Freeform 75"/>
                <p:cNvSpPr>
                  <a:spLocks/>
                </p:cNvSpPr>
                <p:nvPr/>
              </p:nvSpPr>
              <p:spPr bwMode="auto">
                <a:xfrm>
                  <a:off x="2333"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4" name="Freeform 76"/>
                <p:cNvSpPr>
                  <a:spLocks/>
                </p:cNvSpPr>
                <p:nvPr/>
              </p:nvSpPr>
              <p:spPr bwMode="auto">
                <a:xfrm>
                  <a:off x="2333"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5" name="Freeform 77"/>
                <p:cNvSpPr>
                  <a:spLocks/>
                </p:cNvSpPr>
                <p:nvPr/>
              </p:nvSpPr>
              <p:spPr bwMode="auto">
                <a:xfrm>
                  <a:off x="236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6" name="Freeform 78"/>
                <p:cNvSpPr>
                  <a:spLocks/>
                </p:cNvSpPr>
                <p:nvPr/>
              </p:nvSpPr>
              <p:spPr bwMode="auto">
                <a:xfrm>
                  <a:off x="2404"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7" name="Freeform 79"/>
                <p:cNvSpPr>
                  <a:spLocks/>
                </p:cNvSpPr>
                <p:nvPr/>
              </p:nvSpPr>
              <p:spPr bwMode="auto">
                <a:xfrm>
                  <a:off x="2404"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8" name="Freeform 80"/>
                <p:cNvSpPr>
                  <a:spLocks/>
                </p:cNvSpPr>
                <p:nvPr/>
              </p:nvSpPr>
              <p:spPr bwMode="auto">
                <a:xfrm>
                  <a:off x="2404"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9" name="Freeform 81"/>
                <p:cNvSpPr>
                  <a:spLocks/>
                </p:cNvSpPr>
                <p:nvPr/>
              </p:nvSpPr>
              <p:spPr bwMode="auto">
                <a:xfrm>
                  <a:off x="243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0" name="Freeform 82"/>
                <p:cNvSpPr>
                  <a:spLocks/>
                </p:cNvSpPr>
                <p:nvPr/>
              </p:nvSpPr>
              <p:spPr bwMode="auto">
                <a:xfrm>
                  <a:off x="2431"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1" name="Freeform 83"/>
                <p:cNvSpPr>
                  <a:spLocks/>
                </p:cNvSpPr>
                <p:nvPr/>
              </p:nvSpPr>
              <p:spPr bwMode="auto">
                <a:xfrm>
                  <a:off x="2431"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2" name="Freeform 84"/>
                <p:cNvSpPr>
                  <a:spLocks/>
                </p:cNvSpPr>
                <p:nvPr/>
              </p:nvSpPr>
              <p:spPr bwMode="auto">
                <a:xfrm>
                  <a:off x="2205" y="3606"/>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3" name="Freeform 85"/>
                <p:cNvSpPr>
                  <a:spLocks/>
                </p:cNvSpPr>
                <p:nvPr/>
              </p:nvSpPr>
              <p:spPr bwMode="auto">
                <a:xfrm>
                  <a:off x="2211" y="3553"/>
                  <a:ext cx="17" cy="17"/>
                </a:xfrm>
                <a:custGeom>
                  <a:avLst/>
                  <a:gdLst>
                    <a:gd name="T0" fmla="*/ 8 w 17"/>
                    <a:gd name="T1" fmla="*/ 0 h 17"/>
                    <a:gd name="T2" fmla="*/ 9 w 17"/>
                    <a:gd name="T3" fmla="*/ 0 h 17"/>
                    <a:gd name="T4" fmla="*/ 11 w 17"/>
                    <a:gd name="T5" fmla="*/ 0 h 17"/>
                    <a:gd name="T6" fmla="*/ 12 w 17"/>
                    <a:gd name="T7" fmla="*/ 0 h 17"/>
                    <a:gd name="T8" fmla="*/ 12 w 17"/>
                    <a:gd name="T9" fmla="*/ 1 h 17"/>
                    <a:gd name="T10" fmla="*/ 13 w 17"/>
                    <a:gd name="T11" fmla="*/ 2 h 17"/>
                    <a:gd name="T12" fmla="*/ 14 w 17"/>
                    <a:gd name="T13" fmla="*/ 3 h 17"/>
                    <a:gd name="T14" fmla="*/ 14 w 17"/>
                    <a:gd name="T15" fmla="*/ 4 h 17"/>
                    <a:gd name="T16" fmla="*/ 15 w 17"/>
                    <a:gd name="T17" fmla="*/ 4 h 17"/>
                    <a:gd name="T18" fmla="*/ 16 w 17"/>
                    <a:gd name="T19" fmla="*/ 6 h 17"/>
                    <a:gd name="T20" fmla="*/ 16 w 17"/>
                    <a:gd name="T21" fmla="*/ 7 h 17"/>
                    <a:gd name="T22" fmla="*/ 16 w 17"/>
                    <a:gd name="T23" fmla="*/ 8 h 17"/>
                    <a:gd name="T24" fmla="*/ 16 w 17"/>
                    <a:gd name="T25" fmla="*/ 10 h 17"/>
                    <a:gd name="T26" fmla="*/ 15 w 17"/>
                    <a:gd name="T27" fmla="*/ 10 h 17"/>
                    <a:gd name="T28" fmla="*/ 15 w 17"/>
                    <a:gd name="T29" fmla="*/ 12 h 17"/>
                    <a:gd name="T30" fmla="*/ 14 w 17"/>
                    <a:gd name="T31" fmla="*/ 12 h 17"/>
                    <a:gd name="T32" fmla="*/ 13 w 17"/>
                    <a:gd name="T33" fmla="*/ 14 h 17"/>
                    <a:gd name="T34" fmla="*/ 12 w 17"/>
                    <a:gd name="T35" fmla="*/ 14 h 17"/>
                    <a:gd name="T36" fmla="*/ 11 w 17"/>
                    <a:gd name="T37" fmla="*/ 15 h 17"/>
                    <a:gd name="T38" fmla="*/ 10 w 17"/>
                    <a:gd name="T39" fmla="*/ 15 h 17"/>
                    <a:gd name="T40" fmla="*/ 9 w 17"/>
                    <a:gd name="T41" fmla="*/ 16 h 17"/>
                    <a:gd name="T42" fmla="*/ 8 w 17"/>
                    <a:gd name="T43" fmla="*/ 16 h 17"/>
                    <a:gd name="T44" fmla="*/ 6 w 17"/>
                    <a:gd name="T45" fmla="*/ 15 h 17"/>
                    <a:gd name="T46" fmla="*/ 5 w 17"/>
                    <a:gd name="T47" fmla="*/ 15 h 17"/>
                    <a:gd name="T48" fmla="*/ 4 w 17"/>
                    <a:gd name="T49" fmla="*/ 14 h 17"/>
                    <a:gd name="T50" fmla="*/ 3 w 17"/>
                    <a:gd name="T51" fmla="*/ 14 h 17"/>
                    <a:gd name="T52" fmla="*/ 2 w 17"/>
                    <a:gd name="T53" fmla="*/ 12 h 17"/>
                    <a:gd name="T54" fmla="*/ 1 w 17"/>
                    <a:gd name="T55" fmla="*/ 12 h 17"/>
                    <a:gd name="T56" fmla="*/ 1 w 17"/>
                    <a:gd name="T57" fmla="*/ 11 h 17"/>
                    <a:gd name="T58" fmla="*/ 0 w 17"/>
                    <a:gd name="T59" fmla="*/ 10 h 17"/>
                    <a:gd name="T60" fmla="*/ 0 w 17"/>
                    <a:gd name="T61" fmla="*/ 9 h 17"/>
                    <a:gd name="T62" fmla="*/ 0 w 17"/>
                    <a:gd name="T63" fmla="*/ 8 h 17"/>
                    <a:gd name="T64" fmla="*/ 0 w 17"/>
                    <a:gd name="T65" fmla="*/ 7 h 17"/>
                    <a:gd name="T66" fmla="*/ 0 w 17"/>
                    <a:gd name="T67" fmla="*/ 6 h 17"/>
                    <a:gd name="T68" fmla="*/ 0 w 17"/>
                    <a:gd name="T69" fmla="*/ 4 h 17"/>
                    <a:gd name="T70" fmla="*/ 1 w 17"/>
                    <a:gd name="T71" fmla="*/ 3 h 17"/>
                    <a:gd name="T72" fmla="*/ 2 w 17"/>
                    <a:gd name="T73" fmla="*/ 2 h 17"/>
                    <a:gd name="T74" fmla="*/ 3 w 17"/>
                    <a:gd name="T75" fmla="*/ 1 h 17"/>
                    <a:gd name="T76" fmla="*/ 4 w 17"/>
                    <a:gd name="T77" fmla="*/ 0 h 17"/>
                    <a:gd name="T78" fmla="*/ 5 w 17"/>
                    <a:gd name="T79" fmla="*/ 0 h 17"/>
                    <a:gd name="T80" fmla="*/ 6 w 17"/>
                    <a:gd name="T81" fmla="*/ 0 h 17"/>
                    <a:gd name="T82" fmla="*/ 7 w 17"/>
                    <a:gd name="T83" fmla="*/ 0 h 17"/>
                    <a:gd name="T84" fmla="*/ 8 w 17"/>
                    <a:gd name="T85" fmla="*/ 0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17"/>
                    <a:gd name="T131" fmla="*/ 17 w 17"/>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17">
                      <a:moveTo>
                        <a:pt x="8" y="0"/>
                      </a:moveTo>
                      <a:lnTo>
                        <a:pt x="8" y="0"/>
                      </a:lnTo>
                      <a:lnTo>
                        <a:pt x="9" y="0"/>
                      </a:lnTo>
                      <a:lnTo>
                        <a:pt x="10" y="0"/>
                      </a:lnTo>
                      <a:lnTo>
                        <a:pt x="11" y="0"/>
                      </a:lnTo>
                      <a:lnTo>
                        <a:pt x="12" y="0"/>
                      </a:lnTo>
                      <a:lnTo>
                        <a:pt x="12" y="1"/>
                      </a:lnTo>
                      <a:lnTo>
                        <a:pt x="13" y="2"/>
                      </a:lnTo>
                      <a:lnTo>
                        <a:pt x="14" y="2"/>
                      </a:lnTo>
                      <a:lnTo>
                        <a:pt x="14" y="3"/>
                      </a:lnTo>
                      <a:lnTo>
                        <a:pt x="14" y="4"/>
                      </a:lnTo>
                      <a:lnTo>
                        <a:pt x="15" y="4"/>
                      </a:lnTo>
                      <a:lnTo>
                        <a:pt x="16"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5"/>
                      </a:lnTo>
                      <a:lnTo>
                        <a:pt x="9" y="15"/>
                      </a:lnTo>
                      <a:lnTo>
                        <a:pt x="9" y="16"/>
                      </a:lnTo>
                      <a:lnTo>
                        <a:pt x="8" y="16"/>
                      </a:lnTo>
                      <a:lnTo>
                        <a:pt x="7" y="16"/>
                      </a:lnTo>
                      <a:lnTo>
                        <a:pt x="6" y="15"/>
                      </a:lnTo>
                      <a:lnTo>
                        <a:pt x="5" y="15"/>
                      </a:lnTo>
                      <a:lnTo>
                        <a:pt x="4" y="15"/>
                      </a:lnTo>
                      <a:lnTo>
                        <a:pt x="4" y="14"/>
                      </a:lnTo>
                      <a:lnTo>
                        <a:pt x="3" y="14"/>
                      </a:lnTo>
                      <a:lnTo>
                        <a:pt x="2" y="13"/>
                      </a:lnTo>
                      <a:lnTo>
                        <a:pt x="2" y="12"/>
                      </a:lnTo>
                      <a:lnTo>
                        <a:pt x="1" y="12"/>
                      </a:lnTo>
                      <a:lnTo>
                        <a:pt x="1" y="11"/>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4" name="Freeform 86"/>
                <p:cNvSpPr>
                  <a:spLocks/>
                </p:cNvSpPr>
                <p:nvPr/>
              </p:nvSpPr>
              <p:spPr bwMode="auto">
                <a:xfrm>
                  <a:off x="2211" y="3570"/>
                  <a:ext cx="17" cy="17"/>
                </a:xfrm>
                <a:custGeom>
                  <a:avLst/>
                  <a:gdLst>
                    <a:gd name="T0" fmla="*/ 8 w 17"/>
                    <a:gd name="T1" fmla="*/ 0 h 17"/>
                    <a:gd name="T2" fmla="*/ 9 w 17"/>
                    <a:gd name="T3" fmla="*/ 0 h 17"/>
                    <a:gd name="T4" fmla="*/ 11 w 17"/>
                    <a:gd name="T5" fmla="*/ 0 h 17"/>
                    <a:gd name="T6" fmla="*/ 11 w 17"/>
                    <a:gd name="T7" fmla="*/ 1 h 17"/>
                    <a:gd name="T8" fmla="*/ 12 w 17"/>
                    <a:gd name="T9" fmla="*/ 1 h 17"/>
                    <a:gd name="T10" fmla="*/ 13 w 17"/>
                    <a:gd name="T11" fmla="*/ 2 h 17"/>
                    <a:gd name="T12" fmla="*/ 14 w 17"/>
                    <a:gd name="T13" fmla="*/ 3 h 17"/>
                    <a:gd name="T14" fmla="*/ 15 w 17"/>
                    <a:gd name="T15" fmla="*/ 4 h 17"/>
                    <a:gd name="T16" fmla="*/ 15 w 17"/>
                    <a:gd name="T17" fmla="*/ 5 h 17"/>
                    <a:gd name="T18" fmla="*/ 16 w 17"/>
                    <a:gd name="T19" fmla="*/ 6 h 17"/>
                    <a:gd name="T20" fmla="*/ 16 w 17"/>
                    <a:gd name="T21" fmla="*/ 8 h 17"/>
                    <a:gd name="T22" fmla="*/ 16 w 17"/>
                    <a:gd name="T23" fmla="*/ 9 h 17"/>
                    <a:gd name="T24" fmla="*/ 15 w 17"/>
                    <a:gd name="T25" fmla="*/ 10 h 17"/>
                    <a:gd name="T26" fmla="*/ 15 w 17"/>
                    <a:gd name="T27" fmla="*/ 12 h 17"/>
                    <a:gd name="T28" fmla="*/ 14 w 17"/>
                    <a:gd name="T29" fmla="*/ 12 h 17"/>
                    <a:gd name="T30" fmla="*/ 13 w 17"/>
                    <a:gd name="T31" fmla="*/ 14 h 17"/>
                    <a:gd name="T32" fmla="*/ 12 w 17"/>
                    <a:gd name="T33" fmla="*/ 14 h 17"/>
                    <a:gd name="T34" fmla="*/ 11 w 17"/>
                    <a:gd name="T35" fmla="*/ 15 h 17"/>
                    <a:gd name="T36" fmla="*/ 9 w 17"/>
                    <a:gd name="T37" fmla="*/ 16 h 17"/>
                    <a:gd name="T38" fmla="*/ 8 w 17"/>
                    <a:gd name="T39" fmla="*/ 16 h 17"/>
                    <a:gd name="T40" fmla="*/ 7 w 17"/>
                    <a:gd name="T41" fmla="*/ 16 h 17"/>
                    <a:gd name="T42" fmla="*/ 6 w 17"/>
                    <a:gd name="T43" fmla="*/ 16 h 17"/>
                    <a:gd name="T44" fmla="*/ 4 w 17"/>
                    <a:gd name="T45" fmla="*/ 15 h 17"/>
                    <a:gd name="T46" fmla="*/ 3 w 17"/>
                    <a:gd name="T47" fmla="*/ 14 h 17"/>
                    <a:gd name="T48" fmla="*/ 2 w 17"/>
                    <a:gd name="T49" fmla="*/ 14 h 17"/>
                    <a:gd name="T50" fmla="*/ 1 w 17"/>
                    <a:gd name="T51" fmla="*/ 12 h 17"/>
                    <a:gd name="T52" fmla="*/ 0 w 17"/>
                    <a:gd name="T53" fmla="*/ 12 h 17"/>
                    <a:gd name="T54" fmla="*/ 0 w 17"/>
                    <a:gd name="T55" fmla="*/ 10 h 17"/>
                    <a:gd name="T56" fmla="*/ 0 w 17"/>
                    <a:gd name="T57" fmla="*/ 10 h 17"/>
                    <a:gd name="T58" fmla="*/ 0 w 17"/>
                    <a:gd name="T59" fmla="*/ 8 h 17"/>
                    <a:gd name="T60" fmla="*/ 0 w 17"/>
                    <a:gd name="T61" fmla="*/ 7 h 17"/>
                    <a:gd name="T62" fmla="*/ 0 w 17"/>
                    <a:gd name="T63" fmla="*/ 6 h 17"/>
                    <a:gd name="T64" fmla="*/ 0 w 17"/>
                    <a:gd name="T65" fmla="*/ 4 h 17"/>
                    <a:gd name="T66" fmla="*/ 1 w 17"/>
                    <a:gd name="T67" fmla="*/ 4 h 17"/>
                    <a:gd name="T68" fmla="*/ 2 w 17"/>
                    <a:gd name="T69" fmla="*/ 2 h 17"/>
                    <a:gd name="T70" fmla="*/ 3 w 17"/>
                    <a:gd name="T71" fmla="*/ 2 h 17"/>
                    <a:gd name="T72" fmla="*/ 3 w 17"/>
                    <a:gd name="T73" fmla="*/ 1 h 17"/>
                    <a:gd name="T74" fmla="*/ 4 w 17"/>
                    <a:gd name="T75" fmla="*/ 0 h 17"/>
                    <a:gd name="T76" fmla="*/ 5 w 17"/>
                    <a:gd name="T77" fmla="*/ 0 h 17"/>
                    <a:gd name="T78" fmla="*/ 6 w 17"/>
                    <a:gd name="T79" fmla="*/ 0 h 17"/>
                    <a:gd name="T80" fmla="*/ 8 w 17"/>
                    <a:gd name="T81" fmla="*/ 0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8" y="0"/>
                      </a:move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6"/>
                      </a:lnTo>
                      <a:lnTo>
                        <a:pt x="9" y="16"/>
                      </a:lnTo>
                      <a:lnTo>
                        <a:pt x="8" y="16"/>
                      </a:lnTo>
                      <a:lnTo>
                        <a:pt x="7" y="16"/>
                      </a:lnTo>
                      <a:lnTo>
                        <a:pt x="6" y="16"/>
                      </a:lnTo>
                      <a:lnTo>
                        <a:pt x="5" y="16"/>
                      </a:lnTo>
                      <a:lnTo>
                        <a:pt x="4" y="15"/>
                      </a:lnTo>
                      <a:lnTo>
                        <a:pt x="3" y="14"/>
                      </a:lnTo>
                      <a:lnTo>
                        <a:pt x="2" y="14"/>
                      </a:lnTo>
                      <a:lnTo>
                        <a:pt x="2" y="13"/>
                      </a:lnTo>
                      <a:lnTo>
                        <a:pt x="1" y="12"/>
                      </a:lnTo>
                      <a:lnTo>
                        <a:pt x="0" y="12"/>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5" name="Freeform 87"/>
                <p:cNvSpPr>
                  <a:spLocks/>
                </p:cNvSpPr>
                <p:nvPr/>
              </p:nvSpPr>
              <p:spPr bwMode="auto">
                <a:xfrm>
                  <a:off x="2236" y="353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6" name="Line 88"/>
                <p:cNvSpPr>
                  <a:spLocks noChangeShapeType="1"/>
                </p:cNvSpPr>
                <p:nvPr/>
              </p:nvSpPr>
              <p:spPr bwMode="auto">
                <a:xfrm flipV="1">
                  <a:off x="2555"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7" name="Line 89"/>
                <p:cNvSpPr>
                  <a:spLocks noChangeShapeType="1"/>
                </p:cNvSpPr>
                <p:nvPr/>
              </p:nvSpPr>
              <p:spPr bwMode="auto">
                <a:xfrm flipV="1">
                  <a:off x="2187"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8" name="Line 90"/>
                <p:cNvSpPr>
                  <a:spLocks noChangeShapeType="1"/>
                </p:cNvSpPr>
                <p:nvPr/>
              </p:nvSpPr>
              <p:spPr bwMode="auto">
                <a:xfrm flipV="1">
                  <a:off x="2555" y="362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9" name="AutoShape 91"/>
                <p:cNvSpPr>
                  <a:spLocks noChangeArrowheads="1"/>
                </p:cNvSpPr>
                <p:nvPr/>
              </p:nvSpPr>
              <p:spPr bwMode="auto">
                <a:xfrm>
                  <a:off x="2225" y="3434"/>
                  <a:ext cx="450" cy="79"/>
                </a:xfrm>
                <a:prstGeom prst="parallelogram">
                  <a:avLst>
                    <a:gd name="adj" fmla="val 142379"/>
                  </a:avLst>
                </a:prstGeom>
                <a:solidFill>
                  <a:srgbClr val="EAEC5E"/>
                </a:solidFill>
                <a:ln w="12700">
                  <a:solidFill>
                    <a:srgbClr val="5F5F5F"/>
                  </a:solidFill>
                  <a:miter lim="800000"/>
                  <a:headEnd/>
                  <a:tailEnd/>
                </a:ln>
              </p:spPr>
              <p:txBody>
                <a:bodyPr wrap="none" anchor="ctr">
                  <a:prstTxWarp prst="textNoShape">
                    <a:avLst/>
                  </a:prstTxWarp>
                </a:bodyPr>
                <a:lstStyle/>
                <a:p>
                  <a:endParaRPr lang="en-US"/>
                </a:p>
              </p:txBody>
            </p:sp>
            <p:sp>
              <p:nvSpPr>
                <p:cNvPr id="17470" name="Freeform 92"/>
                <p:cNvSpPr>
                  <a:spLocks/>
                </p:cNvSpPr>
                <p:nvPr/>
              </p:nvSpPr>
              <p:spPr bwMode="auto">
                <a:xfrm>
                  <a:off x="2557" y="3433"/>
                  <a:ext cx="126" cy="195"/>
                </a:xfrm>
                <a:custGeom>
                  <a:avLst/>
                  <a:gdLst>
                    <a:gd name="T0" fmla="*/ 0 w 126"/>
                    <a:gd name="T1" fmla="*/ 194 h 195"/>
                    <a:gd name="T2" fmla="*/ 125 w 126"/>
                    <a:gd name="T3" fmla="*/ 86 h 195"/>
                    <a:gd name="T4" fmla="*/ 121 w 126"/>
                    <a:gd name="T5" fmla="*/ 0 h 195"/>
                    <a:gd name="T6" fmla="*/ 6 w 126"/>
                    <a:gd name="T7" fmla="*/ 92 h 195"/>
                    <a:gd name="T8" fmla="*/ 0 60000 65536"/>
                    <a:gd name="T9" fmla="*/ 0 60000 65536"/>
                    <a:gd name="T10" fmla="*/ 0 60000 65536"/>
                    <a:gd name="T11" fmla="*/ 0 60000 65536"/>
                    <a:gd name="T12" fmla="*/ 0 w 126"/>
                    <a:gd name="T13" fmla="*/ 0 h 195"/>
                    <a:gd name="T14" fmla="*/ 126 w 126"/>
                    <a:gd name="T15" fmla="*/ 195 h 195"/>
                  </a:gdLst>
                  <a:ahLst/>
                  <a:cxnLst>
                    <a:cxn ang="T8">
                      <a:pos x="T0" y="T1"/>
                    </a:cxn>
                    <a:cxn ang="T9">
                      <a:pos x="T2" y="T3"/>
                    </a:cxn>
                    <a:cxn ang="T10">
                      <a:pos x="T4" y="T5"/>
                    </a:cxn>
                    <a:cxn ang="T11">
                      <a:pos x="T6" y="T7"/>
                    </a:cxn>
                  </a:cxnLst>
                  <a:rect l="T12" t="T13" r="T14" b="T15"/>
                  <a:pathLst>
                    <a:path w="126" h="195">
                      <a:moveTo>
                        <a:pt x="0" y="194"/>
                      </a:moveTo>
                      <a:lnTo>
                        <a:pt x="125" y="86"/>
                      </a:lnTo>
                      <a:lnTo>
                        <a:pt x="121" y="0"/>
                      </a:lnTo>
                      <a:lnTo>
                        <a:pt x="6" y="92"/>
                      </a:lnTo>
                    </a:path>
                  </a:pathLst>
                </a:custGeom>
                <a:solidFill>
                  <a:srgbClr val="FAFD00"/>
                </a:solidFill>
                <a:ln w="12700" cap="rnd">
                  <a:solidFill>
                    <a:srgbClr val="5F5F5F"/>
                  </a:solidFill>
                  <a:round/>
                  <a:headEnd type="none" w="sm" len="sm"/>
                  <a:tailEnd type="none" w="sm" len="sm"/>
                </a:ln>
              </p:spPr>
              <p:txBody>
                <a:bodyPr>
                  <a:prstTxWarp prst="textNoShape">
                    <a:avLst/>
                  </a:prstTxWarp>
                </a:bodyPr>
                <a:lstStyle/>
                <a:p>
                  <a:endParaRPr lang="en-US"/>
                </a:p>
              </p:txBody>
            </p:sp>
            <p:sp>
              <p:nvSpPr>
                <p:cNvPr id="17471" name="Line 93"/>
                <p:cNvSpPr>
                  <a:spLocks noChangeShapeType="1"/>
                </p:cNvSpPr>
                <p:nvPr/>
              </p:nvSpPr>
              <p:spPr bwMode="auto">
                <a:xfrm>
                  <a:off x="2564" y="3525"/>
                  <a:ext cx="0" cy="97"/>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grpSp>
          <p:sp>
            <p:nvSpPr>
              <p:cNvPr id="17430" name="Freeform 94"/>
              <p:cNvSpPr>
                <a:spLocks/>
              </p:cNvSpPr>
              <p:nvPr/>
            </p:nvSpPr>
            <p:spPr bwMode="auto">
              <a:xfrm>
                <a:off x="2678" y="2887"/>
                <a:ext cx="437" cy="583"/>
              </a:xfrm>
              <a:custGeom>
                <a:avLst/>
                <a:gdLst>
                  <a:gd name="T0" fmla="*/ 436 w 437"/>
                  <a:gd name="T1" fmla="*/ 0 h 583"/>
                  <a:gd name="T2" fmla="*/ 318 w 437"/>
                  <a:gd name="T3" fmla="*/ 91 h 583"/>
                  <a:gd name="T4" fmla="*/ 263 w 437"/>
                  <a:gd name="T5" fmla="*/ 209 h 583"/>
                  <a:gd name="T6" fmla="*/ 254 w 437"/>
                  <a:gd name="T7" fmla="*/ 309 h 583"/>
                  <a:gd name="T8" fmla="*/ 254 w 437"/>
                  <a:gd name="T9" fmla="*/ 400 h 583"/>
                  <a:gd name="T10" fmla="*/ 236 w 437"/>
                  <a:gd name="T11" fmla="*/ 482 h 583"/>
                  <a:gd name="T12" fmla="*/ 181 w 437"/>
                  <a:gd name="T13" fmla="*/ 518 h 583"/>
                  <a:gd name="T14" fmla="*/ 109 w 437"/>
                  <a:gd name="T15" fmla="*/ 536 h 583"/>
                  <a:gd name="T16" fmla="*/ 27 w 437"/>
                  <a:gd name="T17" fmla="*/ 573 h 583"/>
                  <a:gd name="T18" fmla="*/ 0 w 437"/>
                  <a:gd name="T19" fmla="*/ 582 h 5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7"/>
                  <a:gd name="T31" fmla="*/ 0 h 583"/>
                  <a:gd name="T32" fmla="*/ 437 w 437"/>
                  <a:gd name="T33" fmla="*/ 583 h 5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7" h="583">
                    <a:moveTo>
                      <a:pt x="436" y="0"/>
                    </a:moveTo>
                    <a:lnTo>
                      <a:pt x="318" y="91"/>
                    </a:lnTo>
                    <a:lnTo>
                      <a:pt x="263" y="209"/>
                    </a:lnTo>
                    <a:lnTo>
                      <a:pt x="254" y="309"/>
                    </a:lnTo>
                    <a:lnTo>
                      <a:pt x="254" y="400"/>
                    </a:lnTo>
                    <a:lnTo>
                      <a:pt x="236" y="482"/>
                    </a:lnTo>
                    <a:lnTo>
                      <a:pt x="181" y="518"/>
                    </a:lnTo>
                    <a:lnTo>
                      <a:pt x="109" y="536"/>
                    </a:lnTo>
                    <a:lnTo>
                      <a:pt x="27" y="573"/>
                    </a:lnTo>
                    <a:lnTo>
                      <a:pt x="0" y="582"/>
                    </a:lnTo>
                  </a:path>
                </a:pathLst>
              </a:custGeom>
              <a:noFill/>
              <a:ln w="25400" cap="rnd">
                <a:solidFill>
                  <a:srgbClr val="000000"/>
                </a:solidFill>
                <a:round/>
                <a:headEnd type="none" w="sm" len="sm"/>
                <a:tailEnd type="none" w="sm" len="sm"/>
              </a:ln>
            </p:spPr>
            <p:txBody>
              <a:bodyPr>
                <a:prstTxWarp prst="textNoShape">
                  <a:avLst/>
                </a:prstTxWarp>
              </a:bodyPr>
              <a:lstStyle/>
              <a:p>
                <a:endParaRPr lang="en-US"/>
              </a:p>
            </p:txBody>
          </p:sp>
        </p:grpSp>
      </p:grpSp>
      <p:sp>
        <p:nvSpPr>
          <p:cNvPr id="96" name="Date Placeholder 95"/>
          <p:cNvSpPr>
            <a:spLocks noGrp="1"/>
          </p:cNvSpPr>
          <p:nvPr>
            <p:ph type="dt" sz="half" idx="10"/>
          </p:nvPr>
        </p:nvSpPr>
        <p:spPr/>
        <p:txBody>
          <a:bodyPr/>
          <a:lstStyle/>
          <a:p>
            <a:r>
              <a:rPr lang="en-US" smtClean="0"/>
              <a:t>01/09/12</a:t>
            </a:r>
            <a:endParaRPr lang="en-US"/>
          </a:p>
        </p:txBody>
      </p:sp>
      <p:sp>
        <p:nvSpPr>
          <p:cNvPr id="97" name="Slide Number Placeholder 96"/>
          <p:cNvSpPr>
            <a:spLocks noGrp="1"/>
          </p:cNvSpPr>
          <p:nvPr>
            <p:ph type="sldNum" sz="quarter" idx="12"/>
          </p:nvPr>
        </p:nvSpPr>
        <p:spPr/>
        <p:txBody>
          <a:bodyPr/>
          <a:lstStyle/>
          <a:p>
            <a:fld id="{1E733780-A431-4245-B6C8-30D07426687F}" type="slidenum">
              <a:rPr lang="en-US" smtClean="0"/>
              <a:t>10</a:t>
            </a:fld>
            <a:endParaRPr lang="en-US"/>
          </a:p>
        </p:txBody>
      </p:sp>
      <p:sp>
        <p:nvSpPr>
          <p:cNvPr id="98" name="Footer Placeholder 97"/>
          <p:cNvSpPr>
            <a:spLocks noGrp="1"/>
          </p:cNvSpPr>
          <p:nvPr>
            <p:ph type="ftr" sz="quarter" idx="11"/>
          </p:nvPr>
        </p:nvSpPr>
        <p:spPr/>
        <p:txBody>
          <a:bodyPr/>
          <a:lstStyle/>
          <a:p>
            <a:r>
              <a:rPr lang="en-US" smtClean="0"/>
              <a:t>Montserrat GG WS</a:t>
            </a:r>
            <a:endParaRPr lang="en-US"/>
          </a:p>
        </p:txBody>
      </p:sp>
    </p:spTree>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smtClean="0"/>
              <a:t>Observables in Data Processing</a:t>
            </a:r>
            <a:endParaRPr lang="en-GB"/>
          </a:p>
        </p:txBody>
      </p:sp>
      <p:sp>
        <p:nvSpPr>
          <p:cNvPr id="21507" name="Rectangle 3"/>
          <p:cNvSpPr>
            <a:spLocks noGrp="1" noChangeArrowheads="1"/>
          </p:cNvSpPr>
          <p:nvPr>
            <p:ph type="body" idx="1"/>
          </p:nvPr>
        </p:nvSpPr>
        <p:spPr>
          <a:xfrm>
            <a:off x="457200" y="1244600"/>
            <a:ext cx="8229600" cy="4881563"/>
          </a:xfrm>
        </p:spPr>
        <p:txBody>
          <a:bodyPr anchor="t">
            <a:normAutofit fontScale="92500" lnSpcReduction="20000"/>
          </a:bodyPr>
          <a:lstStyle/>
          <a:p>
            <a:pPr>
              <a:buNone/>
            </a:pPr>
            <a:r>
              <a:rPr lang="en-GB" sz="1800" b="1" dirty="0" smtClean="0"/>
              <a:t>Fundamental observations</a:t>
            </a:r>
          </a:p>
          <a:p>
            <a:pPr>
              <a:buNone/>
            </a:pPr>
            <a:r>
              <a:rPr lang="en-GB" sz="1800" dirty="0" smtClean="0"/>
              <a:t>	L1 phase = f1 </a:t>
            </a:r>
            <a:r>
              <a:rPr lang="en-GB" sz="1800" dirty="0" err="1" smtClean="0"/>
              <a:t>x</a:t>
            </a:r>
            <a:r>
              <a:rPr lang="en-GB" sz="1800" dirty="0" smtClean="0"/>
              <a:t> range     (19 cm)     L2 phase = f2 </a:t>
            </a:r>
            <a:r>
              <a:rPr lang="en-GB" sz="1800" dirty="0" err="1" smtClean="0"/>
              <a:t>x</a:t>
            </a:r>
            <a:r>
              <a:rPr lang="en-GB" sz="1800" dirty="0" smtClean="0"/>
              <a:t> range  (24 cm)</a:t>
            </a:r>
          </a:p>
          <a:p>
            <a:pPr>
              <a:buNone/>
            </a:pPr>
            <a:r>
              <a:rPr lang="en-GB" sz="1800" dirty="0" smtClean="0"/>
              <a:t>	C1 or P1 pseudorange used separately to get receiver clock offset (time)</a:t>
            </a:r>
          </a:p>
          <a:p>
            <a:pPr>
              <a:buNone/>
            </a:pPr>
            <a:endParaRPr lang="en-GB" sz="1800" dirty="0" smtClean="0"/>
          </a:p>
          <a:p>
            <a:pPr>
              <a:buNone/>
            </a:pPr>
            <a:r>
              <a:rPr lang="en-GB" sz="1800" dirty="0" smtClean="0"/>
              <a:t>To estimate parameters use doubly differenced </a:t>
            </a:r>
          </a:p>
          <a:p>
            <a:pPr>
              <a:buNone/>
            </a:pPr>
            <a:r>
              <a:rPr lang="en-GB" sz="1800" dirty="0" smtClean="0"/>
              <a:t>	LC = 2.55 L1 </a:t>
            </a:r>
            <a:r>
              <a:rPr lang="en-GB" sz="1800" dirty="0"/>
              <a:t>-</a:t>
            </a:r>
            <a:r>
              <a:rPr lang="en-GB" sz="1800" dirty="0" smtClean="0"/>
              <a:t> 1.98 L2      “Ionosphere-free phase combination”  L1-cycles</a:t>
            </a:r>
          </a:p>
          <a:p>
            <a:pPr>
              <a:buNone/>
            </a:pPr>
            <a:r>
              <a:rPr lang="en-GB" sz="1800" dirty="0"/>
              <a:t>	</a:t>
            </a:r>
            <a:r>
              <a:rPr lang="en-GB" sz="1800" dirty="0" smtClean="0"/>
              <a:t>PC = 2.55 P1 - 1.55 P2	    “</a:t>
            </a:r>
            <a:r>
              <a:rPr lang="en-GB" sz="1800" dirty="0"/>
              <a:t>Ionosphere-free </a:t>
            </a:r>
            <a:r>
              <a:rPr lang="en-GB" sz="1800" dirty="0" smtClean="0"/>
              <a:t>range combination”   Meters</a:t>
            </a:r>
          </a:p>
          <a:p>
            <a:pPr>
              <a:buNone/>
            </a:pPr>
            <a:r>
              <a:rPr lang="en-GB" sz="1800" dirty="0" smtClean="0"/>
              <a:t>	   Double differencing (DD) removes clock fluctuations; LC removes almost all of ionosphere.  Both DD and LC amplify noise (use L1, L2 directly for baselines &lt; 1 km)</a:t>
            </a:r>
          </a:p>
          <a:p>
            <a:pPr>
              <a:buNone/>
            </a:pPr>
            <a:endParaRPr lang="en-GB" sz="1800" dirty="0" smtClean="0"/>
          </a:p>
          <a:p>
            <a:pPr>
              <a:buNone/>
            </a:pPr>
            <a:r>
              <a:rPr lang="en-GB" sz="1800" dirty="0" smtClean="0"/>
              <a:t>Auxiliary combinations for data editing and ambiguity resolution </a:t>
            </a:r>
          </a:p>
          <a:p>
            <a:pPr>
              <a:buNone/>
            </a:pPr>
            <a:r>
              <a:rPr lang="en-GB" sz="1800" dirty="0" smtClean="0"/>
              <a:t>	 “Geometry-free combination (LG)”  or “Extra wide-lane” (EX-WL)</a:t>
            </a:r>
          </a:p>
          <a:p>
            <a:pPr>
              <a:buNone/>
            </a:pPr>
            <a:r>
              <a:rPr lang="en-GB" sz="1800" dirty="0" smtClean="0"/>
              <a:t>	 LG = L2 - f2/f1 L1     used in GAMIT</a:t>
            </a:r>
          </a:p>
          <a:p>
            <a:pPr>
              <a:buNone/>
            </a:pPr>
            <a:r>
              <a:rPr lang="en-GB" sz="1800" dirty="0" smtClean="0"/>
              <a:t>	EX-WL = L1 - f1/f2 L2  used in TRACK</a:t>
            </a:r>
          </a:p>
          <a:p>
            <a:pPr>
              <a:buNone/>
            </a:pPr>
            <a:r>
              <a:rPr lang="en-GB" sz="1800" dirty="0" smtClean="0"/>
              <a:t>	 Removes all frequency-independent effects (geometric &amp; atmosphere) but not 			  multipath or ionosphere</a:t>
            </a:r>
          </a:p>
          <a:p>
            <a:pPr>
              <a:buNone/>
            </a:pPr>
            <a:r>
              <a:rPr lang="en-GB" sz="1800" dirty="0" smtClean="0"/>
              <a:t>	Melbourne-</a:t>
            </a:r>
            <a:r>
              <a:rPr lang="en-GB" sz="1800" dirty="0" err="1" smtClean="0"/>
              <a:t>Wubbena</a:t>
            </a:r>
            <a:r>
              <a:rPr lang="en-GB" sz="1800" dirty="0" smtClean="0"/>
              <a:t> wide-Lane (MW-WL):  phase/pseudorange combination that 			  removes geometry and ionosphere; dominated by pseudorange noise</a:t>
            </a:r>
          </a:p>
          <a:p>
            <a:pPr>
              <a:buNone/>
            </a:pPr>
            <a:r>
              <a:rPr lang="en-GB" sz="1800" dirty="0"/>
              <a:t>	</a:t>
            </a:r>
            <a:r>
              <a:rPr lang="en-GB" sz="1800" dirty="0" smtClean="0"/>
              <a:t>MW-WL = (L1-L2)-(</a:t>
            </a:r>
            <a:r>
              <a:rPr lang="en-GB" sz="1800" dirty="0" smtClean="0">
                <a:latin typeface="Symbol" charset="2"/>
                <a:cs typeface="Symbol" charset="2"/>
              </a:rPr>
              <a:t>D</a:t>
            </a:r>
            <a:r>
              <a:rPr lang="en-GB" sz="1800" dirty="0" smtClean="0"/>
              <a:t>F/</a:t>
            </a:r>
            <a:r>
              <a:rPr lang="en-GB" sz="1800" dirty="0" smtClean="0">
                <a:latin typeface="Symbol" charset="2"/>
                <a:cs typeface="Symbol" charset="2"/>
              </a:rPr>
              <a:t>S</a:t>
            </a:r>
            <a:r>
              <a:rPr lang="en-GB" sz="1800" dirty="0" smtClean="0"/>
              <a:t>F)(P1+P2) = (L1-L2)-0.12 (P1+P2)</a:t>
            </a:r>
          </a:p>
        </p:txBody>
      </p:sp>
      <p:sp>
        <p:nvSpPr>
          <p:cNvPr id="4" name="Date Placeholder 3"/>
          <p:cNvSpPr>
            <a:spLocks noGrp="1"/>
          </p:cNvSpPr>
          <p:nvPr>
            <p:ph type="dt" sz="half" idx="10"/>
          </p:nvPr>
        </p:nvSpPr>
        <p:spPr/>
        <p:txBody>
          <a:bodyPr/>
          <a:lstStyle/>
          <a:p>
            <a:r>
              <a:rPr lang="en-US" smtClean="0"/>
              <a:t>01/09/12</a:t>
            </a:r>
            <a:endParaRPr lang="en-US"/>
          </a:p>
        </p:txBody>
      </p:sp>
      <p:sp>
        <p:nvSpPr>
          <p:cNvPr id="6" name="Footer Placeholder 5"/>
          <p:cNvSpPr>
            <a:spLocks noGrp="1"/>
          </p:cNvSpPr>
          <p:nvPr>
            <p:ph type="ftr" sz="quarter" idx="11"/>
          </p:nvPr>
        </p:nvSpPr>
        <p:spPr/>
        <p:txBody>
          <a:bodyPr/>
          <a:lstStyle/>
          <a:p>
            <a:r>
              <a:rPr lang="en-US" smtClean="0"/>
              <a:t>Montserrat GG WS</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pPr/>
              <a:t>11</a:t>
            </a:fld>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914400"/>
          </a:xfrm>
        </p:spPr>
        <p:txBody>
          <a:bodyPr anchor="ctr">
            <a:normAutofit fontScale="90000"/>
          </a:bodyP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000" b="0"/>
              <a:t>Modeling the observations</a:t>
            </a:r>
            <a:br>
              <a:rPr lang="en-GB" sz="3000" b="0"/>
            </a:br>
            <a:r>
              <a:rPr lang="en-GB" sz="2600" b="0"/>
              <a:t>I. Conceptual/Quantitative</a:t>
            </a:r>
            <a:endParaRPr lang="en-GB"/>
          </a:p>
        </p:txBody>
      </p:sp>
      <p:sp>
        <p:nvSpPr>
          <p:cNvPr id="23555" name="Rectangle 3"/>
          <p:cNvSpPr>
            <a:spLocks noGrp="1" noChangeArrowheads="1"/>
          </p:cNvSpPr>
          <p:nvPr>
            <p:ph type="body" idx="1"/>
          </p:nvPr>
        </p:nvSpPr>
        <p:spPr>
          <a:xfrm>
            <a:off x="609600" y="1447800"/>
            <a:ext cx="8382000" cy="5257800"/>
          </a:xfrm>
        </p:spPr>
        <p:txBody>
          <a:bodyPr/>
          <a:lstStyle/>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Motion of the satellites</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Earth’s gravity field ( flattening 10 km; higher harmonics 100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Attraction of Moon and Sun ( 100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chemeClr val="accent2"/>
                </a:solidFill>
              </a:rPr>
              <a:t>Solar radiation pressure ( 20 </a:t>
            </a:r>
            <a:r>
              <a:rPr lang="en-GB" sz="1600" b="0" dirty="0" err="1">
                <a:solidFill>
                  <a:schemeClr val="accent2"/>
                </a:solidFill>
              </a:rPr>
              <a:t>m</a:t>
            </a:r>
            <a:r>
              <a:rPr lang="en-GB" sz="1600" b="0" dirty="0">
                <a:solidFill>
                  <a:schemeClr val="accent2"/>
                </a:solidFill>
              </a:rPr>
              <a:t> )</a:t>
            </a:r>
          </a:p>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Motion of the Earth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Irregular rotation of the Earth ( 5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err="1"/>
              <a:t>Luni</a:t>
            </a:r>
            <a:r>
              <a:rPr lang="en-GB" sz="1600" b="0" dirty="0"/>
              <a:t>-solar solid-Earth tides ( 30 cm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Loading due to the oceans, atmosphere, and surface water and ice ( 10 mm)</a:t>
            </a:r>
          </a:p>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Propagation of the signal</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Neutral atmosphere ( dry 6 </a:t>
            </a:r>
            <a:r>
              <a:rPr lang="en-GB" sz="1600" b="0" dirty="0" err="1"/>
              <a:t>m</a:t>
            </a:r>
            <a:r>
              <a:rPr lang="en-GB" sz="1600" b="0" dirty="0"/>
              <a:t>; </a:t>
            </a:r>
            <a:r>
              <a:rPr lang="en-GB" sz="1600" b="0" dirty="0">
                <a:solidFill>
                  <a:srgbClr val="C0504D"/>
                </a:solidFill>
              </a:rPr>
              <a:t>wet 1 </a:t>
            </a:r>
            <a:r>
              <a:rPr lang="en-GB" sz="1600" b="0" dirty="0" err="1">
                <a:solidFill>
                  <a:srgbClr val="C0504D"/>
                </a:solidFill>
              </a:rPr>
              <a:t>m</a:t>
            </a:r>
            <a:r>
              <a:rPr lang="en-GB" sz="1600" b="0" dirty="0">
                <a:solidFill>
                  <a:srgbClr val="C0504D"/>
                </a:solidFill>
              </a:rPr>
              <a:t> </a:t>
            </a:r>
            <a:r>
              <a:rPr lang="en-GB" sz="1600" b="0" dirty="0"/>
              <a:t>)</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Ionosphere ( 10 </a:t>
            </a:r>
            <a:r>
              <a:rPr lang="en-GB" sz="1600" b="0" dirty="0" err="1"/>
              <a:t>m</a:t>
            </a:r>
            <a:r>
              <a:rPr lang="en-GB" sz="1600" b="0" dirty="0"/>
              <a:t> </a:t>
            </a:r>
            <a:r>
              <a:rPr lang="en-GB" sz="1600" b="0" dirty="0" smtClean="0"/>
              <a:t>but</a:t>
            </a:r>
            <a:r>
              <a:rPr lang="en-GB" sz="1600" dirty="0" smtClean="0"/>
              <a:t> LC corrects</a:t>
            </a:r>
            <a:r>
              <a:rPr lang="en-GB" sz="1600" b="0" dirty="0" smtClean="0"/>
              <a:t> </a:t>
            </a:r>
            <a:r>
              <a:rPr lang="en-GB" sz="1600" b="0" dirty="0"/>
              <a:t>to</a:t>
            </a:r>
            <a:r>
              <a:rPr lang="en-GB" sz="1600" b="0" dirty="0" smtClean="0"/>
              <a:t> a few </a:t>
            </a:r>
            <a:r>
              <a:rPr lang="en-GB" sz="1600" b="0" dirty="0"/>
              <a:t>mm most of the time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Variations in the phase </a:t>
            </a:r>
            <a:r>
              <a:rPr lang="en-GB" sz="1600" b="0" dirty="0" err="1">
                <a:solidFill>
                  <a:srgbClr val="C0504D"/>
                </a:solidFill>
              </a:rPr>
              <a:t>centers</a:t>
            </a:r>
            <a:r>
              <a:rPr lang="en-GB" sz="1600" b="0" dirty="0">
                <a:solidFill>
                  <a:srgbClr val="C0504D"/>
                </a:solidFill>
              </a:rPr>
              <a:t> of the ground and satellite antennas ( 10 cm)</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b="0" dirty="0">
              <a:solidFill>
                <a:srgbClr val="FFC9B4"/>
              </a:solidFill>
            </a:endParaRPr>
          </a:p>
          <a:p>
            <a:pPr lvl="1">
              <a:lnSpc>
                <a:spcPct val="100000"/>
              </a:lnSpc>
              <a:spcBef>
                <a:spcPct val="40000"/>
              </a:spcBef>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            *  incompletely </a:t>
            </a:r>
            <a:r>
              <a:rPr lang="en-GB" sz="1600" b="0" dirty="0" err="1">
                <a:solidFill>
                  <a:srgbClr val="C0504D"/>
                </a:solidFill>
              </a:rPr>
              <a:t>modeled</a:t>
            </a:r>
            <a:endParaRPr lang="en-GB" sz="1600" b="0" dirty="0">
              <a:solidFill>
                <a:srgbClr val="C0504D"/>
              </a:solidFill>
            </a:endParaRP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dirty="0"/>
          </a:p>
        </p:txBody>
      </p:sp>
      <p:sp>
        <p:nvSpPr>
          <p:cNvPr id="4" name="Date Placeholder 3"/>
          <p:cNvSpPr>
            <a:spLocks noGrp="1"/>
          </p:cNvSpPr>
          <p:nvPr>
            <p:ph type="dt" sz="half" idx="10"/>
          </p:nvPr>
        </p:nvSpPr>
        <p:spPr/>
        <p:txBody>
          <a:bodyPr/>
          <a:lstStyle/>
          <a:p>
            <a:r>
              <a:rPr lang="en-US" smtClean="0"/>
              <a:t>01/09/12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12</a:t>
            </a:fld>
            <a:endParaRPr lang="en-US"/>
          </a:p>
        </p:txBody>
      </p:sp>
      <p:sp>
        <p:nvSpPr>
          <p:cNvPr id="6" name="Footer Placeholder 5"/>
          <p:cNvSpPr>
            <a:spLocks noGrp="1"/>
          </p:cNvSpPr>
          <p:nvPr>
            <p:ph type="ftr" sz="quarter" idx="11"/>
          </p:nvPr>
        </p:nvSpPr>
        <p:spPr/>
        <p:txBody>
          <a:bodyPr/>
          <a:lstStyle/>
          <a:p>
            <a:r>
              <a:rPr lang="en-US" smtClean="0"/>
              <a:t>Montserrat GG WS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7772400" cy="914400"/>
          </a:xfrm>
        </p:spPr>
        <p:txBody>
          <a:bodyPr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600" b="0"/>
              <a:t>Modeling the observations</a:t>
            </a:r>
            <a:r>
              <a:rPr lang="en-GB" sz="3000" b="0"/>
              <a:t/>
            </a:r>
            <a:br>
              <a:rPr lang="en-GB" sz="3000" b="0"/>
            </a:br>
            <a:r>
              <a:rPr lang="en-GB" sz="2200" b="0"/>
              <a:t>II. Software structure</a:t>
            </a:r>
            <a:endParaRPr lang="en-GB"/>
          </a:p>
        </p:txBody>
      </p:sp>
      <p:sp>
        <p:nvSpPr>
          <p:cNvPr id="25603" name="Rectangle 3"/>
          <p:cNvSpPr>
            <a:spLocks noGrp="1" noChangeArrowheads="1"/>
          </p:cNvSpPr>
          <p:nvPr>
            <p:ph type="body" idx="1"/>
          </p:nvPr>
        </p:nvSpPr>
        <p:spPr>
          <a:xfrm>
            <a:off x="609600" y="1066800"/>
            <a:ext cx="8001000" cy="5257800"/>
          </a:xfrm>
        </p:spPr>
        <p:txBody>
          <a:bodyPr/>
          <a:lstStyle/>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Satellite orbit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IGS tabulated ephemeris (Earth-fixed SP3 file) [ </a:t>
            </a:r>
            <a:r>
              <a:rPr lang="en-GB" sz="1400" b="0" dirty="0">
                <a:solidFill>
                  <a:schemeClr val="accent2"/>
                </a:solidFill>
              </a:rPr>
              <a:t>track</a:t>
            </a:r>
            <a:r>
              <a:rPr lang="en-GB" sz="1400" b="0" dirty="0"/>
              <a:t>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GAMIT tabulated ephemeris ( </a:t>
            </a:r>
            <a:r>
              <a:rPr lang="en-GB" sz="1400" b="0" dirty="0" err="1"/>
              <a:t>t</a:t>
            </a:r>
            <a:r>
              <a:rPr lang="en-GB" sz="1400" b="0" dirty="0"/>
              <a:t>-file ):  numerical integration by </a:t>
            </a:r>
            <a:r>
              <a:rPr lang="en-GB" sz="1400" b="0" dirty="0">
                <a:solidFill>
                  <a:schemeClr val="accent2"/>
                </a:solidFill>
              </a:rPr>
              <a:t>arc</a:t>
            </a:r>
            <a:r>
              <a:rPr lang="en-GB" sz="1400" b="0" dirty="0"/>
              <a:t> in inertial space,  fit to SP3 file, may be represented by its initial conditions (ICs) and radiation-pressure parameters; requires tabulated positions of Sun and Moon</a:t>
            </a:r>
          </a:p>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Motion of the Earth in inertial space  [</a:t>
            </a:r>
            <a:r>
              <a:rPr lang="en-GB" sz="1400" b="0" dirty="0">
                <a:solidFill>
                  <a:srgbClr val="C0504D"/>
                </a:solidFill>
              </a:rPr>
              <a:t>model or track</a:t>
            </a:r>
            <a:r>
              <a:rPr lang="en-GB" sz="1800" b="0" dirty="0">
                <a:solidFill>
                  <a:srgbClr val="C0504D"/>
                </a:solidFill>
              </a:rPr>
              <a:t> </a:t>
            </a:r>
            <a:r>
              <a:rPr lang="en-GB" sz="1800" b="0" dirty="0"/>
              <a: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Analytical models for precession and nutation (tabulated); IERS observed values for pole position (wobble), and axial rotation (UT1)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Analytical model of solid-Earth tides; global grids of ocean and atmospheric  tidal loading </a:t>
            </a:r>
          </a:p>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Propagation of the signal [</a:t>
            </a:r>
            <a:r>
              <a:rPr lang="en-GB" sz="1400" b="0" dirty="0">
                <a:solidFill>
                  <a:srgbClr val="C0504D"/>
                </a:solidFill>
              </a:rPr>
              <a:t>model or track</a:t>
            </a:r>
            <a:r>
              <a:rPr lang="en-GB" sz="1800" b="0" dirty="0">
                <a:solidFill>
                  <a:srgbClr val="C0504D"/>
                </a:solidFill>
              </a:rPr>
              <a:t> </a:t>
            </a:r>
            <a:r>
              <a:rPr lang="en-GB" sz="1800" b="0" dirty="0"/>
              <a: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Zenith hydrostatic (dry)  delay (ZHD) from pressure  ( met-file, VMF1, or GPT )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Zenith wet delay (ZWD) [crudely</a:t>
            </a:r>
            <a:r>
              <a:rPr lang="en-GB" sz="1400" b="0" dirty="0" smtClean="0"/>
              <a:t> </a:t>
            </a:r>
            <a:r>
              <a:rPr lang="en-US" sz="1400" b="0" dirty="0" smtClean="0"/>
              <a:t>modeled</a:t>
            </a:r>
            <a:r>
              <a:rPr lang="en-GB" sz="1400" b="0" dirty="0" smtClean="0"/>
              <a:t> </a:t>
            </a:r>
            <a:r>
              <a:rPr lang="en-GB" sz="1400" b="0" dirty="0"/>
              <a:t>and estimated in solve or track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ZHD and ZWD mapped to line-of-sight with mapping functions (VMF1 grid or GMT)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Variations in the phase</a:t>
            </a:r>
            <a:r>
              <a:rPr lang="en-GB" sz="1400" b="0" dirty="0" smtClean="0"/>
              <a:t> </a:t>
            </a:r>
            <a:r>
              <a:rPr lang="en-US" sz="1400" b="0" dirty="0" smtClean="0"/>
              <a:t>centers </a:t>
            </a:r>
            <a:r>
              <a:rPr lang="en-GB" sz="1400" b="0" dirty="0" smtClean="0"/>
              <a:t>of </a:t>
            </a:r>
            <a:r>
              <a:rPr lang="en-GB" sz="1400" b="0" dirty="0"/>
              <a:t>the ground and </a:t>
            </a:r>
            <a:r>
              <a:rPr lang="en-GB" sz="1400" b="0" dirty="0" smtClean="0"/>
              <a:t>satellite </a:t>
            </a:r>
            <a:r>
              <a:rPr lang="en-GB" sz="1400" b="0" dirty="0"/>
              <a:t>antennas (ANTEX file</a:t>
            </a:r>
            <a:r>
              <a:rPr lang="en-GB" sz="1400" b="0" dirty="0" smtClean="0"/>
              <a:t>)</a:t>
            </a:r>
            <a:endParaRPr lang="en-GB" sz="1400" b="0" dirty="0"/>
          </a:p>
        </p:txBody>
      </p:sp>
      <p:sp>
        <p:nvSpPr>
          <p:cNvPr id="4" name="Date Placeholder 3"/>
          <p:cNvSpPr>
            <a:spLocks noGrp="1"/>
          </p:cNvSpPr>
          <p:nvPr>
            <p:ph type="dt" sz="half" idx="10"/>
          </p:nvPr>
        </p:nvSpPr>
        <p:spPr/>
        <p:txBody>
          <a:bodyPr/>
          <a:lstStyle/>
          <a:p>
            <a:r>
              <a:rPr lang="en-US" smtClean="0"/>
              <a:t>01/09/12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13</a:t>
            </a:fld>
            <a:endParaRPr lang="en-US"/>
          </a:p>
        </p:txBody>
      </p:sp>
      <p:sp>
        <p:nvSpPr>
          <p:cNvPr id="6" name="Footer Placeholder 5"/>
          <p:cNvSpPr>
            <a:spLocks noGrp="1"/>
          </p:cNvSpPr>
          <p:nvPr>
            <p:ph type="ftr" sz="quarter" idx="11"/>
          </p:nvPr>
        </p:nvSpPr>
        <p:spPr/>
        <p:txBody>
          <a:bodyPr/>
          <a:lstStyle/>
          <a:p>
            <a:r>
              <a:rPr lang="en-US" smtClean="0"/>
              <a:t>Montserrat GG WS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467600" cy="609600"/>
          </a:xfrm>
        </p:spPr>
        <p:txBody>
          <a:bodyPr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700" b="0"/>
              <a:t>Parameter Estimation</a:t>
            </a:r>
            <a:endParaRPr lang="en-GB"/>
          </a:p>
        </p:txBody>
      </p:sp>
      <p:sp>
        <p:nvSpPr>
          <p:cNvPr id="27651" name="Rectangle 3"/>
          <p:cNvSpPr>
            <a:spLocks noGrp="1" noChangeArrowheads="1"/>
          </p:cNvSpPr>
          <p:nvPr>
            <p:ph type="body" idx="1"/>
          </p:nvPr>
        </p:nvSpPr>
        <p:spPr>
          <a:xfrm>
            <a:off x="228600" y="1066800"/>
            <a:ext cx="8534400" cy="5257800"/>
          </a:xfrm>
        </p:spPr>
        <p:txBody>
          <a:bodyPr/>
          <a:lstStyle/>
          <a:p>
            <a:pPr>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Phase observations [</a:t>
            </a:r>
            <a:r>
              <a:rPr lang="en-GB" sz="1800" b="0" dirty="0">
                <a:solidFill>
                  <a:srgbClr val="C0504D"/>
                </a:solidFill>
              </a:rPr>
              <a:t> solve </a:t>
            </a:r>
            <a:r>
              <a:rPr lang="en-GB" sz="1800" b="0" dirty="0"/>
              <a:t>or</a:t>
            </a:r>
            <a:r>
              <a:rPr lang="en-GB" sz="1800" b="0" dirty="0">
                <a:solidFill>
                  <a:srgbClr val="FFF54E"/>
                </a:solidFill>
              </a:rPr>
              <a:t> </a:t>
            </a:r>
            <a:r>
              <a:rPr lang="en-GB" sz="1800" b="0" dirty="0">
                <a:solidFill>
                  <a:srgbClr val="C0504D"/>
                </a:solidFill>
              </a:rPr>
              <a:t>track</a:t>
            </a:r>
            <a:r>
              <a:rPr lang="en-GB" sz="1800" b="0" dirty="0"/>
              <a:t> ]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Form double difference LC combination of L1 and L2 to cancel clocks &amp; ionosphere</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Apply a priori constraints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the coordinates, ZTD, and real-valued ambiguities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Form M-W WL and/or phase WL with ionospheric constraints to estimate and  resolve the WL (L2-L1) integer ambiguities </a:t>
            </a:r>
            <a:r>
              <a:rPr lang="en-GB" sz="1600" b="0" dirty="0">
                <a:solidFill>
                  <a:srgbClr val="C0504D"/>
                </a:solidFill>
              </a:rPr>
              <a:t>[ </a:t>
            </a:r>
            <a:r>
              <a:rPr lang="en-GB" sz="1600" b="0" dirty="0" err="1">
                <a:solidFill>
                  <a:srgbClr val="C0504D"/>
                </a:solidFill>
              </a:rPr>
              <a:t>autcln</a:t>
            </a:r>
            <a:r>
              <a:rPr lang="en-GB" sz="1600" b="0" dirty="0">
                <a:solidFill>
                  <a:srgbClr val="C0504D"/>
                </a:solidFill>
              </a:rPr>
              <a:t>, solve, track</a:t>
            </a:r>
            <a:r>
              <a:rPr lang="en-GB" sz="1600" b="0" dirty="0"/>
              <a:t>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and resolve the narrow-lane (NL) ambiguities</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the coordinates and ZTD with WL and NL ambiguities fixed </a:t>
            </a:r>
          </a:p>
          <a:p>
            <a:pPr lvl="1">
              <a:lnSpc>
                <a:spcPct val="110000"/>
              </a:lnSpc>
              <a:spcBef>
                <a:spcPct val="40000"/>
              </a:spcBef>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chemeClr val="accent1"/>
                </a:solidFill>
              </a:rPr>
              <a:t>---</a:t>
            </a:r>
            <a:r>
              <a:rPr lang="en-GB" sz="1600" b="0" dirty="0"/>
              <a:t> Estimation can be batch least squares [ </a:t>
            </a:r>
            <a:r>
              <a:rPr lang="en-GB" sz="1600" b="0" dirty="0">
                <a:solidFill>
                  <a:srgbClr val="C0504D"/>
                </a:solidFill>
              </a:rPr>
              <a:t>solve</a:t>
            </a:r>
            <a:r>
              <a:rPr lang="en-GB" sz="1600" b="0" dirty="0"/>
              <a:t> ] or sequential (Kalman filter  [ </a:t>
            </a:r>
            <a:r>
              <a:rPr lang="en-GB" sz="1600" b="0" dirty="0">
                <a:solidFill>
                  <a:srgbClr val="C0504D"/>
                </a:solidFill>
              </a:rPr>
              <a:t>track</a:t>
            </a:r>
            <a:r>
              <a:rPr lang="en-GB" sz="1400" b="0" dirty="0"/>
              <a:t> ]</a:t>
            </a:r>
          </a:p>
          <a:p>
            <a:pPr>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Quasi-observations from phase solution (</a:t>
            </a:r>
            <a:r>
              <a:rPr lang="en-GB" sz="1800" b="0" dirty="0" err="1"/>
              <a:t>h</a:t>
            </a:r>
            <a:r>
              <a:rPr lang="en-GB" sz="1800" b="0" dirty="0"/>
              <a:t>-file) [ </a:t>
            </a:r>
            <a:r>
              <a:rPr lang="en-GB" sz="1800" b="0" dirty="0" err="1">
                <a:solidFill>
                  <a:srgbClr val="C0504D"/>
                </a:solidFill>
              </a:rPr>
              <a:t>globk</a:t>
            </a:r>
            <a:r>
              <a:rPr lang="en-GB" sz="1800" b="0" dirty="0"/>
              <a:t>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Sequential (Kalman filter)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Epoch-by-epoch test of compatibility (chi2 increment) but batch output</a:t>
            </a:r>
          </a:p>
        </p:txBody>
      </p:sp>
      <p:sp>
        <p:nvSpPr>
          <p:cNvPr id="4" name="Date Placeholder 3"/>
          <p:cNvSpPr>
            <a:spLocks noGrp="1"/>
          </p:cNvSpPr>
          <p:nvPr>
            <p:ph type="dt" sz="half" idx="10"/>
          </p:nvPr>
        </p:nvSpPr>
        <p:spPr/>
        <p:txBody>
          <a:bodyPr/>
          <a:lstStyle/>
          <a:p>
            <a:r>
              <a:rPr lang="en-US" smtClean="0"/>
              <a:t>01/09/12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14</a:t>
            </a:fld>
            <a:endParaRPr lang="en-US"/>
          </a:p>
        </p:txBody>
      </p:sp>
      <p:sp>
        <p:nvSpPr>
          <p:cNvPr id="6" name="Footer Placeholder 5"/>
          <p:cNvSpPr>
            <a:spLocks noGrp="1"/>
          </p:cNvSpPr>
          <p:nvPr>
            <p:ph type="ftr" sz="quarter" idx="11"/>
          </p:nvPr>
        </p:nvSpPr>
        <p:spPr/>
        <p:txBody>
          <a:bodyPr/>
          <a:lstStyle/>
          <a:p>
            <a:r>
              <a:rPr lang="en-US" smtClean="0"/>
              <a:t>Montserrat GG WS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2600" y="304800"/>
            <a:ext cx="4495800" cy="685800"/>
          </a:xfrm>
        </p:spPr>
        <p:txBody>
          <a:bodyPr/>
          <a:lstStyle/>
          <a:p>
            <a:r>
              <a:rPr lang="en-US" sz="3000" b="0"/>
              <a:t>Limits of GPS Accuracy</a:t>
            </a:r>
            <a:endParaRPr lang="en-US" sz="2800"/>
          </a:p>
        </p:txBody>
      </p:sp>
      <p:sp>
        <p:nvSpPr>
          <p:cNvPr id="29699" name="Rectangle 3"/>
          <p:cNvSpPr>
            <a:spLocks noGrp="1" noChangeArrowheads="1"/>
          </p:cNvSpPr>
          <p:nvPr>
            <p:ph type="body" idx="1"/>
          </p:nvPr>
        </p:nvSpPr>
        <p:spPr>
          <a:xfrm>
            <a:off x="533400" y="1219200"/>
            <a:ext cx="8382000" cy="5105400"/>
          </a:xfrm>
        </p:spPr>
        <p:txBody>
          <a:bodyPr/>
          <a:lstStyle/>
          <a:p>
            <a:pPr marL="342900" indent="-342900" defTabSz="914400">
              <a:lnSpc>
                <a:spcPct val="104000"/>
              </a:lnSpc>
            </a:pPr>
            <a:r>
              <a:rPr lang="en-US" sz="1900" b="0"/>
              <a:t>Signal propagation effects</a:t>
            </a:r>
          </a:p>
          <a:p>
            <a:pPr marL="742950" lvl="1" indent="-285750" defTabSz="914400">
              <a:lnSpc>
                <a:spcPct val="104000"/>
              </a:lnSpc>
            </a:pPr>
            <a:r>
              <a:rPr lang="en-US" sz="1900" b="0"/>
              <a:t>Signal scattering ( antenna phase center / multipath ) </a:t>
            </a:r>
          </a:p>
          <a:p>
            <a:pPr marL="742950" lvl="1" indent="-285750" defTabSz="914400">
              <a:lnSpc>
                <a:spcPct val="104000"/>
              </a:lnSpc>
            </a:pPr>
            <a:r>
              <a:rPr lang="en-US" sz="1900" b="0"/>
              <a:t>Atmospheric delay (mainly water vapor)</a:t>
            </a:r>
          </a:p>
          <a:p>
            <a:pPr marL="742950" lvl="1" indent="-285750" defTabSz="914400">
              <a:lnSpc>
                <a:spcPct val="104000"/>
              </a:lnSpc>
            </a:pPr>
            <a:r>
              <a:rPr lang="en-US" sz="1900" b="0"/>
              <a:t>Ionospheric effects</a:t>
            </a:r>
          </a:p>
          <a:p>
            <a:pPr marL="742950" lvl="1" indent="-285750" defTabSz="914400">
              <a:lnSpc>
                <a:spcPct val="104000"/>
              </a:lnSpc>
            </a:pPr>
            <a:r>
              <a:rPr lang="en-US" sz="1900" b="0"/>
              <a:t>Receiver noise</a:t>
            </a:r>
          </a:p>
          <a:p>
            <a:pPr marL="342900" indent="-342900" defTabSz="914400">
              <a:lnSpc>
                <a:spcPct val="104000"/>
              </a:lnSpc>
              <a:spcBef>
                <a:spcPct val="80000"/>
              </a:spcBef>
            </a:pPr>
            <a:r>
              <a:rPr lang="en-US" sz="1900" b="0"/>
              <a:t>Unmodeled motions of the station</a:t>
            </a:r>
          </a:p>
          <a:p>
            <a:pPr marL="742950" lvl="1" indent="-285750" defTabSz="914400">
              <a:lnSpc>
                <a:spcPct val="104000"/>
              </a:lnSpc>
            </a:pPr>
            <a:r>
              <a:rPr lang="en-US" sz="1900" b="0"/>
              <a:t>Monument instability</a:t>
            </a:r>
          </a:p>
          <a:p>
            <a:pPr marL="742950" lvl="1" indent="-285750" defTabSz="914400">
              <a:lnSpc>
                <a:spcPct val="104000"/>
              </a:lnSpc>
            </a:pPr>
            <a:r>
              <a:rPr lang="en-US" sz="1900" b="0"/>
              <a:t>Loading of the crust by atmosphere, oceans, and surface water</a:t>
            </a:r>
          </a:p>
          <a:p>
            <a:pPr marL="342900" indent="-342900" defTabSz="914400">
              <a:lnSpc>
                <a:spcPct val="104000"/>
              </a:lnSpc>
              <a:spcBef>
                <a:spcPct val="80000"/>
              </a:spcBef>
            </a:pPr>
            <a:r>
              <a:rPr lang="en-US" sz="1900" b="0"/>
              <a:t>Unmodeled motions of the satellites</a:t>
            </a:r>
          </a:p>
          <a:p>
            <a:pPr marL="342900" indent="-342900" defTabSz="914400">
              <a:lnSpc>
                <a:spcPct val="104000"/>
              </a:lnSpc>
              <a:spcBef>
                <a:spcPct val="80000"/>
              </a:spcBef>
            </a:pPr>
            <a:r>
              <a:rPr lang="en-US" sz="1900" b="0"/>
              <a:t>Reference frame</a:t>
            </a:r>
          </a:p>
          <a:p>
            <a:pPr marL="742950" lvl="1" indent="-285750" defTabSz="914400">
              <a:lnSpc>
                <a:spcPct val="104000"/>
              </a:lnSpc>
              <a:buFont typeface="Wingdings" charset="2"/>
              <a:buNone/>
            </a:pPr>
            <a:endParaRPr lang="en-US" sz="1600"/>
          </a:p>
          <a:p>
            <a:pPr marL="742950" lvl="1" indent="-285750" defTabSz="914400"/>
            <a:endParaRPr lang="en-US" sz="1600"/>
          </a:p>
          <a:p>
            <a:pPr marL="742950" lvl="1" indent="-285750" defTabSz="914400"/>
            <a:endParaRPr lang="en-US" sz="1600"/>
          </a:p>
        </p:txBody>
      </p:sp>
      <p:sp>
        <p:nvSpPr>
          <p:cNvPr id="4" name="Date Placeholder 3"/>
          <p:cNvSpPr>
            <a:spLocks noGrp="1"/>
          </p:cNvSpPr>
          <p:nvPr>
            <p:ph type="dt" sz="half" idx="10"/>
          </p:nvPr>
        </p:nvSpPr>
        <p:spPr/>
        <p:txBody>
          <a:bodyPr/>
          <a:lstStyle/>
          <a:p>
            <a:r>
              <a:rPr lang="en-US" smtClean="0"/>
              <a:t>01/09/12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15</a:t>
            </a:fld>
            <a:endParaRPr lang="en-US"/>
          </a:p>
        </p:txBody>
      </p:sp>
      <p:sp>
        <p:nvSpPr>
          <p:cNvPr id="6" name="Footer Placeholder 5"/>
          <p:cNvSpPr>
            <a:spLocks noGrp="1"/>
          </p:cNvSpPr>
          <p:nvPr>
            <p:ph type="ftr" sz="quarter" idx="11"/>
          </p:nvPr>
        </p:nvSpPr>
        <p:spPr/>
        <p:txBody>
          <a:bodyPr/>
          <a:lstStyle/>
          <a:p>
            <a:r>
              <a:rPr lang="en-US" smtClean="0"/>
              <a:t>Montserrat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52600" y="304800"/>
            <a:ext cx="4495800" cy="685800"/>
          </a:xfrm>
        </p:spPr>
        <p:txBody>
          <a:bodyPr/>
          <a:lstStyle/>
          <a:p>
            <a:r>
              <a:rPr lang="en-US" sz="3000" b="0"/>
              <a:t>Limits of GPS Accuracy</a:t>
            </a:r>
            <a:endParaRPr lang="en-US" sz="2800"/>
          </a:p>
        </p:txBody>
      </p:sp>
      <p:sp>
        <p:nvSpPr>
          <p:cNvPr id="31747" name="Rectangle 3"/>
          <p:cNvSpPr>
            <a:spLocks noGrp="1" noChangeArrowheads="1"/>
          </p:cNvSpPr>
          <p:nvPr>
            <p:ph type="body" idx="1"/>
          </p:nvPr>
        </p:nvSpPr>
        <p:spPr>
          <a:xfrm>
            <a:off x="533400" y="1219200"/>
            <a:ext cx="8382000" cy="5105400"/>
          </a:xfrm>
        </p:spPr>
        <p:txBody>
          <a:bodyPr/>
          <a:lstStyle/>
          <a:p>
            <a:pPr marL="342900" indent="-342900" defTabSz="914400">
              <a:lnSpc>
                <a:spcPct val="104000"/>
              </a:lnSpc>
            </a:pPr>
            <a:r>
              <a:rPr lang="en-US" sz="1900" b="0">
                <a:solidFill>
                  <a:srgbClr val="FF1337"/>
                </a:solidFill>
              </a:rPr>
              <a:t>Signal propagation effects</a:t>
            </a:r>
            <a:endParaRPr lang="en-US" sz="1900" b="0"/>
          </a:p>
          <a:p>
            <a:pPr marL="742950" lvl="1" indent="-285750" defTabSz="914400">
              <a:lnSpc>
                <a:spcPct val="104000"/>
              </a:lnSpc>
            </a:pPr>
            <a:r>
              <a:rPr lang="en-US" sz="1900" b="0"/>
              <a:t>Signal scattering ( antenna phase center / multipath ) </a:t>
            </a:r>
          </a:p>
          <a:p>
            <a:pPr marL="742950" lvl="1" indent="-285750" defTabSz="914400">
              <a:lnSpc>
                <a:spcPct val="104000"/>
              </a:lnSpc>
            </a:pPr>
            <a:r>
              <a:rPr lang="en-US" sz="1900" b="0"/>
              <a:t>Atmospheric delay (mainly water vapor)</a:t>
            </a:r>
          </a:p>
          <a:p>
            <a:pPr marL="742950" lvl="1" indent="-285750" defTabSz="914400">
              <a:lnSpc>
                <a:spcPct val="104000"/>
              </a:lnSpc>
            </a:pPr>
            <a:r>
              <a:rPr lang="en-US" sz="1900" b="0"/>
              <a:t>Ionospheric effects</a:t>
            </a:r>
          </a:p>
          <a:p>
            <a:pPr marL="742950" lvl="1" indent="-285750" defTabSz="914400">
              <a:lnSpc>
                <a:spcPct val="104000"/>
              </a:lnSpc>
            </a:pPr>
            <a:r>
              <a:rPr lang="en-US" sz="1900" b="0"/>
              <a:t>Receiver noise</a:t>
            </a:r>
          </a:p>
          <a:p>
            <a:pPr marL="342900" indent="-342900" defTabSz="914400">
              <a:lnSpc>
                <a:spcPct val="104000"/>
              </a:lnSpc>
              <a:spcBef>
                <a:spcPct val="80000"/>
              </a:spcBef>
            </a:pPr>
            <a:r>
              <a:rPr lang="en-US" sz="1900" b="0"/>
              <a:t>Unmodeled motions of the station</a:t>
            </a:r>
          </a:p>
          <a:p>
            <a:pPr marL="742950" lvl="1" indent="-285750" defTabSz="914400">
              <a:lnSpc>
                <a:spcPct val="104000"/>
              </a:lnSpc>
            </a:pPr>
            <a:r>
              <a:rPr lang="en-US" sz="1900" b="0"/>
              <a:t>Monument instability</a:t>
            </a:r>
          </a:p>
          <a:p>
            <a:pPr marL="742950" lvl="1" indent="-285750" defTabSz="914400">
              <a:lnSpc>
                <a:spcPct val="104000"/>
              </a:lnSpc>
            </a:pPr>
            <a:r>
              <a:rPr lang="en-US" sz="1900" b="0"/>
              <a:t>Loading of the crust by atmosphere, oceans, and surface water</a:t>
            </a:r>
          </a:p>
          <a:p>
            <a:pPr marL="342900" indent="-342900" defTabSz="914400">
              <a:lnSpc>
                <a:spcPct val="104000"/>
              </a:lnSpc>
              <a:spcBef>
                <a:spcPct val="80000"/>
              </a:spcBef>
            </a:pPr>
            <a:r>
              <a:rPr lang="en-US" sz="1900" b="0"/>
              <a:t>Unmodeled motions of the satellites</a:t>
            </a:r>
          </a:p>
          <a:p>
            <a:pPr marL="342900" indent="-342900" defTabSz="914400">
              <a:lnSpc>
                <a:spcPct val="104000"/>
              </a:lnSpc>
              <a:spcBef>
                <a:spcPct val="80000"/>
              </a:spcBef>
            </a:pPr>
            <a:r>
              <a:rPr lang="en-US" sz="1900" b="0"/>
              <a:t>Reference frame</a:t>
            </a:r>
          </a:p>
          <a:p>
            <a:pPr marL="742950" lvl="1" indent="-285750" defTabSz="914400">
              <a:lnSpc>
                <a:spcPct val="104000"/>
              </a:lnSpc>
              <a:buFont typeface="Wingdings" charset="2"/>
              <a:buNone/>
            </a:pPr>
            <a:endParaRPr lang="en-US" sz="1600"/>
          </a:p>
          <a:p>
            <a:pPr marL="742950" lvl="1" indent="-285750" defTabSz="914400"/>
            <a:endParaRPr lang="en-US" sz="1600"/>
          </a:p>
          <a:p>
            <a:pPr marL="742950" lvl="1" indent="-285750" defTabSz="914400"/>
            <a:endParaRPr lang="en-US" sz="1600"/>
          </a:p>
        </p:txBody>
      </p:sp>
      <p:sp>
        <p:nvSpPr>
          <p:cNvPr id="4" name="Date Placeholder 3"/>
          <p:cNvSpPr>
            <a:spLocks noGrp="1"/>
          </p:cNvSpPr>
          <p:nvPr>
            <p:ph type="dt" sz="half" idx="10"/>
          </p:nvPr>
        </p:nvSpPr>
        <p:spPr/>
        <p:txBody>
          <a:bodyPr/>
          <a:lstStyle/>
          <a:p>
            <a:r>
              <a:rPr lang="en-US" smtClean="0"/>
              <a:t>01/09/12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16</a:t>
            </a:fld>
            <a:endParaRPr lang="en-US"/>
          </a:p>
        </p:txBody>
      </p:sp>
      <p:sp>
        <p:nvSpPr>
          <p:cNvPr id="6" name="Footer Placeholder 5"/>
          <p:cNvSpPr>
            <a:spLocks noGrp="1"/>
          </p:cNvSpPr>
          <p:nvPr>
            <p:ph type="ftr" sz="quarter" idx="11"/>
          </p:nvPr>
        </p:nvSpPr>
        <p:spPr/>
        <p:txBody>
          <a:bodyPr/>
          <a:lstStyle/>
          <a:p>
            <a:r>
              <a:rPr lang="en-US" smtClean="0"/>
              <a:t>Montserrat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38200" y="304800"/>
            <a:ext cx="7239000" cy="914400"/>
          </a:xfrm>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00"/>
                </a:solidFill>
              </a:rPr>
              <a:t>Multipath is interference between the direct and a far-field reflected signal (geometric optics apply)</a:t>
            </a:r>
            <a:endParaRPr lang="en-GB" sz="2400" dirty="0" smtClean="0">
              <a:solidFill>
                <a:srgbClr val="000000"/>
              </a:solidFill>
            </a:endParaRPr>
          </a:p>
        </p:txBody>
      </p:sp>
      <p:sp>
        <p:nvSpPr>
          <p:cNvPr id="33795" name="Text Box 2"/>
          <p:cNvSpPr txBox="1">
            <a:spLocks noChangeArrowheads="1"/>
          </p:cNvSpPr>
          <p:nvPr/>
        </p:nvSpPr>
        <p:spPr bwMode="auto">
          <a:xfrm>
            <a:off x="479425" y="1220788"/>
            <a:ext cx="180975" cy="519112"/>
          </a:xfrm>
          <a:prstGeom prst="rect">
            <a:avLst/>
          </a:prstGeom>
          <a:noFill/>
          <a:ln w="9525">
            <a:noFill/>
            <a:round/>
            <a:headEnd/>
            <a:tailEnd/>
          </a:ln>
        </p:spPr>
        <p:txBody>
          <a:bodyPr lIns="90000" tIns="46800" rIns="90000" bIns="46800" anchor="ctr">
            <a:prstTxWarp prst="textNoShape">
              <a:avLst/>
            </a:prstTxWarp>
            <a:spAutoFit/>
          </a:bodyPr>
          <a:lstStyle/>
          <a:p>
            <a:pPr algn="ctr">
              <a:lnSpc>
                <a:spcPct val="100000"/>
              </a:lnSpc>
              <a:buClr>
                <a:srgbClr val="FF33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b="1">
              <a:solidFill>
                <a:srgbClr val="FF3300"/>
              </a:solidFill>
              <a:latin typeface="Arial" charset="0"/>
            </a:endParaRPr>
          </a:p>
        </p:txBody>
      </p:sp>
      <p:sp>
        <p:nvSpPr>
          <p:cNvPr id="33796" name="Text Box 3"/>
          <p:cNvSpPr txBox="1">
            <a:spLocks noChangeArrowheads="1"/>
          </p:cNvSpPr>
          <p:nvPr/>
        </p:nvSpPr>
        <p:spPr bwMode="auto">
          <a:xfrm>
            <a:off x="304800" y="1905000"/>
            <a:ext cx="4681538" cy="1679575"/>
          </a:xfrm>
          <a:prstGeom prst="rect">
            <a:avLst/>
          </a:prstGeom>
          <a:noFill/>
          <a:ln w="9525">
            <a:noFill/>
            <a:round/>
            <a:headEnd/>
            <a:tailEnd/>
          </a:ln>
        </p:spPr>
        <p:txBody>
          <a:bodyPr lIns="90000" tIns="46800" rIns="90000" bIns="46800" anchor="ctr">
            <a:prstTxWarp prst="textNoShape">
              <a:avLst/>
            </a:prstTxWarp>
            <a:spAutoFit/>
          </a:bodyPr>
          <a:lstStyle/>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Avoid Reflective Surfaces</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Use a Ground Plane Antenna </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Use Multipath Rejection Receiver</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Observe for many hours</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Remove with average from many days</a:t>
            </a:r>
            <a:endParaRPr lang="en-GB" sz="1800" b="1" dirty="0">
              <a:latin typeface="Arial" charset="0"/>
            </a:endParaRPr>
          </a:p>
        </p:txBody>
      </p:sp>
      <p:grpSp>
        <p:nvGrpSpPr>
          <p:cNvPr id="2" name="Group 4"/>
          <p:cNvGrpSpPr>
            <a:grpSpLocks/>
          </p:cNvGrpSpPr>
          <p:nvPr/>
        </p:nvGrpSpPr>
        <p:grpSpPr bwMode="auto">
          <a:xfrm>
            <a:off x="287338" y="1852613"/>
            <a:ext cx="8666162" cy="4416425"/>
            <a:chOff x="181" y="1167"/>
            <a:chExt cx="5459" cy="2782"/>
          </a:xfrm>
        </p:grpSpPr>
        <p:sp>
          <p:nvSpPr>
            <p:cNvPr id="33799" name="Line 5"/>
            <p:cNvSpPr>
              <a:spLocks noChangeShapeType="1"/>
            </p:cNvSpPr>
            <p:nvPr/>
          </p:nvSpPr>
          <p:spPr bwMode="auto">
            <a:xfrm>
              <a:off x="2352" y="2760"/>
              <a:ext cx="930" cy="120"/>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00" name="Line 6"/>
            <p:cNvSpPr>
              <a:spLocks noChangeShapeType="1"/>
            </p:cNvSpPr>
            <p:nvPr/>
          </p:nvSpPr>
          <p:spPr bwMode="auto">
            <a:xfrm flipH="1" flipV="1">
              <a:off x="3429" y="2985"/>
              <a:ext cx="516" cy="5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grpSp>
          <p:nvGrpSpPr>
            <p:cNvPr id="3" name="Group 7"/>
            <p:cNvGrpSpPr>
              <a:grpSpLocks/>
            </p:cNvGrpSpPr>
            <p:nvPr/>
          </p:nvGrpSpPr>
          <p:grpSpPr bwMode="auto">
            <a:xfrm>
              <a:off x="3471" y="1710"/>
              <a:ext cx="1842" cy="1146"/>
              <a:chOff x="3471" y="1710"/>
              <a:chExt cx="1842" cy="1146"/>
            </a:xfrm>
          </p:grpSpPr>
          <p:sp>
            <p:nvSpPr>
              <p:cNvPr id="33825" name="Line 8"/>
              <p:cNvSpPr>
                <a:spLocks noChangeShapeType="1"/>
              </p:cNvSpPr>
              <p:nvPr/>
            </p:nvSpPr>
            <p:spPr bwMode="auto">
              <a:xfrm flipH="1">
                <a:off x="3471" y="1710"/>
                <a:ext cx="1842" cy="11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26" name="Text Box 9"/>
              <p:cNvSpPr txBox="1">
                <a:spLocks noChangeArrowheads="1"/>
              </p:cNvSpPr>
              <p:nvPr/>
            </p:nvSpPr>
            <p:spPr bwMode="auto">
              <a:xfrm rot="-1920000">
                <a:off x="3796" y="2345"/>
                <a:ext cx="99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Direct Signal</a:t>
                </a:r>
              </a:p>
            </p:txBody>
          </p:sp>
        </p:grpSp>
        <p:grpSp>
          <p:nvGrpSpPr>
            <p:cNvPr id="4" name="Group 10"/>
            <p:cNvGrpSpPr>
              <a:grpSpLocks/>
            </p:cNvGrpSpPr>
            <p:nvPr/>
          </p:nvGrpSpPr>
          <p:grpSpPr bwMode="auto">
            <a:xfrm>
              <a:off x="3927" y="1716"/>
              <a:ext cx="1362" cy="1824"/>
              <a:chOff x="3927" y="1716"/>
              <a:chExt cx="1362" cy="1824"/>
            </a:xfrm>
          </p:grpSpPr>
          <p:sp>
            <p:nvSpPr>
              <p:cNvPr id="33823" name="Line 11"/>
              <p:cNvSpPr>
                <a:spLocks noChangeShapeType="1"/>
              </p:cNvSpPr>
              <p:nvPr/>
            </p:nvSpPr>
            <p:spPr bwMode="auto">
              <a:xfrm flipH="1">
                <a:off x="3927" y="1716"/>
                <a:ext cx="1362" cy="1824"/>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24" name="Text Box 12"/>
              <p:cNvSpPr txBox="1">
                <a:spLocks noChangeArrowheads="1"/>
              </p:cNvSpPr>
              <p:nvPr/>
            </p:nvSpPr>
            <p:spPr bwMode="auto">
              <a:xfrm rot="-3300000">
                <a:off x="4107" y="2583"/>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5" name="Group 13"/>
            <p:cNvGrpSpPr>
              <a:grpSpLocks/>
            </p:cNvGrpSpPr>
            <p:nvPr/>
          </p:nvGrpSpPr>
          <p:grpSpPr bwMode="auto">
            <a:xfrm>
              <a:off x="2859" y="2873"/>
              <a:ext cx="782" cy="713"/>
              <a:chOff x="2859" y="2873"/>
              <a:chExt cx="782" cy="713"/>
            </a:xfrm>
          </p:grpSpPr>
          <p:sp>
            <p:nvSpPr>
              <p:cNvPr id="33815" name="Text Box 14"/>
              <p:cNvSpPr txBox="1">
                <a:spLocks noChangeArrowheads="1"/>
              </p:cNvSpPr>
              <p:nvPr/>
            </p:nvSpPr>
            <p:spPr bwMode="auto">
              <a:xfrm>
                <a:off x="2859" y="2993"/>
                <a:ext cx="11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b="1">
                  <a:solidFill>
                    <a:srgbClr val="FFFF00"/>
                  </a:solidFill>
                  <a:latin typeface="Arial" charset="0"/>
                </a:endParaRPr>
              </a:p>
            </p:txBody>
          </p:sp>
          <p:grpSp>
            <p:nvGrpSpPr>
              <p:cNvPr id="6" name="Group 15"/>
              <p:cNvGrpSpPr>
                <a:grpSpLocks/>
              </p:cNvGrpSpPr>
              <p:nvPr/>
            </p:nvGrpSpPr>
            <p:grpSpPr bwMode="auto">
              <a:xfrm>
                <a:off x="3132" y="2873"/>
                <a:ext cx="509" cy="713"/>
                <a:chOff x="3132" y="2873"/>
                <a:chExt cx="509" cy="713"/>
              </a:xfrm>
            </p:grpSpPr>
            <p:grpSp>
              <p:nvGrpSpPr>
                <p:cNvPr id="7" name="Group 16"/>
                <p:cNvGrpSpPr>
                  <a:grpSpLocks/>
                </p:cNvGrpSpPr>
                <p:nvPr/>
              </p:nvGrpSpPr>
              <p:grpSpPr bwMode="auto">
                <a:xfrm>
                  <a:off x="3132" y="2892"/>
                  <a:ext cx="509" cy="694"/>
                  <a:chOff x="3132" y="2892"/>
                  <a:chExt cx="509" cy="694"/>
                </a:xfrm>
              </p:grpSpPr>
              <p:pic>
                <p:nvPicPr>
                  <p:cNvPr id="33819" name="Picture 17"/>
                  <p:cNvPicPr>
                    <a:picLocks noChangeAspect="1" noChangeArrowheads="1"/>
                  </p:cNvPicPr>
                  <p:nvPr/>
                </p:nvPicPr>
                <p:blipFill>
                  <a:blip r:embed="rId3"/>
                  <a:srcRect/>
                  <a:stretch>
                    <a:fillRect/>
                  </a:stretch>
                </p:blipFill>
                <p:spPr bwMode="auto">
                  <a:xfrm>
                    <a:off x="3132" y="2972"/>
                    <a:ext cx="510" cy="615"/>
                  </a:xfrm>
                  <a:prstGeom prst="rect">
                    <a:avLst/>
                  </a:prstGeom>
                  <a:noFill/>
                  <a:ln w="9525">
                    <a:noFill/>
                    <a:round/>
                    <a:headEnd/>
                    <a:tailEnd/>
                  </a:ln>
                </p:spPr>
              </p:pic>
              <p:sp>
                <p:nvSpPr>
                  <p:cNvPr id="33820" name="Oval 18"/>
                  <p:cNvSpPr>
                    <a:spLocks noChangeArrowheads="1"/>
                  </p:cNvSpPr>
                  <p:nvPr/>
                </p:nvSpPr>
                <p:spPr bwMode="auto">
                  <a:xfrm>
                    <a:off x="3228" y="2892"/>
                    <a:ext cx="331" cy="65"/>
                  </a:xfrm>
                  <a:prstGeom prst="ellipse">
                    <a:avLst/>
                  </a:prstGeom>
                  <a:solidFill>
                    <a:srgbClr val="EAEAEA"/>
                  </a:solidFill>
                  <a:ln w="12600">
                    <a:solidFill>
                      <a:srgbClr val="3333CC"/>
                    </a:solidFill>
                    <a:miter lim="800000"/>
                    <a:headEnd/>
                    <a:tailEnd/>
                  </a:ln>
                </p:spPr>
                <p:txBody>
                  <a:bodyPr wrap="none" anchor="ctr">
                    <a:prstTxWarp prst="textNoShape">
                      <a:avLst/>
                    </a:prstTxWarp>
                  </a:bodyPr>
                  <a:lstStyle/>
                  <a:p>
                    <a:endParaRPr lang="en-US"/>
                  </a:p>
                </p:txBody>
              </p:sp>
              <p:sp>
                <p:nvSpPr>
                  <p:cNvPr id="33821" name="Line 19"/>
                  <p:cNvSpPr>
                    <a:spLocks noChangeShapeType="1"/>
                  </p:cNvSpPr>
                  <p:nvPr/>
                </p:nvSpPr>
                <p:spPr bwMode="auto">
                  <a:xfrm flipV="1">
                    <a:off x="3324" y="2905"/>
                    <a:ext cx="60" cy="19"/>
                  </a:xfrm>
                  <a:prstGeom prst="line">
                    <a:avLst/>
                  </a:prstGeom>
                  <a:noFill/>
                  <a:ln w="12600">
                    <a:solidFill>
                      <a:srgbClr val="FFFFFF"/>
                    </a:solidFill>
                    <a:miter lim="800000"/>
                    <a:headEnd/>
                    <a:tailEnd/>
                  </a:ln>
                </p:spPr>
                <p:txBody>
                  <a:bodyPr>
                    <a:prstTxWarp prst="textNoShape">
                      <a:avLst/>
                    </a:prstTxWarp>
                  </a:bodyPr>
                  <a:lstStyle/>
                  <a:p>
                    <a:endParaRPr lang="en-US"/>
                  </a:p>
                </p:txBody>
              </p:sp>
              <p:sp>
                <p:nvSpPr>
                  <p:cNvPr id="33822" name="Line 20"/>
                  <p:cNvSpPr>
                    <a:spLocks noChangeShapeType="1"/>
                  </p:cNvSpPr>
                  <p:nvPr/>
                </p:nvSpPr>
                <p:spPr bwMode="auto">
                  <a:xfrm>
                    <a:off x="3383" y="2911"/>
                    <a:ext cx="50" cy="2"/>
                  </a:xfrm>
                  <a:prstGeom prst="line">
                    <a:avLst/>
                  </a:prstGeom>
                  <a:noFill/>
                  <a:ln w="12600">
                    <a:solidFill>
                      <a:srgbClr val="FFFFFF"/>
                    </a:solidFill>
                    <a:miter lim="800000"/>
                    <a:headEnd/>
                    <a:tailEnd/>
                  </a:ln>
                </p:spPr>
                <p:txBody>
                  <a:bodyPr>
                    <a:prstTxWarp prst="textNoShape">
                      <a:avLst/>
                    </a:prstTxWarp>
                  </a:bodyPr>
                  <a:lstStyle/>
                  <a:p>
                    <a:endParaRPr lang="en-US"/>
                  </a:p>
                </p:txBody>
              </p:sp>
            </p:grpSp>
            <p:sp>
              <p:nvSpPr>
                <p:cNvPr id="33818" name="AutoShape 21"/>
                <p:cNvSpPr>
                  <a:spLocks noChangeArrowheads="1"/>
                </p:cNvSpPr>
                <p:nvPr/>
              </p:nvSpPr>
              <p:spPr bwMode="auto">
                <a:xfrm flipV="1">
                  <a:off x="3318" y="2873"/>
                  <a:ext cx="135"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0 w 21600"/>
                    <a:gd name="T13" fmla="*/ 4408 h 21600"/>
                    <a:gd name="T14" fmla="*/ 1712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grpSp>
        </p:grpSp>
        <p:grpSp>
          <p:nvGrpSpPr>
            <p:cNvPr id="8" name="Group 22"/>
            <p:cNvGrpSpPr>
              <a:grpSpLocks/>
            </p:cNvGrpSpPr>
            <p:nvPr/>
          </p:nvGrpSpPr>
          <p:grpSpPr bwMode="auto">
            <a:xfrm>
              <a:off x="181" y="1167"/>
              <a:ext cx="5459" cy="2782"/>
              <a:chOff x="181" y="1167"/>
              <a:chExt cx="5459" cy="2782"/>
            </a:xfrm>
          </p:grpSpPr>
          <p:grpSp>
            <p:nvGrpSpPr>
              <p:cNvPr id="9" name="Group 23"/>
              <p:cNvGrpSpPr>
                <a:grpSpLocks/>
              </p:cNvGrpSpPr>
              <p:nvPr/>
            </p:nvGrpSpPr>
            <p:grpSpPr bwMode="auto">
              <a:xfrm>
                <a:off x="2349" y="1680"/>
                <a:ext cx="3030" cy="1080"/>
                <a:chOff x="2349" y="1680"/>
                <a:chExt cx="3030" cy="1080"/>
              </a:xfrm>
            </p:grpSpPr>
            <p:sp>
              <p:nvSpPr>
                <p:cNvPr id="33813" name="Line 24"/>
                <p:cNvSpPr>
                  <a:spLocks noChangeShapeType="1"/>
                </p:cNvSpPr>
                <p:nvPr/>
              </p:nvSpPr>
              <p:spPr bwMode="auto">
                <a:xfrm flipH="1">
                  <a:off x="2349" y="1680"/>
                  <a:ext cx="3030" cy="1080"/>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14" name="Text Box 25"/>
                <p:cNvSpPr txBox="1">
                  <a:spLocks noChangeArrowheads="1"/>
                </p:cNvSpPr>
                <p:nvPr/>
              </p:nvSpPr>
              <p:spPr bwMode="auto">
                <a:xfrm rot="-1200000">
                  <a:off x="3026" y="2041"/>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10" name="Group 26"/>
              <p:cNvGrpSpPr>
                <a:grpSpLocks/>
              </p:cNvGrpSpPr>
              <p:nvPr/>
            </p:nvGrpSpPr>
            <p:grpSpPr bwMode="auto">
              <a:xfrm>
                <a:off x="181" y="2502"/>
                <a:ext cx="5194" cy="1447"/>
                <a:chOff x="181" y="2502"/>
                <a:chExt cx="5194" cy="1447"/>
              </a:xfrm>
            </p:grpSpPr>
            <p:sp>
              <p:nvSpPr>
                <p:cNvPr id="33809" name="Text Box 27"/>
                <p:cNvSpPr txBox="1">
                  <a:spLocks noChangeArrowheads="1"/>
                </p:cNvSpPr>
                <p:nvPr/>
              </p:nvSpPr>
              <p:spPr bwMode="auto">
                <a:xfrm>
                  <a:off x="3481" y="3661"/>
                  <a:ext cx="114" cy="288"/>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solidFill>
                      <a:srgbClr val="FFFF00"/>
                    </a:solidFill>
                    <a:latin typeface="Arial" charset="0"/>
                  </a:endParaRPr>
                </a:p>
              </p:txBody>
            </p:sp>
            <p:grpSp>
              <p:nvGrpSpPr>
                <p:cNvPr id="11" name="Group 28"/>
                <p:cNvGrpSpPr>
                  <a:grpSpLocks/>
                </p:cNvGrpSpPr>
                <p:nvPr/>
              </p:nvGrpSpPr>
              <p:grpSpPr bwMode="auto">
                <a:xfrm>
                  <a:off x="181" y="2502"/>
                  <a:ext cx="5194" cy="1217"/>
                  <a:chOff x="181" y="2502"/>
                  <a:chExt cx="5194" cy="1217"/>
                </a:xfrm>
              </p:grpSpPr>
              <p:pic>
                <p:nvPicPr>
                  <p:cNvPr id="33811" name="Picture 29"/>
                  <p:cNvPicPr>
                    <a:picLocks noChangeAspect="1" noChangeArrowheads="1"/>
                  </p:cNvPicPr>
                  <p:nvPr/>
                </p:nvPicPr>
                <p:blipFill>
                  <a:blip r:embed="rId4"/>
                  <a:srcRect/>
                  <a:stretch>
                    <a:fillRect/>
                  </a:stretch>
                </p:blipFill>
                <p:spPr bwMode="auto">
                  <a:xfrm>
                    <a:off x="181" y="2502"/>
                    <a:ext cx="2315" cy="1218"/>
                  </a:xfrm>
                  <a:prstGeom prst="rect">
                    <a:avLst/>
                  </a:prstGeom>
                  <a:noFill/>
                  <a:ln w="9525">
                    <a:noFill/>
                    <a:round/>
                    <a:headEnd/>
                    <a:tailEnd/>
                  </a:ln>
                </p:spPr>
              </p:pic>
              <p:sp>
                <p:nvSpPr>
                  <p:cNvPr id="33812" name="Rectangle 30"/>
                  <p:cNvSpPr>
                    <a:spLocks noChangeArrowheads="1"/>
                  </p:cNvSpPr>
                  <p:nvPr/>
                </p:nvSpPr>
                <p:spPr bwMode="auto">
                  <a:xfrm>
                    <a:off x="2352" y="3552"/>
                    <a:ext cx="3024" cy="96"/>
                  </a:xfrm>
                  <a:prstGeom prst="rect">
                    <a:avLst/>
                  </a:prstGeom>
                  <a:solidFill>
                    <a:srgbClr val="808080"/>
                  </a:solidFill>
                  <a:ln w="9360">
                    <a:solidFill>
                      <a:srgbClr val="808080"/>
                    </a:solidFill>
                    <a:miter lim="800000"/>
                    <a:headEnd/>
                    <a:tailEnd/>
                  </a:ln>
                </p:spPr>
                <p:txBody>
                  <a:bodyPr wrap="none" anchor="ctr">
                    <a:prstTxWarp prst="textNoShape">
                      <a:avLst/>
                    </a:prstTxWarp>
                  </a:bodyPr>
                  <a:lstStyle/>
                  <a:p>
                    <a:endParaRPr lang="en-US"/>
                  </a:p>
                </p:txBody>
              </p:sp>
            </p:grpSp>
          </p:grpSp>
          <p:grpSp>
            <p:nvGrpSpPr>
              <p:cNvPr id="12" name="Group 31"/>
              <p:cNvGrpSpPr>
                <a:grpSpLocks/>
              </p:cNvGrpSpPr>
              <p:nvPr/>
            </p:nvGrpSpPr>
            <p:grpSpPr bwMode="auto">
              <a:xfrm>
                <a:off x="5018" y="1167"/>
                <a:ext cx="622" cy="763"/>
                <a:chOff x="5018" y="1167"/>
                <a:chExt cx="622" cy="763"/>
              </a:xfrm>
            </p:grpSpPr>
            <p:sp>
              <p:nvSpPr>
                <p:cNvPr id="33808" name="Text Box 32"/>
                <p:cNvSpPr txBox="1">
                  <a:spLocks noChangeArrowheads="1"/>
                </p:cNvSpPr>
                <p:nvPr/>
              </p:nvSpPr>
              <p:spPr bwMode="auto">
                <a:xfrm>
                  <a:off x="5151" y="1167"/>
                  <a:ext cx="114" cy="250"/>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a:solidFill>
                      <a:srgbClr val="FFFF00"/>
                    </a:solidFill>
                    <a:latin typeface="Arial" charset="0"/>
                  </a:endParaRPr>
                </a:p>
              </p:txBody>
            </p:sp>
          </p:grpSp>
        </p:grpSp>
      </p:grpSp>
      <p:sp>
        <p:nvSpPr>
          <p:cNvPr id="33798" name="TextBox 33"/>
          <p:cNvSpPr txBox="1">
            <a:spLocks noChangeArrowheads="1"/>
          </p:cNvSpPr>
          <p:nvPr/>
        </p:nvSpPr>
        <p:spPr bwMode="auto">
          <a:xfrm>
            <a:off x="152400" y="1524000"/>
            <a:ext cx="5334000" cy="323850"/>
          </a:xfrm>
          <a:prstGeom prst="rect">
            <a:avLst/>
          </a:prstGeom>
          <a:noFill/>
          <a:ln w="9525">
            <a:noFill/>
            <a:miter lim="800000"/>
            <a:headEnd/>
            <a:tailEnd/>
          </a:ln>
        </p:spPr>
        <p:txBody>
          <a:bodyPr>
            <a:prstTxWarp prst="textNoShape">
              <a:avLst/>
            </a:prstTxWarp>
            <a:spAutoFit/>
          </a:bodyPr>
          <a:lstStyle/>
          <a:p>
            <a:r>
              <a:rPr lang="en-US" sz="1800">
                <a:latin typeface="Arial" charset="0"/>
              </a:rPr>
              <a:t>To mitigate the effects: </a:t>
            </a:r>
          </a:p>
        </p:txBody>
      </p:sp>
      <p:sp>
        <p:nvSpPr>
          <p:cNvPr id="35" name="Date Placeholder 34"/>
          <p:cNvSpPr>
            <a:spLocks noGrp="1"/>
          </p:cNvSpPr>
          <p:nvPr>
            <p:ph type="dt" sz="half" idx="10"/>
          </p:nvPr>
        </p:nvSpPr>
        <p:spPr/>
        <p:txBody>
          <a:bodyPr/>
          <a:lstStyle/>
          <a:p>
            <a:r>
              <a:rPr lang="en-US" smtClean="0"/>
              <a:t>01/09/12</a:t>
            </a:r>
            <a:endParaRPr lang="en-US"/>
          </a:p>
        </p:txBody>
      </p:sp>
      <p:sp>
        <p:nvSpPr>
          <p:cNvPr id="36" name="Slide Number Placeholder 35"/>
          <p:cNvSpPr>
            <a:spLocks noGrp="1"/>
          </p:cNvSpPr>
          <p:nvPr>
            <p:ph type="sldNum" sz="quarter" idx="12"/>
          </p:nvPr>
        </p:nvSpPr>
        <p:spPr/>
        <p:txBody>
          <a:bodyPr/>
          <a:lstStyle/>
          <a:p>
            <a:fld id="{1E733780-A431-4245-B6C8-30D07426687F}" type="slidenum">
              <a:rPr lang="en-US" smtClean="0"/>
              <a:t>17</a:t>
            </a:fld>
            <a:endParaRPr lang="en-US"/>
          </a:p>
        </p:txBody>
      </p:sp>
      <p:sp>
        <p:nvSpPr>
          <p:cNvPr id="37" name="Footer Placeholder 36"/>
          <p:cNvSpPr>
            <a:spLocks noGrp="1"/>
          </p:cNvSpPr>
          <p:nvPr>
            <p:ph type="ftr" sz="quarter" idx="11"/>
          </p:nvPr>
        </p:nvSpPr>
        <p:spPr/>
        <p:txBody>
          <a:bodyPr/>
          <a:lstStyle/>
          <a:p>
            <a:r>
              <a:rPr lang="en-US" smtClean="0"/>
              <a:t>Montserrat GG WS</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228600" y="381000"/>
            <a:ext cx="3095625" cy="2105025"/>
          </a:xfrm>
          <a:prstGeom prst="rect">
            <a:avLst/>
          </a:prstGeom>
          <a:noFill/>
          <a:ln w="9525">
            <a:noFill/>
            <a:miter lim="800000"/>
            <a:headEnd/>
            <a:tailEnd/>
          </a:ln>
        </p:spPr>
      </p:pic>
      <p:pic>
        <p:nvPicPr>
          <p:cNvPr id="35843" name="Picture 3"/>
          <p:cNvPicPr>
            <a:picLocks noChangeAspect="1" noChangeArrowheads="1"/>
          </p:cNvPicPr>
          <p:nvPr/>
        </p:nvPicPr>
        <p:blipFill>
          <a:blip r:embed="rId4"/>
          <a:srcRect/>
          <a:stretch>
            <a:fillRect/>
          </a:stretch>
        </p:blipFill>
        <p:spPr bwMode="auto">
          <a:xfrm>
            <a:off x="3657600" y="228600"/>
            <a:ext cx="3209925" cy="4457700"/>
          </a:xfrm>
          <a:prstGeom prst="rect">
            <a:avLst/>
          </a:prstGeom>
          <a:noFill/>
          <a:ln w="9525">
            <a:noFill/>
            <a:miter lim="800000"/>
            <a:headEnd/>
            <a:tailEnd/>
          </a:ln>
        </p:spPr>
      </p:pic>
      <p:sp>
        <p:nvSpPr>
          <p:cNvPr id="35844" name="Text Box 4"/>
          <p:cNvSpPr txBox="1">
            <a:spLocks noChangeArrowheads="1"/>
          </p:cNvSpPr>
          <p:nvPr/>
        </p:nvSpPr>
        <p:spPr bwMode="auto">
          <a:xfrm>
            <a:off x="304800" y="2895600"/>
            <a:ext cx="2835275" cy="830263"/>
          </a:xfrm>
          <a:prstGeom prst="rect">
            <a:avLst/>
          </a:prstGeom>
          <a:noFill/>
          <a:ln w="9525">
            <a:noFill/>
            <a:miter lim="800000"/>
            <a:headEnd/>
            <a:tailEnd/>
          </a:ln>
        </p:spPr>
        <p:txBody>
          <a:bodyPr>
            <a:prstTxWarp prst="textNoShape">
              <a:avLst/>
            </a:prstTxWarp>
            <a:spAutoFit/>
          </a:bodyPr>
          <a:lstStyle/>
          <a:p>
            <a:pPr>
              <a:lnSpc>
                <a:spcPct val="100000"/>
              </a:lnSpc>
            </a:pPr>
            <a:r>
              <a:rPr lang="en-US" sz="1600">
                <a:latin typeface="Arial" charset="0"/>
              </a:rPr>
              <a:t>Simple geometry for incidence of a direct and reflected signal </a:t>
            </a:r>
          </a:p>
        </p:txBody>
      </p:sp>
      <p:sp>
        <p:nvSpPr>
          <p:cNvPr id="35845" name="Text Box 5"/>
          <p:cNvSpPr txBox="1">
            <a:spLocks noChangeArrowheads="1"/>
          </p:cNvSpPr>
          <p:nvPr/>
        </p:nvSpPr>
        <p:spPr bwMode="auto">
          <a:xfrm>
            <a:off x="898525" y="4994275"/>
            <a:ext cx="6950075" cy="798513"/>
          </a:xfrm>
          <a:prstGeom prst="rect">
            <a:avLst/>
          </a:prstGeom>
          <a:noFill/>
          <a:ln w="9525">
            <a:noFill/>
            <a:miter lim="800000"/>
            <a:headEnd/>
            <a:tailEnd/>
          </a:ln>
        </p:spPr>
        <p:txBody>
          <a:bodyPr>
            <a:prstTxWarp prst="textNoShape">
              <a:avLst/>
            </a:prstTxWarp>
            <a:spAutoFit/>
          </a:bodyPr>
          <a:lstStyle/>
          <a:p>
            <a:pPr>
              <a:lnSpc>
                <a:spcPct val="130000"/>
              </a:lnSpc>
            </a:pPr>
            <a:r>
              <a:rPr lang="en-US" sz="1800">
                <a:latin typeface="Arial" charset="0"/>
              </a:rPr>
              <a:t>Multipath contributions to observed phase for three different antenna heights  [From </a:t>
            </a:r>
            <a:r>
              <a:rPr lang="en-US" sz="1800" i="1">
                <a:latin typeface="Arial" charset="0"/>
              </a:rPr>
              <a:t>Elosegui et al</a:t>
            </a:r>
            <a:r>
              <a:rPr lang="en-US" sz="1800">
                <a:latin typeface="Arial" charset="0"/>
              </a:rPr>
              <a:t>, 1995]</a:t>
            </a:r>
          </a:p>
        </p:txBody>
      </p:sp>
      <p:sp>
        <p:nvSpPr>
          <p:cNvPr id="35846" name="Text Box 6"/>
          <p:cNvSpPr txBox="1">
            <a:spLocks noChangeArrowheads="1"/>
          </p:cNvSpPr>
          <p:nvPr/>
        </p:nvSpPr>
        <p:spPr bwMode="auto">
          <a:xfrm>
            <a:off x="6934200" y="914400"/>
            <a:ext cx="811213"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0.15 m</a:t>
            </a:r>
            <a:endParaRPr lang="en-US">
              <a:latin typeface="Arial" charset="0"/>
            </a:endParaRPr>
          </a:p>
        </p:txBody>
      </p:sp>
      <p:sp>
        <p:nvSpPr>
          <p:cNvPr id="35847" name="Text Box 7"/>
          <p:cNvSpPr txBox="1">
            <a:spLocks noChangeArrowheads="1"/>
          </p:cNvSpPr>
          <p:nvPr/>
        </p:nvSpPr>
        <p:spPr bwMode="auto">
          <a:xfrm>
            <a:off x="6934200" y="228600"/>
            <a:ext cx="1211263"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Antenna Ht</a:t>
            </a:r>
            <a:endParaRPr lang="en-US">
              <a:latin typeface="Arial" charset="0"/>
            </a:endParaRPr>
          </a:p>
        </p:txBody>
      </p:sp>
      <p:sp>
        <p:nvSpPr>
          <p:cNvPr id="35848" name="Text Box 8"/>
          <p:cNvSpPr txBox="1">
            <a:spLocks noChangeArrowheads="1"/>
          </p:cNvSpPr>
          <p:nvPr/>
        </p:nvSpPr>
        <p:spPr bwMode="auto">
          <a:xfrm>
            <a:off x="7010400" y="2362200"/>
            <a:ext cx="698500"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0.6 m</a:t>
            </a:r>
          </a:p>
        </p:txBody>
      </p:sp>
      <p:sp>
        <p:nvSpPr>
          <p:cNvPr id="35849" name="Text Box 9"/>
          <p:cNvSpPr txBox="1">
            <a:spLocks noChangeArrowheads="1"/>
          </p:cNvSpPr>
          <p:nvPr/>
        </p:nvSpPr>
        <p:spPr bwMode="auto">
          <a:xfrm>
            <a:off x="7086600" y="3581400"/>
            <a:ext cx="527050"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1 m</a:t>
            </a:r>
            <a:endParaRPr lang="en-US">
              <a:latin typeface="Arial" charset="0"/>
            </a:endParaRPr>
          </a:p>
        </p:txBody>
      </p:sp>
      <p:sp>
        <p:nvSpPr>
          <p:cNvPr id="10" name="Date Placeholder 9"/>
          <p:cNvSpPr>
            <a:spLocks noGrp="1"/>
          </p:cNvSpPr>
          <p:nvPr>
            <p:ph type="dt" sz="half" idx="10"/>
          </p:nvPr>
        </p:nvSpPr>
        <p:spPr/>
        <p:txBody>
          <a:bodyPr/>
          <a:lstStyle/>
          <a:p>
            <a:r>
              <a:rPr lang="en-US" smtClean="0"/>
              <a:t>01/09/12</a:t>
            </a:r>
            <a:endParaRPr lang="en-US"/>
          </a:p>
        </p:txBody>
      </p:sp>
      <p:sp>
        <p:nvSpPr>
          <p:cNvPr id="11" name="Slide Number Placeholder 10"/>
          <p:cNvSpPr>
            <a:spLocks noGrp="1"/>
          </p:cNvSpPr>
          <p:nvPr>
            <p:ph type="sldNum" sz="quarter" idx="12"/>
          </p:nvPr>
        </p:nvSpPr>
        <p:spPr/>
        <p:txBody>
          <a:bodyPr/>
          <a:lstStyle/>
          <a:p>
            <a:fld id="{1E733780-A431-4245-B6C8-30D07426687F}" type="slidenum">
              <a:rPr lang="en-US" smtClean="0"/>
              <a:t>18</a:t>
            </a:fld>
            <a:endParaRPr lang="en-US"/>
          </a:p>
        </p:txBody>
      </p:sp>
      <p:sp>
        <p:nvSpPr>
          <p:cNvPr id="12" name="Footer Placeholder 11"/>
          <p:cNvSpPr>
            <a:spLocks noGrp="1"/>
          </p:cNvSpPr>
          <p:nvPr>
            <p:ph type="ftr" sz="quarter" idx="11"/>
          </p:nvPr>
        </p:nvSpPr>
        <p:spPr/>
        <p:txBody>
          <a:bodyPr/>
          <a:lstStyle/>
          <a:p>
            <a:r>
              <a:rPr lang="en-US" smtClean="0"/>
              <a:t>Montserrat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YBHB"/>
          <p:cNvPicPr>
            <a:picLocks noChangeAspect="1" noChangeArrowheads="1"/>
          </p:cNvPicPr>
          <p:nvPr/>
        </p:nvPicPr>
        <p:blipFill>
          <a:blip r:embed="rId3"/>
          <a:srcRect t="46246" b="2275"/>
          <a:stretch>
            <a:fillRect/>
          </a:stretch>
        </p:blipFill>
        <p:spPr bwMode="auto">
          <a:xfrm>
            <a:off x="228600" y="1143000"/>
            <a:ext cx="8537575" cy="3124200"/>
          </a:xfrm>
          <a:prstGeom prst="rect">
            <a:avLst/>
          </a:prstGeom>
          <a:noFill/>
          <a:ln w="9525">
            <a:noFill/>
            <a:miter lim="800000"/>
            <a:headEnd/>
            <a:tailEnd/>
          </a:ln>
        </p:spPr>
      </p:pic>
      <p:sp>
        <p:nvSpPr>
          <p:cNvPr id="37891" name="Text Box 4"/>
          <p:cNvSpPr txBox="1">
            <a:spLocks noChangeArrowheads="1"/>
          </p:cNvSpPr>
          <p:nvPr/>
        </p:nvSpPr>
        <p:spPr bwMode="auto">
          <a:xfrm>
            <a:off x="838200" y="381000"/>
            <a:ext cx="7162800" cy="360363"/>
          </a:xfrm>
          <a:prstGeom prst="rect">
            <a:avLst/>
          </a:prstGeom>
          <a:noFill/>
          <a:ln w="9525">
            <a:noFill/>
            <a:miter lim="800000"/>
            <a:headEnd/>
            <a:tailEnd/>
          </a:ln>
        </p:spPr>
        <p:txBody>
          <a:bodyPr>
            <a:prstTxWarp prst="textNoShape">
              <a:avLst/>
            </a:prstTxWarp>
            <a:spAutoFit/>
          </a:bodyPr>
          <a:lstStyle/>
          <a:p>
            <a:r>
              <a:rPr lang="en-US" sz="2200">
                <a:latin typeface="Tahoma" charset="0"/>
              </a:rPr>
              <a:t>Multipath and Water Vapor Effects in the Observations</a:t>
            </a:r>
            <a:endParaRPr lang="en-US"/>
          </a:p>
        </p:txBody>
      </p:sp>
      <p:sp>
        <p:nvSpPr>
          <p:cNvPr id="37892" name="Text Box 5"/>
          <p:cNvSpPr txBox="1">
            <a:spLocks noChangeArrowheads="1"/>
          </p:cNvSpPr>
          <p:nvPr/>
        </p:nvSpPr>
        <p:spPr bwMode="auto">
          <a:xfrm>
            <a:off x="0" y="4648200"/>
            <a:ext cx="9144000" cy="1533525"/>
          </a:xfrm>
          <a:prstGeom prst="rect">
            <a:avLst/>
          </a:prstGeom>
          <a:noFill/>
          <a:ln w="9525">
            <a:noFill/>
            <a:miter lim="800000"/>
            <a:headEnd/>
            <a:tailEnd/>
          </a:ln>
        </p:spPr>
        <p:txBody>
          <a:bodyPr>
            <a:prstTxWarp prst="textNoShape">
              <a:avLst/>
            </a:prstTxWarp>
            <a:spAutoFit/>
          </a:bodyPr>
          <a:lstStyle/>
          <a:p>
            <a:pPr>
              <a:lnSpc>
                <a:spcPct val="110000"/>
              </a:lnSpc>
            </a:pPr>
            <a:r>
              <a:rPr lang="en-US" sz="1800">
                <a:latin typeface="Tahoma" charset="0"/>
              </a:rPr>
              <a:t>One-way (undifferenced) LC phase residuals projected onto the sky in 4-hr snapshots. Spatially repeatable noise is multipath; time-varying noise is water vapor. </a:t>
            </a:r>
          </a:p>
          <a:p>
            <a:pPr>
              <a:lnSpc>
                <a:spcPct val="110000"/>
              </a:lnSpc>
            </a:pPr>
            <a:endParaRPr lang="en-US" sz="1800">
              <a:latin typeface="Tahoma" charset="0"/>
            </a:endParaRPr>
          </a:p>
          <a:p>
            <a:pPr>
              <a:lnSpc>
                <a:spcPct val="110000"/>
              </a:lnSpc>
            </a:pPr>
            <a:r>
              <a:rPr lang="en-US" sz="1600">
                <a:solidFill>
                  <a:srgbClr val="FF1337"/>
                </a:solidFill>
                <a:latin typeface="Tahoma" charset="0"/>
              </a:rPr>
              <a:t>Red </a:t>
            </a:r>
            <a:r>
              <a:rPr lang="en-US" sz="1600">
                <a:latin typeface="Tahoma" charset="0"/>
              </a:rPr>
              <a:t>is satellite track.  </a:t>
            </a:r>
            <a:r>
              <a:rPr lang="en-US" sz="1600">
                <a:solidFill>
                  <a:srgbClr val="FFF54E"/>
                </a:solidFill>
                <a:latin typeface="Tahoma" charset="0"/>
              </a:rPr>
              <a:t>Yellow</a:t>
            </a:r>
            <a:r>
              <a:rPr lang="en-US" sz="1600">
                <a:latin typeface="Tahoma" charset="0"/>
              </a:rPr>
              <a:t> and</a:t>
            </a:r>
            <a:r>
              <a:rPr lang="en-US" sz="1600">
                <a:solidFill>
                  <a:srgbClr val="31FF24"/>
                </a:solidFill>
                <a:latin typeface="Tahoma" charset="0"/>
              </a:rPr>
              <a:t> green</a:t>
            </a:r>
            <a:r>
              <a:rPr lang="en-US" sz="1600">
                <a:latin typeface="Tahoma" charset="0"/>
              </a:rPr>
              <a:t> positive and negative residuals purely for visual effect. </a:t>
            </a:r>
          </a:p>
          <a:p>
            <a:pPr>
              <a:lnSpc>
                <a:spcPct val="110000"/>
              </a:lnSpc>
            </a:pPr>
            <a:r>
              <a:rPr lang="en-US" sz="1600">
                <a:solidFill>
                  <a:srgbClr val="FF1337"/>
                </a:solidFill>
                <a:latin typeface="Tahoma" charset="0"/>
              </a:rPr>
              <a:t>Red bar</a:t>
            </a:r>
            <a:r>
              <a:rPr lang="en-US" sz="1600">
                <a:latin typeface="Tahoma" charset="0"/>
              </a:rPr>
              <a:t> is scale (10 mm). </a:t>
            </a:r>
          </a:p>
        </p:txBody>
      </p:sp>
      <p:sp>
        <p:nvSpPr>
          <p:cNvPr id="5" name="Date Placeholder 4"/>
          <p:cNvSpPr>
            <a:spLocks noGrp="1"/>
          </p:cNvSpPr>
          <p:nvPr>
            <p:ph type="dt" sz="half" idx="10"/>
          </p:nvPr>
        </p:nvSpPr>
        <p:spPr/>
        <p:txBody>
          <a:bodyPr/>
          <a:lstStyle/>
          <a:p>
            <a:r>
              <a:rPr lang="en-US" smtClean="0"/>
              <a:t>01/09/12</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19</a:t>
            </a:fld>
            <a:endParaRPr lang="en-US"/>
          </a:p>
        </p:txBody>
      </p:sp>
      <p:sp>
        <p:nvSpPr>
          <p:cNvPr id="7" name="Footer Placeholder 6"/>
          <p:cNvSpPr>
            <a:spLocks noGrp="1"/>
          </p:cNvSpPr>
          <p:nvPr>
            <p:ph type="ftr" sz="quarter" idx="11"/>
          </p:nvPr>
        </p:nvSpPr>
        <p:spPr/>
        <p:txBody>
          <a:bodyPr/>
          <a:lstStyle/>
          <a:p>
            <a:r>
              <a:rPr lang="en-US" smtClean="0"/>
              <a:t>Montserrat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Web site </a:t>
            </a:r>
            <a:r>
              <a:rPr lang="en-US" dirty="0"/>
              <a:t/>
            </a:r>
            <a:br>
              <a:rPr lang="en-US" dirty="0"/>
            </a:br>
            <a:r>
              <a:rPr lang="en-US" dirty="0" smtClean="0">
                <a:hlinkClick r:id="rId2"/>
              </a:rPr>
              <a:t>http</a:t>
            </a:r>
            <a:r>
              <a:rPr lang="en-US" dirty="0">
                <a:hlinkClick r:id="rId2"/>
              </a:rPr>
              <a:t>:</a:t>
            </a:r>
            <a:r>
              <a:rPr lang="en-US" dirty="0" smtClean="0">
                <a:hlinkClick r:id="rId2"/>
              </a:rPr>
              <a:t>//geoweb.mit.edu</a:t>
            </a:r>
            <a:r>
              <a:rPr lang="en-US" dirty="0">
                <a:hlinkClick r:id="rId2"/>
              </a:rPr>
              <a:t>/~simon/gtgk/</a:t>
            </a:r>
            <a:r>
              <a:rPr lang="en-US">
                <a:hlinkClick r:id="rId2"/>
              </a:rPr>
              <a:t>Montserrat12</a:t>
            </a:r>
            <a:r>
              <a:rPr lang="en-US" smtClean="0">
                <a:hlinkClick r:id="rId2"/>
              </a:rPr>
              <a:t>/</a:t>
            </a:r>
            <a:r>
              <a:rPr lang="en-US" smtClean="0"/>
              <a:t> Lectures </a:t>
            </a:r>
            <a:r>
              <a:rPr lang="en-US" dirty="0" smtClean="0"/>
              <a:t>and Tutorials: Day 1:</a:t>
            </a:r>
          </a:p>
          <a:p>
            <a:pPr marL="971550" lvl="1" indent="-514350">
              <a:buFont typeface="+mj-lt"/>
              <a:buAutoNum type="arabicPeriod"/>
            </a:pPr>
            <a:r>
              <a:rPr lang="en-US" dirty="0" smtClean="0"/>
              <a:t>Introduction to GPS data processing and how processing is treated in </a:t>
            </a:r>
            <a:r>
              <a:rPr lang="en-US" dirty="0" err="1" smtClean="0"/>
              <a:t>gamit/globk</a:t>
            </a:r>
            <a:endParaRPr lang="en-US" dirty="0" smtClean="0"/>
          </a:p>
          <a:p>
            <a:pPr marL="971550" lvl="1" indent="-514350">
              <a:buFont typeface="+mj-lt"/>
              <a:buAutoNum type="arabicPeriod"/>
            </a:pPr>
            <a:r>
              <a:rPr lang="en-US" dirty="0" smtClean="0"/>
              <a:t>GAMIT Lecture: Overview of standard processing in GAMIT; daily session processing</a:t>
            </a:r>
          </a:p>
          <a:p>
            <a:pPr marL="971550" lvl="1" indent="-514350">
              <a:buFont typeface="+mj-lt"/>
              <a:buAutoNum type="arabicPeriod"/>
            </a:pPr>
            <a:r>
              <a:rPr lang="en-US" dirty="0" smtClean="0"/>
              <a:t>GLOBK Lecture: Overview of the way GLOBK is used to analyze and combine results from GAMIT processing</a:t>
            </a:r>
          </a:p>
          <a:p>
            <a:pPr marL="971550" lvl="1" indent="-514350">
              <a:buFont typeface="+mj-lt"/>
              <a:buAutoNum type="arabicPeriod"/>
            </a:pPr>
            <a:r>
              <a:rPr lang="en-US" dirty="0" smtClean="0"/>
              <a:t>Tutorial session: Salton Sea data analysis around time of Magnitude 5.8 aftershock to El Major </a:t>
            </a:r>
            <a:r>
              <a:rPr lang="en-US" dirty="0" err="1" smtClean="0"/>
              <a:t>Cucapah</a:t>
            </a:r>
            <a:r>
              <a:rPr lang="en-US" dirty="0" smtClean="0"/>
              <a:t> April 4, 2010 Mw 7.2 earthquake. Demonstrates short session and </a:t>
            </a:r>
            <a:r>
              <a:rPr lang="en-US" dirty="0" err="1" smtClean="0"/>
              <a:t>globk</a:t>
            </a:r>
            <a:r>
              <a:rPr lang="en-US" dirty="0" smtClean="0"/>
              <a:t> combined processing. </a:t>
            </a:r>
            <a:endParaRPr lang="en-US" dirty="0"/>
          </a:p>
        </p:txBody>
      </p:sp>
      <p:sp>
        <p:nvSpPr>
          <p:cNvPr id="4" name="Date Placeholder 3"/>
          <p:cNvSpPr>
            <a:spLocks noGrp="1"/>
          </p:cNvSpPr>
          <p:nvPr>
            <p:ph type="dt" sz="half" idx="10"/>
          </p:nvPr>
        </p:nvSpPr>
        <p:spPr/>
        <p:txBody>
          <a:bodyPr/>
          <a:lstStyle/>
          <a:p>
            <a:r>
              <a:rPr lang="en-US" smtClean="0"/>
              <a:t>01/09/12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2</a:t>
            </a:fld>
            <a:endParaRPr lang="en-US"/>
          </a:p>
        </p:txBody>
      </p:sp>
      <p:sp>
        <p:nvSpPr>
          <p:cNvPr id="6" name="Footer Placeholder 5"/>
          <p:cNvSpPr>
            <a:spLocks noGrp="1"/>
          </p:cNvSpPr>
          <p:nvPr>
            <p:ph type="ftr" sz="quarter" idx="11"/>
          </p:nvPr>
        </p:nvSpPr>
        <p:spPr/>
        <p:txBody>
          <a:bodyPr/>
          <a:lstStyle/>
          <a:p>
            <a:r>
              <a:rPr lang="en-US" smtClean="0"/>
              <a:t>Montserrat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atsL1_300"/>
          <p:cNvPicPr>
            <a:picLocks noChangeAspect="1" noChangeArrowheads="1"/>
          </p:cNvPicPr>
          <p:nvPr/>
        </p:nvPicPr>
        <p:blipFill>
          <a:blip r:embed="rId3">
            <a:lum bright="-6000" contrast="30000"/>
          </a:blip>
          <a:srcRect l="4903" t="9848" b="35606"/>
          <a:stretch>
            <a:fillRect/>
          </a:stretch>
        </p:blipFill>
        <p:spPr bwMode="auto">
          <a:xfrm>
            <a:off x="228600" y="1524000"/>
            <a:ext cx="4724400" cy="3506788"/>
          </a:xfrm>
          <a:prstGeom prst="rect">
            <a:avLst/>
          </a:prstGeom>
          <a:noFill/>
          <a:ln w="9525">
            <a:noFill/>
            <a:miter lim="800000"/>
            <a:headEnd/>
            <a:tailEnd/>
          </a:ln>
        </p:spPr>
      </p:pic>
      <p:sp>
        <p:nvSpPr>
          <p:cNvPr id="39939" name="Text Box 3"/>
          <p:cNvSpPr txBox="1">
            <a:spLocks noChangeArrowheads="1"/>
          </p:cNvSpPr>
          <p:nvPr/>
        </p:nvSpPr>
        <p:spPr bwMode="auto">
          <a:xfrm>
            <a:off x="2362200" y="6096000"/>
            <a:ext cx="3886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Antenna Phase Patterns</a:t>
            </a:r>
          </a:p>
        </p:txBody>
      </p:sp>
      <p:sp>
        <p:nvSpPr>
          <p:cNvPr id="5" name="Rectangle 1"/>
          <p:cNvSpPr txBox="1">
            <a:spLocks noChangeArrowheads="1"/>
          </p:cNvSpPr>
          <p:nvPr/>
        </p:nvSpPr>
        <p:spPr bwMode="auto">
          <a:xfrm>
            <a:off x="838200" y="152400"/>
            <a:ext cx="7467600" cy="1143000"/>
          </a:xfrm>
          <a:prstGeom prst="rect">
            <a:avLst/>
          </a:prstGeom>
          <a:noFill/>
          <a:ln w="9525">
            <a:noFill/>
            <a:round/>
            <a:headEnd/>
            <a:tailEnd/>
          </a:ln>
        </p:spPr>
        <p:txBody>
          <a:bodyPr lIns="90000" tIns="46800" rIns="90000" bIns="46800" anchor="b">
            <a:prstTxWarp prst="textNoShape">
              <a:avLst/>
            </a:prstTxWarp>
          </a:bodyPr>
          <a:lstStyle/>
          <a:p>
            <a:pPr>
              <a:lnSpc>
                <a:spcPct val="100000"/>
              </a:lnSpc>
              <a:buClr>
                <a:srgbClr val="00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kern="0" dirty="0">
                <a:latin typeface="+mj-lt"/>
                <a:ea typeface="+mj-ea"/>
                <a:cs typeface="+mj-cs"/>
              </a:rPr>
              <a:t>More dangerous are near-field signal interactions that change the effective antenna phase </a:t>
            </a:r>
            <a:r>
              <a:rPr lang="en-GB" sz="2000" kern="0" dirty="0" err="1">
                <a:latin typeface="+mj-lt"/>
                <a:ea typeface="+mj-ea"/>
                <a:cs typeface="+mj-cs"/>
              </a:rPr>
              <a:t>center</a:t>
            </a:r>
            <a:r>
              <a:rPr lang="en-GB" sz="2000" kern="0" dirty="0">
                <a:latin typeface="+mj-lt"/>
                <a:ea typeface="+mj-ea"/>
                <a:cs typeface="+mj-cs"/>
              </a:rPr>
              <a:t> with the elevation and azimuth of the incoming signal</a:t>
            </a:r>
            <a:endParaRPr lang="en-GB" sz="2000" b="1" kern="0" dirty="0">
              <a:latin typeface="+mj-lt"/>
              <a:ea typeface="+mj-ea"/>
              <a:cs typeface="+mj-cs"/>
            </a:endParaRPr>
          </a:p>
        </p:txBody>
      </p:sp>
      <p:sp>
        <p:nvSpPr>
          <p:cNvPr id="39941" name="TextBox 5"/>
          <p:cNvSpPr txBox="1">
            <a:spLocks noChangeArrowheads="1"/>
          </p:cNvSpPr>
          <p:nvPr/>
        </p:nvSpPr>
        <p:spPr bwMode="auto">
          <a:xfrm>
            <a:off x="838200" y="5562600"/>
            <a:ext cx="2516188" cy="271463"/>
          </a:xfrm>
          <a:prstGeom prst="rect">
            <a:avLst/>
          </a:prstGeom>
          <a:noFill/>
          <a:ln w="9525">
            <a:noFill/>
            <a:miter lim="800000"/>
            <a:headEnd/>
            <a:tailEnd/>
          </a:ln>
        </p:spPr>
        <p:txBody>
          <a:bodyPr wrap="none">
            <a:prstTxWarp prst="textNoShape">
              <a:avLst/>
            </a:prstTxWarp>
            <a:spAutoFit/>
          </a:bodyPr>
          <a:lstStyle/>
          <a:p>
            <a:r>
              <a:rPr lang="en-US" sz="1400">
                <a:latin typeface="Arial" charset="0"/>
              </a:rPr>
              <a:t>Figures courtesy of UNAVCO</a:t>
            </a:r>
          </a:p>
        </p:txBody>
      </p:sp>
      <p:sp>
        <p:nvSpPr>
          <p:cNvPr id="39942" name="TextBox 6"/>
          <p:cNvSpPr txBox="1">
            <a:spLocks noChangeArrowheads="1"/>
          </p:cNvSpPr>
          <p:nvPr/>
        </p:nvSpPr>
        <p:spPr bwMode="auto">
          <a:xfrm>
            <a:off x="5257800" y="1447800"/>
            <a:ext cx="3048000" cy="3878263"/>
          </a:xfrm>
          <a:prstGeom prst="rect">
            <a:avLst/>
          </a:prstGeom>
          <a:noFill/>
          <a:ln w="9525">
            <a:noFill/>
            <a:miter lim="800000"/>
            <a:headEnd/>
            <a:tailEnd/>
          </a:ln>
        </p:spPr>
        <p:txBody>
          <a:bodyPr>
            <a:prstTxWarp prst="textNoShape">
              <a:avLst/>
            </a:prstTxWarp>
            <a:spAutoFit/>
          </a:bodyPr>
          <a:lstStyle/>
          <a:p>
            <a:pPr>
              <a:lnSpc>
                <a:spcPct val="100000"/>
              </a:lnSpc>
              <a:spcBef>
                <a:spcPts val="900"/>
              </a:spcBef>
            </a:pPr>
            <a:r>
              <a:rPr lang="en-US" sz="1600" i="1">
                <a:latin typeface="Arial" charset="0"/>
              </a:rPr>
              <a:t>Left:</a:t>
            </a:r>
            <a:r>
              <a:rPr lang="en-US" sz="1600">
                <a:latin typeface="Arial" charset="0"/>
              </a:rPr>
              <a:t>  Examples of  the antenna phase patterns determined in an anechoic chamber…BUT the actual pattern in the field is affected by the antenna mount </a:t>
            </a:r>
          </a:p>
          <a:p>
            <a:pPr>
              <a:lnSpc>
                <a:spcPct val="100000"/>
              </a:lnSpc>
              <a:spcBef>
                <a:spcPts val="900"/>
              </a:spcBef>
            </a:pPr>
            <a:endParaRPr lang="en-US" sz="1600">
              <a:latin typeface="Arial" charset="0"/>
            </a:endParaRPr>
          </a:p>
          <a:p>
            <a:pPr>
              <a:lnSpc>
                <a:spcPct val="100000"/>
              </a:lnSpc>
              <a:spcBef>
                <a:spcPts val="900"/>
              </a:spcBef>
            </a:pPr>
            <a:r>
              <a:rPr lang="en-US" sz="1600">
                <a:latin typeface="Arial" charset="0"/>
              </a:rPr>
              <a:t>To avoid height and ZTD errors of centimeters, we must use at least a nominal model for the phase-center variations (PCVs) for each antenna type</a:t>
            </a:r>
          </a:p>
          <a:p>
            <a:pPr>
              <a:lnSpc>
                <a:spcPct val="100000"/>
              </a:lnSpc>
              <a:spcBef>
                <a:spcPts val="900"/>
              </a:spcBef>
            </a:pPr>
            <a:endParaRPr lang="en-US" sz="2000"/>
          </a:p>
          <a:p>
            <a:pPr>
              <a:lnSpc>
                <a:spcPct val="100000"/>
              </a:lnSpc>
              <a:spcBef>
                <a:spcPts val="900"/>
              </a:spcBef>
            </a:pPr>
            <a:endParaRPr lang="en-US" sz="2000"/>
          </a:p>
        </p:txBody>
      </p:sp>
      <p:sp>
        <p:nvSpPr>
          <p:cNvPr id="7" name="Date Placeholder 6"/>
          <p:cNvSpPr>
            <a:spLocks noGrp="1"/>
          </p:cNvSpPr>
          <p:nvPr>
            <p:ph type="dt" sz="half" idx="10"/>
          </p:nvPr>
        </p:nvSpPr>
        <p:spPr/>
        <p:txBody>
          <a:bodyPr/>
          <a:lstStyle/>
          <a:p>
            <a:r>
              <a:rPr lang="en-US" smtClean="0"/>
              <a:t>01/09/12</a:t>
            </a:r>
            <a:endParaRPr lang="en-US"/>
          </a:p>
        </p:txBody>
      </p:sp>
      <p:sp>
        <p:nvSpPr>
          <p:cNvPr id="8" name="Slide Number Placeholder 7"/>
          <p:cNvSpPr>
            <a:spLocks noGrp="1"/>
          </p:cNvSpPr>
          <p:nvPr>
            <p:ph type="sldNum" sz="quarter" idx="12"/>
          </p:nvPr>
        </p:nvSpPr>
        <p:spPr/>
        <p:txBody>
          <a:bodyPr/>
          <a:lstStyle/>
          <a:p>
            <a:fld id="{1E733780-A431-4245-B6C8-30D07426687F}" type="slidenum">
              <a:rPr lang="en-US" smtClean="0"/>
              <a:t>20</a:t>
            </a:fld>
            <a:endParaRPr lang="en-US"/>
          </a:p>
        </p:txBody>
      </p:sp>
      <p:sp>
        <p:nvSpPr>
          <p:cNvPr id="9" name="Footer Placeholder 8"/>
          <p:cNvSpPr>
            <a:spLocks noGrp="1"/>
          </p:cNvSpPr>
          <p:nvPr>
            <p:ph type="ftr" sz="quarter" idx="11"/>
          </p:nvPr>
        </p:nvSpPr>
        <p:spPr/>
        <p:txBody>
          <a:bodyPr/>
          <a:lstStyle/>
          <a:p>
            <a:r>
              <a:rPr lang="en-US" smtClean="0"/>
              <a:t>Montserrat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000" b="0"/>
              <a:t>Limits of GPS Accuracy</a:t>
            </a:r>
            <a:endParaRPr lang="en-US" sz="2800"/>
          </a:p>
        </p:txBody>
      </p:sp>
      <p:sp>
        <p:nvSpPr>
          <p:cNvPr id="41987"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solidFill>
                  <a:srgbClr val="FF1337"/>
                </a:solidFill>
              </a:rPr>
              <a:t>Unmodeled motions of the station</a:t>
            </a:r>
            <a:endParaRPr lang="en-US" sz="1900" b="0"/>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t>Unmodeled motions of the satellites</a:t>
            </a:r>
          </a:p>
          <a:p>
            <a:pPr marL="342900" indent="-342900" defTabSz="914400">
              <a:lnSpc>
                <a:spcPct val="84000"/>
              </a:lnSpc>
              <a:spcBef>
                <a:spcPct val="80000"/>
              </a:spcBef>
            </a:pPr>
            <a:r>
              <a:rPr lang="en-US" sz="1900" b="0"/>
              <a:t>Reference frame</a:t>
            </a:r>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41988" name="Rectangle 4"/>
          <p:cNvSpPr>
            <a:spLocks noChangeArrowheads="1"/>
          </p:cNvSpPr>
          <p:nvPr/>
        </p:nvSpPr>
        <p:spPr bwMode="auto">
          <a:xfrm>
            <a:off x="204788" y="3905250"/>
            <a:ext cx="184150" cy="384175"/>
          </a:xfrm>
          <a:prstGeom prst="rect">
            <a:avLst/>
          </a:prstGeom>
          <a:noFill/>
          <a:ln w="9525">
            <a:noFill/>
            <a:miter lim="800000"/>
            <a:headEnd/>
            <a:tailEnd/>
          </a:ln>
        </p:spPr>
        <p:txBody>
          <a:bodyPr wrap="none">
            <a:prstTxWarp prst="textNoShape">
              <a:avLst/>
            </a:prstTxWarp>
            <a:spAutoFit/>
          </a:bodyPr>
          <a:lstStyle/>
          <a:p>
            <a:endParaRPr lang="en-US"/>
          </a:p>
        </p:txBody>
      </p:sp>
      <p:sp>
        <p:nvSpPr>
          <p:cNvPr id="5" name="Date Placeholder 4"/>
          <p:cNvSpPr>
            <a:spLocks noGrp="1"/>
          </p:cNvSpPr>
          <p:nvPr>
            <p:ph type="dt" sz="half" idx="10"/>
          </p:nvPr>
        </p:nvSpPr>
        <p:spPr/>
        <p:txBody>
          <a:bodyPr/>
          <a:lstStyle/>
          <a:p>
            <a:r>
              <a:rPr lang="en-US" smtClean="0"/>
              <a:t>01/09/12</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21</a:t>
            </a:fld>
            <a:endParaRPr lang="en-US"/>
          </a:p>
        </p:txBody>
      </p:sp>
      <p:sp>
        <p:nvSpPr>
          <p:cNvPr id="7" name="Footer Placeholder 6"/>
          <p:cNvSpPr>
            <a:spLocks noGrp="1"/>
          </p:cNvSpPr>
          <p:nvPr>
            <p:ph type="ftr" sz="quarter" idx="11"/>
          </p:nvPr>
        </p:nvSpPr>
        <p:spPr/>
        <p:txBody>
          <a:bodyPr/>
          <a:lstStyle/>
          <a:p>
            <a:r>
              <a:rPr lang="en-US" smtClean="0"/>
              <a:t>Montserrat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381000" y="381000"/>
            <a:ext cx="8458200" cy="796925"/>
          </a:xfrm>
          <a:prstGeom prst="rect">
            <a:avLst/>
          </a:prstGeom>
          <a:noFill/>
          <a:ln w="9525">
            <a:noFill/>
            <a:miter lim="800000"/>
            <a:headEnd/>
            <a:tailEnd/>
          </a:ln>
        </p:spPr>
        <p:txBody>
          <a:bodyPr>
            <a:prstTxWarp prst="textNoShape">
              <a:avLst/>
            </a:prstTxWarp>
            <a:spAutoFit/>
          </a:bodyPr>
          <a:lstStyle/>
          <a:p>
            <a:pPr>
              <a:spcBef>
                <a:spcPct val="50000"/>
              </a:spcBef>
            </a:pPr>
            <a:r>
              <a:rPr lang="en-US" sz="2200">
                <a:latin typeface="Tahoma" charset="0"/>
              </a:rPr>
              <a:t>Monuments Anchored to Bedrock are Critical for Tectonic Studies </a:t>
            </a:r>
          </a:p>
          <a:p>
            <a:pPr>
              <a:spcBef>
                <a:spcPct val="50000"/>
              </a:spcBef>
            </a:pPr>
            <a:r>
              <a:rPr lang="en-US" sz="2200">
                <a:latin typeface="Tahoma" charset="0"/>
              </a:rPr>
              <a:t>(not so much for atmospheric studies)</a:t>
            </a:r>
            <a:r>
              <a:rPr lang="en-US" sz="2000">
                <a:latin typeface="Tahoma" charset="0"/>
              </a:rPr>
              <a:t> </a:t>
            </a:r>
            <a:endParaRPr lang="en-US" sz="2000"/>
          </a:p>
        </p:txBody>
      </p:sp>
      <p:pic>
        <p:nvPicPr>
          <p:cNvPr id="44035" name="Picture 4" descr="rock_surface_elevated_monument"/>
          <p:cNvPicPr>
            <a:picLocks noChangeAspect="1" noChangeArrowheads="1"/>
          </p:cNvPicPr>
          <p:nvPr/>
        </p:nvPicPr>
        <p:blipFill>
          <a:blip r:embed="rId3"/>
          <a:srcRect/>
          <a:stretch>
            <a:fillRect/>
          </a:stretch>
        </p:blipFill>
        <p:spPr bwMode="auto">
          <a:xfrm>
            <a:off x="228600" y="1752600"/>
            <a:ext cx="5334000" cy="4122738"/>
          </a:xfrm>
          <a:prstGeom prst="rect">
            <a:avLst/>
          </a:prstGeom>
          <a:noFill/>
          <a:ln w="9525">
            <a:noFill/>
            <a:miter lim="800000"/>
            <a:headEnd/>
            <a:tailEnd/>
          </a:ln>
        </p:spPr>
      </p:pic>
      <p:sp>
        <p:nvSpPr>
          <p:cNvPr id="44036" name="Text Box 5"/>
          <p:cNvSpPr txBox="1">
            <a:spLocks noChangeArrowheads="1"/>
          </p:cNvSpPr>
          <p:nvPr/>
        </p:nvSpPr>
        <p:spPr bwMode="auto">
          <a:xfrm>
            <a:off x="5715000" y="1447800"/>
            <a:ext cx="3124200" cy="4791075"/>
          </a:xfrm>
          <a:prstGeom prst="rect">
            <a:avLst/>
          </a:prstGeom>
          <a:noFill/>
          <a:ln w="9525">
            <a:noFill/>
            <a:miter lim="800000"/>
            <a:headEnd/>
            <a:tailEnd/>
          </a:ln>
        </p:spPr>
        <p:txBody>
          <a:bodyPr>
            <a:prstTxWarp prst="textNoShape">
              <a:avLst/>
            </a:prstTxWarp>
            <a:spAutoFit/>
          </a:bodyPr>
          <a:lstStyle/>
          <a:p>
            <a:pPr>
              <a:lnSpc>
                <a:spcPct val="100000"/>
              </a:lnSpc>
              <a:spcBef>
                <a:spcPct val="30000"/>
              </a:spcBef>
            </a:pPr>
            <a:r>
              <a:rPr lang="en-US" sz="2000" dirty="0">
                <a:solidFill>
                  <a:schemeClr val="accent2"/>
                </a:solidFill>
                <a:latin typeface="Tahoma" charset="0"/>
              </a:rPr>
              <a:t>Good anchoring:</a:t>
            </a:r>
          </a:p>
          <a:p>
            <a:pPr>
              <a:lnSpc>
                <a:spcPct val="100000"/>
              </a:lnSpc>
              <a:spcBef>
                <a:spcPct val="30000"/>
              </a:spcBef>
            </a:pPr>
            <a:r>
              <a:rPr lang="en-US" sz="2000" dirty="0">
                <a:latin typeface="Tahoma" charset="0"/>
              </a:rPr>
              <a:t>Pin in solid rock</a:t>
            </a:r>
          </a:p>
          <a:p>
            <a:pPr>
              <a:lnSpc>
                <a:spcPct val="100000"/>
              </a:lnSpc>
              <a:spcBef>
                <a:spcPct val="30000"/>
              </a:spcBef>
            </a:pPr>
            <a:r>
              <a:rPr lang="en-US" sz="2000" dirty="0">
                <a:latin typeface="Tahoma" charset="0"/>
              </a:rPr>
              <a:t>Drill-braced (left) in fractured rock </a:t>
            </a:r>
          </a:p>
          <a:p>
            <a:pPr>
              <a:lnSpc>
                <a:spcPct val="100000"/>
              </a:lnSpc>
              <a:spcBef>
                <a:spcPct val="30000"/>
              </a:spcBef>
            </a:pPr>
            <a:r>
              <a:rPr lang="en-US" sz="2000" dirty="0">
                <a:latin typeface="Tahoma" charset="0"/>
              </a:rPr>
              <a:t>Low building with deep foundation</a:t>
            </a:r>
          </a:p>
          <a:p>
            <a:pPr>
              <a:lnSpc>
                <a:spcPct val="100000"/>
              </a:lnSpc>
              <a:spcBef>
                <a:spcPct val="30000"/>
              </a:spcBef>
            </a:pPr>
            <a:endParaRPr lang="en-US" sz="2000" dirty="0">
              <a:latin typeface="Tahoma" charset="0"/>
            </a:endParaRPr>
          </a:p>
          <a:p>
            <a:pPr>
              <a:lnSpc>
                <a:spcPct val="100000"/>
              </a:lnSpc>
              <a:spcBef>
                <a:spcPct val="30000"/>
              </a:spcBef>
            </a:pPr>
            <a:r>
              <a:rPr lang="en-US" sz="2000" dirty="0">
                <a:solidFill>
                  <a:srgbClr val="C0504D"/>
                </a:solidFill>
                <a:latin typeface="Tahoma" charset="0"/>
              </a:rPr>
              <a:t>Not-so-good anchoring:</a:t>
            </a:r>
          </a:p>
          <a:p>
            <a:pPr>
              <a:lnSpc>
                <a:spcPct val="100000"/>
              </a:lnSpc>
              <a:spcBef>
                <a:spcPct val="30000"/>
              </a:spcBef>
            </a:pPr>
            <a:r>
              <a:rPr lang="en-US" sz="2000" dirty="0">
                <a:latin typeface="Tahoma" charset="0"/>
              </a:rPr>
              <a:t>Vertical rods</a:t>
            </a:r>
          </a:p>
          <a:p>
            <a:pPr>
              <a:lnSpc>
                <a:spcPct val="100000"/>
              </a:lnSpc>
              <a:spcBef>
                <a:spcPct val="30000"/>
              </a:spcBef>
            </a:pPr>
            <a:r>
              <a:rPr lang="en-US" sz="2000" dirty="0">
                <a:latin typeface="Tahoma" charset="0"/>
              </a:rPr>
              <a:t>Buildings with shallow foundation </a:t>
            </a:r>
          </a:p>
          <a:p>
            <a:pPr>
              <a:lnSpc>
                <a:spcPct val="100000"/>
              </a:lnSpc>
              <a:spcBef>
                <a:spcPct val="30000"/>
              </a:spcBef>
            </a:pPr>
            <a:r>
              <a:rPr lang="en-US" sz="2000" dirty="0">
                <a:latin typeface="Tahoma" charset="0"/>
              </a:rPr>
              <a:t>Towers or tall building (thermal effects)</a:t>
            </a:r>
            <a:r>
              <a:rPr lang="en-US" dirty="0"/>
              <a:t> </a:t>
            </a:r>
          </a:p>
        </p:txBody>
      </p:sp>
      <p:sp>
        <p:nvSpPr>
          <p:cNvPr id="5" name="Date Placeholder 4"/>
          <p:cNvSpPr>
            <a:spLocks noGrp="1"/>
          </p:cNvSpPr>
          <p:nvPr>
            <p:ph type="dt" sz="half" idx="10"/>
          </p:nvPr>
        </p:nvSpPr>
        <p:spPr/>
        <p:txBody>
          <a:bodyPr/>
          <a:lstStyle/>
          <a:p>
            <a:r>
              <a:rPr lang="en-US" smtClean="0"/>
              <a:t>01/09/12</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22</a:t>
            </a:fld>
            <a:endParaRPr lang="en-US"/>
          </a:p>
        </p:txBody>
      </p:sp>
      <p:sp>
        <p:nvSpPr>
          <p:cNvPr id="7" name="Footer Placeholder 6"/>
          <p:cNvSpPr>
            <a:spLocks noGrp="1"/>
          </p:cNvSpPr>
          <p:nvPr>
            <p:ph type="ftr" sz="quarter" idx="11"/>
          </p:nvPr>
        </p:nvSpPr>
        <p:spPr/>
        <p:txBody>
          <a:bodyPr/>
          <a:lstStyle/>
          <a:p>
            <a:r>
              <a:rPr lang="en-US" smtClean="0"/>
              <a:t>Montserrat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914400" y="5715000"/>
            <a:ext cx="4724400" cy="641350"/>
          </a:xfrm>
          <a:prstGeom prst="rect">
            <a:avLst/>
          </a:prstGeom>
          <a:noFill/>
          <a:ln w="9525">
            <a:noFill/>
            <a:miter lim="800000"/>
            <a:headEnd/>
            <a:tailEnd/>
          </a:ln>
        </p:spPr>
        <p:txBody>
          <a:bodyPr>
            <a:prstTxWarp prst="textNoShape">
              <a:avLst/>
            </a:prstTxWarp>
            <a:spAutoFit/>
          </a:bodyPr>
          <a:lstStyle/>
          <a:p>
            <a:pPr eaLnBrk="1" hangingPunct="1">
              <a:lnSpc>
                <a:spcPct val="100000"/>
              </a:lnSpc>
              <a:buClrTx/>
              <a:buSzTx/>
              <a:buFontTx/>
              <a:buNone/>
            </a:pPr>
            <a:endParaRPr lang="en-US" sz="2000"/>
          </a:p>
          <a:p>
            <a:pPr eaLnBrk="1" hangingPunct="1">
              <a:lnSpc>
                <a:spcPct val="100000"/>
              </a:lnSpc>
              <a:buClrTx/>
              <a:buSzTx/>
              <a:buFontTx/>
              <a:buNone/>
            </a:pPr>
            <a:r>
              <a:rPr lang="en-US" sz="1600"/>
              <a:t>From Dong et al. J</a:t>
            </a:r>
            <a:r>
              <a:rPr lang="en-US" sz="1600" i="1"/>
              <a:t>. Geophys. Res., 107</a:t>
            </a:r>
            <a:r>
              <a:rPr lang="en-US" sz="1600"/>
              <a:t>, 2075, 2002</a:t>
            </a:r>
          </a:p>
        </p:txBody>
      </p:sp>
      <p:sp>
        <p:nvSpPr>
          <p:cNvPr id="46084" name="Text Box 4"/>
          <p:cNvSpPr txBox="1">
            <a:spLocks noChangeArrowheads="1"/>
          </p:cNvSpPr>
          <p:nvPr/>
        </p:nvSpPr>
        <p:spPr bwMode="auto">
          <a:xfrm>
            <a:off x="7340600" y="1524000"/>
            <a:ext cx="1803400" cy="3046988"/>
          </a:xfrm>
          <a:prstGeom prst="rect">
            <a:avLst/>
          </a:prstGeom>
          <a:noFill/>
          <a:ln w="9525">
            <a:noFill/>
            <a:miter lim="800000"/>
            <a:headEnd/>
            <a:tailEnd/>
          </a:ln>
        </p:spPr>
        <p:txBody>
          <a:bodyPr wrap="square">
            <a:prstTxWarp prst="textNoShape">
              <a:avLst/>
            </a:prstTxWarp>
            <a:spAutoFit/>
          </a:bodyPr>
          <a:lstStyle/>
          <a:p>
            <a:pPr eaLnBrk="1" hangingPunct="1">
              <a:lnSpc>
                <a:spcPct val="100000"/>
              </a:lnSpc>
              <a:buClrTx/>
              <a:buSzTx/>
              <a:buFontTx/>
              <a:buNone/>
            </a:pPr>
            <a:r>
              <a:rPr lang="en-US" sz="1600" dirty="0">
                <a:latin typeface="Tahoma" charset="0"/>
              </a:rPr>
              <a:t>Atmosphere (purple)</a:t>
            </a:r>
          </a:p>
          <a:p>
            <a:pPr eaLnBrk="1" hangingPunct="1">
              <a:lnSpc>
                <a:spcPct val="100000"/>
              </a:lnSpc>
              <a:buClrTx/>
              <a:buSzTx/>
              <a:buFontTx/>
              <a:buNone/>
            </a:pPr>
            <a:r>
              <a:rPr lang="en-US" sz="1600" dirty="0">
                <a:latin typeface="Tahoma" charset="0"/>
              </a:rPr>
              <a:t>  2-5 mm</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a:latin typeface="Tahoma" charset="0"/>
              </a:rPr>
              <a:t>Water/snow (blue/green)</a:t>
            </a:r>
          </a:p>
          <a:p>
            <a:pPr eaLnBrk="1" hangingPunct="1">
              <a:lnSpc>
                <a:spcPct val="100000"/>
              </a:lnSpc>
              <a:buClrTx/>
              <a:buSzTx/>
              <a:buFontTx/>
              <a:buNone/>
            </a:pPr>
            <a:r>
              <a:rPr lang="en-US" sz="1600" dirty="0">
                <a:latin typeface="Tahoma" charset="0"/>
              </a:rPr>
              <a:t>  2-10 mm </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err="1">
                <a:latin typeface="Tahoma" charset="0"/>
              </a:rPr>
              <a:t>Nontidal</a:t>
            </a:r>
            <a:r>
              <a:rPr lang="en-US" sz="1600" dirty="0">
                <a:latin typeface="Tahoma" charset="0"/>
              </a:rPr>
              <a:t> ocean (red)</a:t>
            </a:r>
          </a:p>
          <a:p>
            <a:pPr eaLnBrk="1" hangingPunct="1">
              <a:lnSpc>
                <a:spcPct val="100000"/>
              </a:lnSpc>
              <a:buClrTx/>
              <a:buSzTx/>
              <a:buFontTx/>
              <a:buNone/>
            </a:pPr>
            <a:r>
              <a:rPr lang="en-US" sz="1600" dirty="0">
                <a:latin typeface="Tahoma" charset="0"/>
              </a:rPr>
              <a:t>   2-3 mm</a:t>
            </a:r>
          </a:p>
          <a:p>
            <a:pPr eaLnBrk="1" hangingPunct="1">
              <a:lnSpc>
                <a:spcPct val="100000"/>
              </a:lnSpc>
              <a:buClrTx/>
              <a:buSzTx/>
              <a:buFontTx/>
              <a:buNone/>
            </a:pPr>
            <a:endParaRPr lang="en-US" sz="1600" dirty="0">
              <a:solidFill>
                <a:schemeClr val="tx1"/>
              </a:solidFill>
            </a:endParaRPr>
          </a:p>
        </p:txBody>
      </p:sp>
      <p:sp>
        <p:nvSpPr>
          <p:cNvPr id="46085" name="Text Box 5"/>
          <p:cNvSpPr txBox="1">
            <a:spLocks noChangeArrowheads="1"/>
          </p:cNvSpPr>
          <p:nvPr/>
        </p:nvSpPr>
        <p:spPr bwMode="auto">
          <a:xfrm>
            <a:off x="1828800" y="536575"/>
            <a:ext cx="4995863" cy="360363"/>
          </a:xfrm>
          <a:prstGeom prst="rect">
            <a:avLst/>
          </a:prstGeom>
          <a:noFill/>
          <a:ln w="9525">
            <a:noFill/>
            <a:miter lim="800000"/>
            <a:headEnd/>
            <a:tailEnd/>
          </a:ln>
        </p:spPr>
        <p:txBody>
          <a:bodyPr wrap="none">
            <a:prstTxWarp prst="textNoShape">
              <a:avLst/>
            </a:prstTxWarp>
            <a:spAutoFit/>
          </a:bodyPr>
          <a:lstStyle/>
          <a:p>
            <a:r>
              <a:rPr lang="en-US" sz="2200">
                <a:latin typeface="Tahoma" charset="0"/>
              </a:rPr>
              <a:t>Annual Component of  Vertical Loading</a:t>
            </a:r>
            <a:endParaRPr lang="en-US"/>
          </a:p>
        </p:txBody>
      </p:sp>
      <p:sp>
        <p:nvSpPr>
          <p:cNvPr id="6" name="Date Placeholder 5"/>
          <p:cNvSpPr>
            <a:spLocks noGrp="1"/>
          </p:cNvSpPr>
          <p:nvPr>
            <p:ph type="dt" sz="half" idx="10"/>
          </p:nvPr>
        </p:nvSpPr>
        <p:spPr/>
        <p:txBody>
          <a:bodyPr/>
          <a:lstStyle/>
          <a:p>
            <a:r>
              <a:rPr lang="en-US" smtClean="0"/>
              <a:t>01/09/12</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23</a:t>
            </a:fld>
            <a:endParaRPr lang="en-US"/>
          </a:p>
        </p:txBody>
      </p:sp>
      <p:sp>
        <p:nvSpPr>
          <p:cNvPr id="8" name="Footer Placeholder 7"/>
          <p:cNvSpPr>
            <a:spLocks noGrp="1"/>
          </p:cNvSpPr>
          <p:nvPr>
            <p:ph type="ftr" sz="quarter" idx="11"/>
          </p:nvPr>
        </p:nvSpPr>
        <p:spPr/>
        <p:txBody>
          <a:bodyPr/>
          <a:lstStyle/>
          <a:p>
            <a:r>
              <a:rPr lang="en-US" smtClean="0"/>
              <a:t>Montserrat GG WS</a:t>
            </a:r>
            <a:endParaRPr lang="en-US"/>
          </a:p>
        </p:txBody>
      </p:sp>
      <p:pic>
        <p:nvPicPr>
          <p:cNvPr id="9" name="Picture 8"/>
          <p:cNvPicPr>
            <a:picLocks noChangeAspect="1"/>
          </p:cNvPicPr>
          <p:nvPr/>
        </p:nvPicPr>
        <p:blipFill>
          <a:blip r:embed="rId3"/>
          <a:stretch>
            <a:fillRect/>
          </a:stretch>
        </p:blipFill>
        <p:spPr>
          <a:xfrm>
            <a:off x="152400" y="1155700"/>
            <a:ext cx="7112000" cy="4559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000" b="0"/>
              <a:t>Limits of GPS Accuracy</a:t>
            </a:r>
            <a:endParaRPr lang="en-US" sz="2800"/>
          </a:p>
        </p:txBody>
      </p:sp>
      <p:sp>
        <p:nvSpPr>
          <p:cNvPr id="50179"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solidFill>
                  <a:schemeClr val="bg1"/>
                </a:solidFill>
              </a:rPr>
              <a:t>Unmodeled motions of the station</a:t>
            </a:r>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solidFill>
                  <a:srgbClr val="FF1337"/>
                </a:solidFill>
              </a:rPr>
              <a:t>Unmodeled motions of the satellites</a:t>
            </a:r>
            <a:endParaRPr lang="en-US" sz="1900" b="0"/>
          </a:p>
          <a:p>
            <a:pPr marL="342900" indent="-342900" defTabSz="914400">
              <a:lnSpc>
                <a:spcPct val="84000"/>
              </a:lnSpc>
              <a:spcBef>
                <a:spcPct val="80000"/>
              </a:spcBef>
            </a:pPr>
            <a:r>
              <a:rPr lang="en-US" sz="1900" b="0"/>
              <a:t>Reference frame</a:t>
            </a:r>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4" name="Date Placeholder 3"/>
          <p:cNvSpPr>
            <a:spLocks noGrp="1"/>
          </p:cNvSpPr>
          <p:nvPr>
            <p:ph type="dt" sz="half" idx="10"/>
          </p:nvPr>
        </p:nvSpPr>
        <p:spPr/>
        <p:txBody>
          <a:bodyPr/>
          <a:lstStyle/>
          <a:p>
            <a:r>
              <a:rPr lang="en-US" smtClean="0"/>
              <a:t>01/09/12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24</a:t>
            </a:fld>
            <a:endParaRPr lang="en-US"/>
          </a:p>
        </p:txBody>
      </p:sp>
      <p:sp>
        <p:nvSpPr>
          <p:cNvPr id="6" name="Footer Placeholder 5"/>
          <p:cNvSpPr>
            <a:spLocks noGrp="1"/>
          </p:cNvSpPr>
          <p:nvPr>
            <p:ph type="ftr" sz="quarter" idx="11"/>
          </p:nvPr>
        </p:nvSpPr>
        <p:spPr/>
        <p:txBody>
          <a:bodyPr/>
          <a:lstStyle/>
          <a:p>
            <a:r>
              <a:rPr lang="en-US" smtClean="0"/>
              <a:t>Montserrat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0" y="228600"/>
            <a:ext cx="5978525" cy="6400800"/>
          </a:xfrm>
          <a:prstGeom prst="rect">
            <a:avLst/>
          </a:prstGeom>
          <a:noFill/>
          <a:ln w="9525">
            <a:noFill/>
            <a:round/>
            <a:headEnd/>
            <a:tailEnd/>
          </a:ln>
        </p:spPr>
      </p:pic>
      <p:sp>
        <p:nvSpPr>
          <p:cNvPr id="52227" name="Text Box 4"/>
          <p:cNvSpPr txBox="1">
            <a:spLocks noChangeArrowheads="1"/>
          </p:cNvSpPr>
          <p:nvPr/>
        </p:nvSpPr>
        <p:spPr bwMode="auto">
          <a:xfrm>
            <a:off x="6248400" y="685800"/>
            <a:ext cx="2438400" cy="5273753"/>
          </a:xfrm>
          <a:prstGeom prst="rect">
            <a:avLst/>
          </a:prstGeom>
          <a:noFill/>
          <a:ln w="9525">
            <a:noFill/>
            <a:miter lim="800000"/>
            <a:headEnd/>
            <a:tailEnd/>
          </a:ln>
        </p:spPr>
        <p:txBody>
          <a:bodyPr>
            <a:prstTxWarp prst="textNoShape">
              <a:avLst/>
            </a:prstTxWarp>
            <a:spAutoFit/>
          </a:bodyPr>
          <a:lstStyle/>
          <a:p>
            <a:r>
              <a:rPr lang="en-US" sz="2200" dirty="0">
                <a:solidFill>
                  <a:schemeClr val="accent1"/>
                </a:solidFill>
                <a:latin typeface="Tahoma" charset="0"/>
              </a:rPr>
              <a:t>GPS Satellite</a:t>
            </a:r>
            <a:endParaRPr lang="en-US" sz="2200" dirty="0">
              <a:latin typeface="Tahoma" charset="0"/>
            </a:endParaRPr>
          </a:p>
          <a:p>
            <a:endParaRPr lang="en-US" dirty="0"/>
          </a:p>
          <a:p>
            <a:pPr>
              <a:lnSpc>
                <a:spcPct val="110000"/>
              </a:lnSpc>
            </a:pPr>
            <a:r>
              <a:rPr lang="en-US" sz="1800" dirty="0">
                <a:latin typeface="Tahoma" charset="0"/>
              </a:rPr>
              <a:t>Limits to model are non-gravitational accelerations due to solar and albedo radiation, unbalanced thrusts, and </a:t>
            </a:r>
            <a:r>
              <a:rPr lang="en-US" sz="1800" dirty="0" err="1">
                <a:latin typeface="Tahoma" charset="0"/>
              </a:rPr>
              <a:t>outgassing</a:t>
            </a:r>
            <a:r>
              <a:rPr lang="en-US" sz="1800" dirty="0">
                <a:latin typeface="Tahoma" charset="0"/>
              </a:rPr>
              <a:t>; and non-spherical antenna </a:t>
            </a:r>
            <a:r>
              <a:rPr lang="en-US" sz="1800" dirty="0" smtClean="0">
                <a:latin typeface="Tahoma" charset="0"/>
              </a:rPr>
              <a:t>pattern</a:t>
            </a:r>
          </a:p>
          <a:p>
            <a:pPr>
              <a:lnSpc>
                <a:spcPct val="110000"/>
              </a:lnSpc>
            </a:pPr>
            <a:endParaRPr lang="en-US" dirty="0" smtClean="0">
              <a:latin typeface="Tahoma" charset="0"/>
            </a:endParaRPr>
          </a:p>
          <a:p>
            <a:pPr>
              <a:lnSpc>
                <a:spcPct val="110000"/>
              </a:lnSpc>
            </a:pPr>
            <a:r>
              <a:rPr lang="en-US" sz="1800" dirty="0" smtClean="0">
                <a:latin typeface="Tahoma" charset="0"/>
              </a:rPr>
              <a:t>Modeling of these effects </a:t>
            </a:r>
            <a:r>
              <a:rPr lang="en-US" dirty="0" smtClean="0">
                <a:latin typeface="Tahoma" charset="0"/>
              </a:rPr>
              <a:t>has improved, but for global analyses remain a problem</a:t>
            </a:r>
            <a:endParaRPr lang="en-US" sz="1800" dirty="0">
              <a:latin typeface="Tahoma" charset="0"/>
            </a:endParaRPr>
          </a:p>
        </p:txBody>
      </p:sp>
      <p:sp>
        <p:nvSpPr>
          <p:cNvPr id="4" name="Date Placeholder 3"/>
          <p:cNvSpPr>
            <a:spLocks noGrp="1"/>
          </p:cNvSpPr>
          <p:nvPr>
            <p:ph type="dt" sz="half" idx="10"/>
          </p:nvPr>
        </p:nvSpPr>
        <p:spPr/>
        <p:txBody>
          <a:bodyPr/>
          <a:lstStyle/>
          <a:p>
            <a:r>
              <a:rPr lang="en-US" smtClean="0"/>
              <a:t>01/09/12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25</a:t>
            </a:fld>
            <a:endParaRPr lang="en-US"/>
          </a:p>
        </p:txBody>
      </p:sp>
      <p:sp>
        <p:nvSpPr>
          <p:cNvPr id="6" name="Footer Placeholder 5"/>
          <p:cNvSpPr>
            <a:spLocks noGrp="1"/>
          </p:cNvSpPr>
          <p:nvPr>
            <p:ph type="ftr" sz="quarter" idx="11"/>
          </p:nvPr>
        </p:nvSpPr>
        <p:spPr/>
        <p:txBody>
          <a:bodyPr/>
          <a:lstStyle/>
          <a:p>
            <a:r>
              <a:rPr lang="en-US" smtClean="0"/>
              <a:t>Montserrat GG WS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7200" y="-19050"/>
            <a:ext cx="8382000" cy="5862320"/>
          </a:xfrm>
          <a:prstGeom prst="rect">
            <a:avLst/>
          </a:prstGeom>
        </p:spPr>
      </p:pic>
      <p:sp>
        <p:nvSpPr>
          <p:cNvPr id="54275" name="Text Box 5"/>
          <p:cNvSpPr txBox="1">
            <a:spLocks noChangeArrowheads="1"/>
          </p:cNvSpPr>
          <p:nvPr/>
        </p:nvSpPr>
        <p:spPr bwMode="auto">
          <a:xfrm>
            <a:off x="1219200" y="5715000"/>
            <a:ext cx="6858000" cy="384175"/>
          </a:xfrm>
          <a:prstGeom prst="rect">
            <a:avLst/>
          </a:prstGeom>
          <a:noFill/>
          <a:ln w="9525">
            <a:noFill/>
            <a:miter lim="800000"/>
            <a:headEnd/>
            <a:tailEnd/>
          </a:ln>
        </p:spPr>
        <p:txBody>
          <a:bodyPr>
            <a:prstTxWarp prst="textNoShape">
              <a:avLst/>
            </a:prstTxWarp>
            <a:spAutoFit/>
          </a:bodyPr>
          <a:lstStyle/>
          <a:p>
            <a:endParaRPr lang="en-US"/>
          </a:p>
        </p:txBody>
      </p:sp>
      <p:sp>
        <p:nvSpPr>
          <p:cNvPr id="54276" name="Rectangle 6"/>
          <p:cNvSpPr>
            <a:spLocks noChangeArrowheads="1"/>
          </p:cNvSpPr>
          <p:nvPr/>
        </p:nvSpPr>
        <p:spPr bwMode="auto">
          <a:xfrm>
            <a:off x="457200" y="5758904"/>
            <a:ext cx="5943600" cy="671722"/>
          </a:xfrm>
          <a:prstGeom prst="rect">
            <a:avLst/>
          </a:prstGeom>
          <a:noFill/>
          <a:ln w="9525">
            <a:noFill/>
            <a:miter lim="800000"/>
            <a:headEnd/>
            <a:tailEnd/>
          </a:ln>
        </p:spPr>
        <p:txBody>
          <a:bodyPr wrap="square">
            <a:prstTxWarp prst="textNoShape">
              <a:avLst/>
            </a:prstTxWarp>
            <a:spAutoFit/>
          </a:bodyPr>
          <a:lstStyle/>
          <a:p>
            <a:pPr>
              <a:lnSpc>
                <a:spcPct val="105000"/>
              </a:lnSpc>
            </a:pPr>
            <a:r>
              <a:rPr lang="en-US" sz="1800" dirty="0">
                <a:latin typeface="Tahoma" charset="0"/>
              </a:rPr>
              <a:t>Quality of IGS Final Orbits   1994-</a:t>
            </a:r>
            <a:r>
              <a:rPr lang="en-US" sz="1800" dirty="0" smtClean="0">
                <a:latin typeface="Tahoma" charset="0"/>
              </a:rPr>
              <a:t>2011/</a:t>
            </a:r>
            <a:r>
              <a:rPr lang="en-US" dirty="0" smtClean="0">
                <a:latin typeface="Tahoma" charset="0"/>
              </a:rPr>
              <a:t>07</a:t>
            </a:r>
            <a:endParaRPr lang="en-US" sz="1800" dirty="0" smtClean="0">
              <a:latin typeface="Tahoma" charset="0"/>
            </a:endParaRPr>
          </a:p>
          <a:p>
            <a:pPr>
              <a:lnSpc>
                <a:spcPct val="105000"/>
              </a:lnSpc>
            </a:pPr>
            <a:r>
              <a:rPr lang="en-US" sz="1800" dirty="0">
                <a:latin typeface="Tahoma" charset="0"/>
              </a:rPr>
              <a:t>   </a:t>
            </a:r>
            <a:r>
              <a:rPr lang="en-US" sz="1600" dirty="0">
                <a:latin typeface="Tahoma" charset="0"/>
              </a:rPr>
              <a:t>20 mm = 1 ppb</a:t>
            </a:r>
            <a:r>
              <a:rPr lang="en-US" sz="1800" dirty="0" smtClean="0">
                <a:latin typeface="Tahoma" charset="0"/>
              </a:rPr>
              <a:t>                   </a:t>
            </a:r>
            <a:r>
              <a:rPr lang="en-US" sz="1600" dirty="0" smtClean="0"/>
              <a:t>Source</a:t>
            </a:r>
            <a:r>
              <a:rPr lang="en-US" sz="1600" dirty="0"/>
              <a:t>: http://</a:t>
            </a:r>
            <a:r>
              <a:rPr lang="en-US" sz="1600" dirty="0" err="1"/>
              <a:t>acc.igs.org</a:t>
            </a:r>
            <a:endParaRPr lang="en-US" sz="1600" dirty="0"/>
          </a:p>
        </p:txBody>
      </p:sp>
      <p:sp>
        <p:nvSpPr>
          <p:cNvPr id="5" name="Date Placeholder 4"/>
          <p:cNvSpPr>
            <a:spLocks noGrp="1"/>
          </p:cNvSpPr>
          <p:nvPr>
            <p:ph type="dt" sz="half" idx="10"/>
          </p:nvPr>
        </p:nvSpPr>
        <p:spPr/>
        <p:txBody>
          <a:bodyPr/>
          <a:lstStyle/>
          <a:p>
            <a:r>
              <a:rPr lang="en-US" smtClean="0"/>
              <a:t>01/09/12</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26</a:t>
            </a:fld>
            <a:endParaRPr lang="en-US"/>
          </a:p>
        </p:txBody>
      </p:sp>
      <p:sp>
        <p:nvSpPr>
          <p:cNvPr id="7" name="Footer Placeholder 6"/>
          <p:cNvSpPr>
            <a:spLocks noGrp="1"/>
          </p:cNvSpPr>
          <p:nvPr>
            <p:ph type="ftr" sz="quarter" idx="11"/>
          </p:nvPr>
        </p:nvSpPr>
        <p:spPr/>
        <p:txBody>
          <a:bodyPr/>
          <a:lstStyle/>
          <a:p>
            <a:r>
              <a:rPr lang="en-US" smtClean="0"/>
              <a:t>Montserrat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5"/>
          <p:cNvSpPr txBox="1">
            <a:spLocks noChangeArrowheads="1"/>
          </p:cNvSpPr>
          <p:nvPr/>
        </p:nvSpPr>
        <p:spPr bwMode="auto">
          <a:xfrm>
            <a:off x="1219200" y="5715000"/>
            <a:ext cx="6858000" cy="384175"/>
          </a:xfrm>
          <a:prstGeom prst="rect">
            <a:avLst/>
          </a:prstGeom>
          <a:noFill/>
          <a:ln w="9525">
            <a:noFill/>
            <a:miter lim="800000"/>
            <a:headEnd/>
            <a:tailEnd/>
          </a:ln>
        </p:spPr>
        <p:txBody>
          <a:bodyPr>
            <a:prstTxWarp prst="textNoShape">
              <a:avLst/>
            </a:prstTxWarp>
            <a:spAutoFit/>
          </a:bodyPr>
          <a:lstStyle/>
          <a:p>
            <a:endParaRPr lang="en-US"/>
          </a:p>
        </p:txBody>
      </p:sp>
      <p:sp>
        <p:nvSpPr>
          <p:cNvPr id="54276" name="Rectangle 6"/>
          <p:cNvSpPr>
            <a:spLocks noChangeArrowheads="1"/>
          </p:cNvSpPr>
          <p:nvPr/>
        </p:nvSpPr>
        <p:spPr bwMode="auto">
          <a:xfrm>
            <a:off x="152400" y="5758904"/>
            <a:ext cx="5943600" cy="671722"/>
          </a:xfrm>
          <a:prstGeom prst="rect">
            <a:avLst/>
          </a:prstGeom>
          <a:noFill/>
          <a:ln w="9525">
            <a:noFill/>
            <a:miter lim="800000"/>
            <a:headEnd/>
            <a:tailEnd/>
          </a:ln>
        </p:spPr>
        <p:txBody>
          <a:bodyPr wrap="square">
            <a:prstTxWarp prst="textNoShape">
              <a:avLst/>
            </a:prstTxWarp>
            <a:spAutoFit/>
          </a:bodyPr>
          <a:lstStyle/>
          <a:p>
            <a:pPr>
              <a:lnSpc>
                <a:spcPct val="105000"/>
              </a:lnSpc>
            </a:pPr>
            <a:r>
              <a:rPr lang="en-US" sz="1800" dirty="0">
                <a:latin typeface="Tahoma" charset="0"/>
              </a:rPr>
              <a:t>Quality of IGS Final Orbits</a:t>
            </a:r>
            <a:r>
              <a:rPr lang="en-US" sz="1800" dirty="0" smtClean="0">
                <a:latin typeface="Tahoma" charset="0"/>
              </a:rPr>
              <a:t> Last Year  </a:t>
            </a:r>
            <a:r>
              <a:rPr lang="en-US" dirty="0" smtClean="0">
                <a:latin typeface="Tahoma" charset="0"/>
              </a:rPr>
              <a:t>2010/12-2011/12</a:t>
            </a:r>
            <a:endParaRPr lang="en-US" sz="1800" dirty="0" smtClean="0">
              <a:latin typeface="Tahoma" charset="0"/>
            </a:endParaRPr>
          </a:p>
          <a:p>
            <a:pPr>
              <a:lnSpc>
                <a:spcPct val="105000"/>
              </a:lnSpc>
            </a:pPr>
            <a:r>
              <a:rPr lang="en-US" sz="1800" dirty="0">
                <a:latin typeface="Tahoma" charset="0"/>
              </a:rPr>
              <a:t>   </a:t>
            </a:r>
            <a:r>
              <a:rPr lang="en-US" sz="1600" dirty="0">
                <a:latin typeface="Tahoma" charset="0"/>
              </a:rPr>
              <a:t>20 mm = 1 ppb</a:t>
            </a:r>
            <a:r>
              <a:rPr lang="en-US" sz="1800" dirty="0" smtClean="0">
                <a:latin typeface="Tahoma" charset="0"/>
              </a:rPr>
              <a:t>                     </a:t>
            </a:r>
            <a:r>
              <a:rPr lang="en-US" sz="1600" dirty="0" smtClean="0"/>
              <a:t>Source</a:t>
            </a:r>
            <a:r>
              <a:rPr lang="en-US" sz="1600" dirty="0"/>
              <a:t>: http://</a:t>
            </a:r>
            <a:r>
              <a:rPr lang="en-US" sz="1600" dirty="0" err="1"/>
              <a:t>acc.igs.org</a:t>
            </a:r>
            <a:endParaRPr lang="en-US" sz="1600" dirty="0"/>
          </a:p>
        </p:txBody>
      </p:sp>
      <p:sp>
        <p:nvSpPr>
          <p:cNvPr id="5" name="Date Placeholder 4"/>
          <p:cNvSpPr>
            <a:spLocks noGrp="1"/>
          </p:cNvSpPr>
          <p:nvPr>
            <p:ph type="dt" sz="half" idx="10"/>
          </p:nvPr>
        </p:nvSpPr>
        <p:spPr/>
        <p:txBody>
          <a:bodyPr/>
          <a:lstStyle/>
          <a:p>
            <a:r>
              <a:rPr lang="en-US" smtClean="0"/>
              <a:t>01/09/12</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27</a:t>
            </a:fld>
            <a:endParaRPr lang="en-US" dirty="0"/>
          </a:p>
        </p:txBody>
      </p:sp>
      <p:sp>
        <p:nvSpPr>
          <p:cNvPr id="7" name="Footer Placeholder 6"/>
          <p:cNvSpPr>
            <a:spLocks noGrp="1"/>
          </p:cNvSpPr>
          <p:nvPr>
            <p:ph type="ftr" sz="quarter" idx="11"/>
          </p:nvPr>
        </p:nvSpPr>
        <p:spPr>
          <a:xfrm>
            <a:off x="3200400" y="6430626"/>
            <a:ext cx="2895600" cy="365125"/>
          </a:xfrm>
        </p:spPr>
        <p:txBody>
          <a:bodyPr/>
          <a:lstStyle/>
          <a:p>
            <a:r>
              <a:rPr lang="en-US" smtClean="0"/>
              <a:t>Montserrat GG WS</a:t>
            </a:r>
            <a:endParaRPr lang="en-US" dirty="0"/>
          </a:p>
        </p:txBody>
      </p:sp>
      <p:pic>
        <p:nvPicPr>
          <p:cNvPr id="2" name="Picture 1"/>
          <p:cNvPicPr>
            <a:picLocks noChangeAspect="1"/>
          </p:cNvPicPr>
          <p:nvPr/>
        </p:nvPicPr>
        <p:blipFill>
          <a:blip r:embed="rId3"/>
          <a:stretch>
            <a:fillRect/>
          </a:stretch>
        </p:blipFill>
        <p:spPr>
          <a:xfrm>
            <a:off x="330200" y="-12700"/>
            <a:ext cx="8310880" cy="58623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000" b="0"/>
              <a:t>Limits of GPS Accuracy</a:t>
            </a:r>
            <a:endParaRPr lang="en-US" sz="2800"/>
          </a:p>
        </p:txBody>
      </p:sp>
      <p:sp>
        <p:nvSpPr>
          <p:cNvPr id="58371"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t>Unmodeled motions of the station</a:t>
            </a:r>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t>Unmodeled motions of the satellites</a:t>
            </a:r>
          </a:p>
          <a:p>
            <a:pPr marL="342900" indent="-342900" defTabSz="914400">
              <a:lnSpc>
                <a:spcPct val="84000"/>
              </a:lnSpc>
              <a:spcBef>
                <a:spcPct val="80000"/>
              </a:spcBef>
            </a:pPr>
            <a:r>
              <a:rPr lang="en-US" sz="1900" b="0">
                <a:solidFill>
                  <a:srgbClr val="FF1337"/>
                </a:solidFill>
              </a:rPr>
              <a:t>Reference frame</a:t>
            </a:r>
            <a:endParaRPr lang="en-US" sz="1900" b="0"/>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4" name="Date Placeholder 3"/>
          <p:cNvSpPr>
            <a:spLocks noGrp="1"/>
          </p:cNvSpPr>
          <p:nvPr>
            <p:ph type="dt" sz="half" idx="10"/>
          </p:nvPr>
        </p:nvSpPr>
        <p:spPr/>
        <p:txBody>
          <a:bodyPr/>
          <a:lstStyle/>
          <a:p>
            <a:r>
              <a:rPr lang="en-US" smtClean="0"/>
              <a:t>01/09/12</a:t>
            </a:r>
            <a:endParaRPr lang="en-US"/>
          </a:p>
        </p:txBody>
      </p:sp>
      <p:sp>
        <p:nvSpPr>
          <p:cNvPr id="5" name="Slide Number Placeholder 4"/>
          <p:cNvSpPr>
            <a:spLocks noGrp="1"/>
          </p:cNvSpPr>
          <p:nvPr>
            <p:ph type="sldNum" sz="quarter" idx="12"/>
          </p:nvPr>
        </p:nvSpPr>
        <p:spPr/>
        <p:txBody>
          <a:bodyPr/>
          <a:lstStyle/>
          <a:p>
            <a:fld id="{1E733780-A431-4245-B6C8-30D07426687F}" type="slidenum">
              <a:rPr lang="en-US" smtClean="0"/>
              <a:t>28</a:t>
            </a:fld>
            <a:endParaRPr lang="en-US"/>
          </a:p>
        </p:txBody>
      </p:sp>
      <p:sp>
        <p:nvSpPr>
          <p:cNvPr id="6" name="Footer Placeholder 5"/>
          <p:cNvSpPr>
            <a:spLocks noGrp="1"/>
          </p:cNvSpPr>
          <p:nvPr>
            <p:ph type="ftr" sz="quarter" idx="11"/>
          </p:nvPr>
        </p:nvSpPr>
        <p:spPr/>
        <p:txBody>
          <a:bodyPr/>
          <a:lstStyle/>
          <a:p>
            <a:r>
              <a:rPr lang="en-US" smtClean="0"/>
              <a:t>Montserrat GG WS</a:t>
            </a:r>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p:cNvPicPr>
            <a:picLocks noChangeAspect="1" noChangeArrowheads="1"/>
          </p:cNvPicPr>
          <p:nvPr/>
        </p:nvPicPr>
        <p:blipFill>
          <a:blip r:embed="rId3"/>
          <a:srcRect l="11607" t="18155" r="18750" b="11905"/>
          <a:stretch>
            <a:fillRect/>
          </a:stretch>
        </p:blipFill>
        <p:spPr bwMode="auto">
          <a:xfrm>
            <a:off x="152400" y="1752600"/>
            <a:ext cx="2971800" cy="2984500"/>
          </a:xfrm>
          <a:prstGeom prst="rect">
            <a:avLst/>
          </a:prstGeom>
          <a:noFill/>
          <a:ln w="9525">
            <a:noFill/>
            <a:round/>
            <a:headEnd/>
            <a:tailEnd/>
          </a:ln>
        </p:spPr>
      </p:pic>
      <p:sp>
        <p:nvSpPr>
          <p:cNvPr id="60418" name="Rectangle 1"/>
          <p:cNvSpPr>
            <a:spLocks noGrp="1" noChangeArrowheads="1"/>
          </p:cNvSpPr>
          <p:nvPr>
            <p:ph type="title"/>
          </p:nvPr>
        </p:nvSpPr>
        <p:spPr/>
        <p:txBody>
          <a:bodyPr anchor="ctr"/>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0"/>
              <a:t>Reference Frames</a:t>
            </a:r>
            <a:endParaRPr lang="en-GB"/>
          </a:p>
        </p:txBody>
      </p:sp>
      <p:sp>
        <p:nvSpPr>
          <p:cNvPr id="9" name="Content Placeholder 8"/>
          <p:cNvSpPr>
            <a:spLocks noGrp="1"/>
          </p:cNvSpPr>
          <p:nvPr>
            <p:ph idx="1"/>
          </p:nvPr>
        </p:nvSpPr>
        <p:spPr>
          <a:xfrm>
            <a:off x="3327400" y="1600200"/>
            <a:ext cx="5816600" cy="4525963"/>
          </a:xfrm>
        </p:spPr>
        <p:txBody>
          <a:bodyPr>
            <a:normAutofit fontScale="85000" lnSpcReduction="10000"/>
          </a:bodyPr>
          <a:lstStyle/>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charset="0"/>
              </a:rPr>
              <a:t>Global Reference Frame quality:</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charset="0"/>
              </a:rPr>
              <a:t>   </a:t>
            </a:r>
            <a:r>
              <a:rPr lang="en-US" dirty="0" smtClean="0">
                <a:latin typeface="Arial" charset="0"/>
              </a:rPr>
              <a:t>Center of Mass   &lt;10 mm</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rPr>
              <a:t>    ITRF  ~ 2 mm, &lt; 1 mm/yr</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rPr>
              <a:t>Continental scale networks (e.g. PBO)</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rPr>
              <a:t>  &lt; 1 mm/yr </a:t>
            </a:r>
            <a:r>
              <a:rPr lang="en-US" dirty="0" err="1" smtClean="0">
                <a:latin typeface="Arial" charset="0"/>
              </a:rPr>
              <a:t>horiz</a:t>
            </a:r>
            <a:r>
              <a:rPr lang="en-US" dirty="0" smtClean="0">
                <a:latin typeface="Arial" charset="0"/>
              </a:rPr>
              <a:t>.,  2 mm/yr vert.</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charset="0"/>
              </a:rPr>
              <a:t>Local</a:t>
            </a:r>
            <a:r>
              <a:rPr lang="en-GB" sz="3600" dirty="0" smtClean="0">
                <a:latin typeface="Arial" charset="0"/>
              </a:rPr>
              <a:t> </a:t>
            </a:r>
            <a:r>
              <a:rPr lang="en-GB" dirty="0" smtClean="0">
                <a:latin typeface="Arial" charset="0"/>
              </a:rPr>
              <a:t>scale (100-200 km) depends on how “realized” and available stable sites (IGS sites in region)</a:t>
            </a: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latin typeface="Arial" charset="0"/>
            </a:endParaRPr>
          </a:p>
        </p:txBody>
      </p:sp>
      <p:sp>
        <p:nvSpPr>
          <p:cNvPr id="6" name="Date Placeholder 5"/>
          <p:cNvSpPr>
            <a:spLocks noGrp="1"/>
          </p:cNvSpPr>
          <p:nvPr>
            <p:ph type="dt" sz="half" idx="10"/>
          </p:nvPr>
        </p:nvSpPr>
        <p:spPr/>
        <p:txBody>
          <a:bodyPr/>
          <a:lstStyle/>
          <a:p>
            <a:r>
              <a:rPr lang="en-US" smtClean="0"/>
              <a:t>01/09/12</a:t>
            </a:r>
            <a:endParaRPr lang="en-US"/>
          </a:p>
        </p:txBody>
      </p:sp>
      <p:sp>
        <p:nvSpPr>
          <p:cNvPr id="8" name="Footer Placeholder 7"/>
          <p:cNvSpPr>
            <a:spLocks noGrp="1"/>
          </p:cNvSpPr>
          <p:nvPr>
            <p:ph type="ftr" sz="quarter" idx="11"/>
          </p:nvPr>
        </p:nvSpPr>
        <p:spPr/>
        <p:txBody>
          <a:bodyPr/>
          <a:lstStyle/>
          <a:p>
            <a:r>
              <a:rPr lang="en-US" smtClean="0"/>
              <a:t>Montserrat GG WS</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29</a:t>
            </a:fld>
            <a:endParaRPr lang="en-US"/>
          </a:p>
        </p:txBody>
      </p:sp>
      <p:sp>
        <p:nvSpPr>
          <p:cNvPr id="60421" name="Rectangle 5"/>
          <p:cNvSpPr>
            <a:spLocks noChangeArrowheads="1"/>
          </p:cNvSpPr>
          <p:nvPr/>
        </p:nvSpPr>
        <p:spPr bwMode="auto">
          <a:xfrm>
            <a:off x="5791200" y="6019800"/>
            <a:ext cx="3352800" cy="384175"/>
          </a:xfrm>
          <a:prstGeom prst="rect">
            <a:avLst/>
          </a:prstGeom>
          <a:noFill/>
          <a:ln w="9525">
            <a:noFill/>
            <a:miter lim="800000"/>
            <a:headEnd/>
            <a:tailEnd/>
          </a:ln>
        </p:spPr>
        <p:txBody>
          <a:bodyPr>
            <a:prstTxWarp prst="textNoShape">
              <a:avLst/>
            </a:prstTxWarp>
            <a:spAutoFit/>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lstStyle/>
          <a:p>
            <a:r>
              <a:rPr lang="en-US" dirty="0" smtClean="0"/>
              <a:t>Lectures and Tutorials Day 2</a:t>
            </a:r>
          </a:p>
          <a:p>
            <a:pPr marL="971550" lvl="1" indent="-514350">
              <a:buFont typeface="+mj-lt"/>
              <a:buAutoNum type="arabicPeriod"/>
            </a:pPr>
            <a:r>
              <a:rPr lang="en-US" dirty="0" smtClean="0"/>
              <a:t>Modeling details, atmospheric delays, loading</a:t>
            </a:r>
          </a:p>
          <a:p>
            <a:pPr marL="971550" lvl="1" indent="-514350">
              <a:buFont typeface="+mj-lt"/>
              <a:buAutoNum type="arabicPeriod"/>
            </a:pPr>
            <a:r>
              <a:rPr lang="en-US" dirty="0" smtClean="0"/>
              <a:t>Treatment of earthquakes, equipment changes and other effects</a:t>
            </a:r>
          </a:p>
          <a:p>
            <a:pPr marL="971550" lvl="1" indent="-514350">
              <a:buFont typeface="+mj-lt"/>
              <a:buAutoNum type="arabicPeriod"/>
            </a:pPr>
            <a:r>
              <a:rPr lang="en-US" dirty="0" smtClean="0"/>
              <a:t>Statistics of time series and determination of error models for velocity estimates</a:t>
            </a:r>
          </a:p>
          <a:p>
            <a:pPr marL="971550" lvl="1" indent="-514350">
              <a:buFont typeface="+mj-lt"/>
              <a:buAutoNum type="arabicPeriod"/>
            </a:pPr>
            <a:r>
              <a:rPr lang="en-US" dirty="0" smtClean="0"/>
              <a:t>Analysis of Salton Sea data over a longer period of time using time series.</a:t>
            </a:r>
            <a:endParaRPr lang="en-US" dirty="0"/>
          </a:p>
        </p:txBody>
      </p:sp>
      <p:sp>
        <p:nvSpPr>
          <p:cNvPr id="4" name="Date Placeholder 3"/>
          <p:cNvSpPr>
            <a:spLocks noGrp="1"/>
          </p:cNvSpPr>
          <p:nvPr>
            <p:ph type="dt" sz="half" idx="10"/>
          </p:nvPr>
        </p:nvSpPr>
        <p:spPr/>
        <p:txBody>
          <a:bodyPr/>
          <a:lstStyle/>
          <a:p>
            <a:r>
              <a:rPr lang="en-US" smtClean="0"/>
              <a:t>01/09/12</a:t>
            </a:r>
            <a:endParaRPr lang="en-US"/>
          </a:p>
        </p:txBody>
      </p:sp>
      <p:sp>
        <p:nvSpPr>
          <p:cNvPr id="5" name="Footer Placeholder 4"/>
          <p:cNvSpPr>
            <a:spLocks noGrp="1"/>
          </p:cNvSpPr>
          <p:nvPr>
            <p:ph type="ftr" sz="quarter" idx="11"/>
          </p:nvPr>
        </p:nvSpPr>
        <p:spPr/>
        <p:txBody>
          <a:bodyPr/>
          <a:lstStyle/>
          <a:p>
            <a:r>
              <a:rPr lang="en-US" smtClean="0"/>
              <a:t>Montserrat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800" dirty="0" smtClean="0">
                <a:solidFill>
                  <a:srgbClr val="000000"/>
                </a:solidFill>
                <a:latin typeface="Tahoma" charset="0"/>
              </a:rPr>
              <a:t>Effect of Orbital and Geocentric Position Error/Uncertainty</a:t>
            </a:r>
            <a:br>
              <a:rPr lang="en-US" sz="2800" dirty="0" smtClean="0">
                <a:solidFill>
                  <a:srgbClr val="000000"/>
                </a:solidFill>
                <a:latin typeface="Tahoma" charset="0"/>
              </a:rPr>
            </a:br>
            <a:endParaRPr lang="en-US" sz="2800" dirty="0"/>
          </a:p>
        </p:txBody>
      </p:sp>
      <p:sp>
        <p:nvSpPr>
          <p:cNvPr id="9" name="Content Placeholder 8"/>
          <p:cNvSpPr>
            <a:spLocks noGrp="1"/>
          </p:cNvSpPr>
          <p:nvPr>
            <p:ph idx="1"/>
          </p:nvPr>
        </p:nvSpPr>
        <p:spPr>
          <a:xfrm>
            <a:off x="457200" y="1193800"/>
            <a:ext cx="8229600" cy="4932363"/>
          </a:xfrm>
        </p:spPr>
        <p:txBody>
          <a:bodyPr>
            <a:normAutofit fontScale="25000" lnSpcReduction="20000"/>
          </a:bodyPr>
          <a:lstStyle/>
          <a:p>
            <a:r>
              <a:rPr lang="en-US" dirty="0" smtClean="0">
                <a:solidFill>
                  <a:srgbClr val="47FFD1"/>
                </a:solidFill>
                <a:latin typeface="Tahoma" charset="0"/>
              </a:rPr>
              <a:t> </a:t>
            </a:r>
            <a:endParaRPr lang="en-US" dirty="0" smtClean="0">
              <a:latin typeface="Tahoma" charset="0"/>
            </a:endParaRPr>
          </a:p>
          <a:p>
            <a:endParaRPr lang="en-US" dirty="0" smtClean="0">
              <a:latin typeface="Tahoma" charset="0"/>
            </a:endParaRPr>
          </a:p>
          <a:p>
            <a:pPr>
              <a:buNone/>
            </a:pPr>
            <a:r>
              <a:rPr lang="en-US" sz="8000" i="1" dirty="0" smtClean="0">
                <a:latin typeface="Tahoma" charset="0"/>
              </a:rPr>
              <a:t>High-precision GPS is essentially relative  !</a:t>
            </a:r>
          </a:p>
          <a:p>
            <a:pPr>
              <a:buNone/>
            </a:pPr>
            <a:endParaRPr lang="en-US" sz="8000" dirty="0" smtClean="0">
              <a:latin typeface="Tahoma" charset="0"/>
            </a:endParaRPr>
          </a:p>
          <a:p>
            <a:pPr>
              <a:buNone/>
            </a:pPr>
            <a:r>
              <a:rPr lang="en-US" sz="8000" dirty="0" smtClean="0">
                <a:latin typeface="Tahoma" charset="0"/>
              </a:rPr>
              <a:t>Baseline error/uncertainty ~ </a:t>
            </a:r>
            <a:r>
              <a:rPr lang="en-US" sz="8000" u="sng" dirty="0" smtClean="0">
                <a:latin typeface="Tahoma" charset="0"/>
              </a:rPr>
              <a:t>Baseline distance</a:t>
            </a:r>
            <a:r>
              <a:rPr lang="en-US" sz="8000" dirty="0" smtClean="0">
                <a:latin typeface="Tahoma" charset="0"/>
              </a:rPr>
              <a:t>   </a:t>
            </a:r>
            <a:r>
              <a:rPr lang="en-US" sz="8000" dirty="0" err="1" smtClean="0">
                <a:latin typeface="Tahoma" charset="0"/>
              </a:rPr>
              <a:t>x</a:t>
            </a:r>
            <a:r>
              <a:rPr lang="en-US" sz="8000" dirty="0" smtClean="0">
                <a:latin typeface="Tahoma" charset="0"/>
              </a:rPr>
              <a:t>   geocentric SV or position error</a:t>
            </a:r>
          </a:p>
          <a:p>
            <a:pPr>
              <a:buNone/>
            </a:pPr>
            <a:r>
              <a:rPr lang="en-US" sz="8000" dirty="0" smtClean="0">
                <a:latin typeface="Tahoma" charset="0"/>
              </a:rPr>
              <a:t>                                         SV altitude </a:t>
            </a:r>
          </a:p>
          <a:p>
            <a:pPr>
              <a:buNone/>
            </a:pPr>
            <a:endParaRPr lang="en-US" sz="8000" dirty="0" smtClean="0">
              <a:latin typeface="Tahoma" charset="0"/>
            </a:endParaRPr>
          </a:p>
          <a:p>
            <a:pPr>
              <a:buNone/>
            </a:pPr>
            <a:r>
              <a:rPr lang="en-US" sz="8000" dirty="0" smtClean="0">
                <a:latin typeface="Tahoma" charset="0"/>
              </a:rPr>
              <a:t>SV errors reduced by averaging:</a:t>
            </a:r>
          </a:p>
          <a:p>
            <a:pPr>
              <a:buNone/>
            </a:pPr>
            <a:r>
              <a:rPr lang="en-US" sz="8000" dirty="0" smtClean="0">
                <a:latin typeface="Tahoma" charset="0"/>
              </a:rPr>
              <a:t>   Baseline errors are  ~  0.2 • orbital error / 20,000 km</a:t>
            </a:r>
          </a:p>
          <a:p>
            <a:pPr>
              <a:buNone/>
            </a:pPr>
            <a:r>
              <a:rPr lang="en-US" sz="8000" dirty="0" smtClean="0">
                <a:latin typeface="Tahoma" charset="0"/>
              </a:rPr>
              <a:t>   e.g. 20 mm orbital error = 1 ppb or 1 mm on 1000 km baseline</a:t>
            </a:r>
          </a:p>
          <a:p>
            <a:pPr>
              <a:buNone/>
            </a:pPr>
            <a:endParaRPr lang="en-US" sz="8000" dirty="0" smtClean="0">
              <a:latin typeface="Tahoma" charset="0"/>
            </a:endParaRPr>
          </a:p>
          <a:p>
            <a:pPr>
              <a:buNone/>
            </a:pPr>
            <a:endParaRPr lang="en-US" sz="8000" dirty="0" smtClean="0">
              <a:latin typeface="Tahoma" charset="0"/>
            </a:endParaRPr>
          </a:p>
          <a:p>
            <a:pPr>
              <a:buNone/>
            </a:pPr>
            <a:r>
              <a:rPr lang="en-US" sz="8000" dirty="0" smtClean="0">
                <a:latin typeface="Tahoma" charset="0"/>
              </a:rPr>
              <a:t>Network (“absolute”) position errors less important for small networks</a:t>
            </a:r>
          </a:p>
          <a:p>
            <a:pPr>
              <a:lnSpc>
                <a:spcPct val="105000"/>
              </a:lnSpc>
              <a:buNone/>
            </a:pPr>
            <a:r>
              <a:rPr lang="en-US" sz="8000" dirty="0" smtClean="0">
                <a:latin typeface="Tahoma" charset="0"/>
              </a:rPr>
              <a:t>    e.g. 5 mm position error ~ 1  ppb or  1 mm on 1000 km baseline</a:t>
            </a:r>
          </a:p>
          <a:p>
            <a:pPr>
              <a:lnSpc>
                <a:spcPct val="105000"/>
              </a:lnSpc>
              <a:buNone/>
            </a:pPr>
            <a:r>
              <a:rPr lang="en-US" sz="8000" dirty="0" smtClean="0">
                <a:latin typeface="Tahoma" charset="0"/>
              </a:rPr>
              <a:t>	   10 cm position error ~ 20 ppb or 1 mm on 50 km baseline</a:t>
            </a:r>
          </a:p>
          <a:p>
            <a:pPr>
              <a:lnSpc>
                <a:spcPct val="105000"/>
              </a:lnSpc>
              <a:buNone/>
            </a:pPr>
            <a:endParaRPr lang="en-US" sz="8000" dirty="0" smtClean="0">
              <a:latin typeface="Tahoma" charset="0"/>
            </a:endParaRPr>
          </a:p>
          <a:p>
            <a:pPr>
              <a:lnSpc>
                <a:spcPct val="105000"/>
              </a:lnSpc>
              <a:buNone/>
            </a:pPr>
            <a:r>
              <a:rPr lang="en-US" sz="8000" dirty="0" smtClean="0">
                <a:latin typeface="Tahoma" charset="0"/>
              </a:rPr>
              <a:t>* But SV and position errors are magnified for short sessions</a:t>
            </a:r>
          </a:p>
          <a:p>
            <a:pPr>
              <a:buNone/>
            </a:pPr>
            <a:endParaRPr lang="en-US" sz="8000" dirty="0" smtClean="0">
              <a:latin typeface="Tahoma" charset="0"/>
            </a:endParaRPr>
          </a:p>
          <a:p>
            <a:pPr>
              <a:buNone/>
            </a:pPr>
            <a:r>
              <a:rPr lang="en-US" sz="8000" dirty="0" smtClean="0">
                <a:latin typeface="Tahoma" charset="0"/>
              </a:rPr>
              <a:t> </a:t>
            </a:r>
          </a:p>
          <a:p>
            <a:pPr>
              <a:buNone/>
            </a:pPr>
            <a:endParaRPr lang="en-US" sz="8000" dirty="0"/>
          </a:p>
        </p:txBody>
      </p:sp>
      <p:sp>
        <p:nvSpPr>
          <p:cNvPr id="3" name="Date Placeholder 2"/>
          <p:cNvSpPr>
            <a:spLocks noGrp="1"/>
          </p:cNvSpPr>
          <p:nvPr>
            <p:ph type="dt" sz="half" idx="10"/>
          </p:nvPr>
        </p:nvSpPr>
        <p:spPr/>
        <p:txBody>
          <a:bodyPr/>
          <a:lstStyle/>
          <a:p>
            <a:r>
              <a:rPr lang="en-US" smtClean="0"/>
              <a:t>01/09/12</a:t>
            </a:r>
            <a:endParaRPr lang="en-US"/>
          </a:p>
        </p:txBody>
      </p:sp>
      <p:sp>
        <p:nvSpPr>
          <p:cNvPr id="5" name="Footer Placeholder 4"/>
          <p:cNvSpPr>
            <a:spLocks noGrp="1"/>
          </p:cNvSpPr>
          <p:nvPr>
            <p:ph type="ftr" sz="quarter" idx="11"/>
          </p:nvPr>
        </p:nvSpPr>
        <p:spPr/>
        <p:txBody>
          <a:bodyPr/>
          <a:lstStyle/>
          <a:p>
            <a:r>
              <a:rPr lang="en-US" smtClean="0"/>
              <a:t>Montserrat GG WS</a:t>
            </a:r>
            <a:endParaRPr lang="en-US"/>
          </a:p>
        </p:txBody>
      </p:sp>
      <p:sp>
        <p:nvSpPr>
          <p:cNvPr id="4" name="Slide Number Placeholder 3"/>
          <p:cNvSpPr>
            <a:spLocks noGrp="1"/>
          </p:cNvSpPr>
          <p:nvPr>
            <p:ph type="sldNum" sz="quarter" idx="12"/>
          </p:nvPr>
        </p:nvSpPr>
        <p:spPr/>
        <p:txBody>
          <a:bodyPr/>
          <a:lstStyle/>
          <a:p>
            <a:fld id="{1E733780-A431-4245-B6C8-30D07426687F}" type="slidenum">
              <a:rPr lang="en-US" smtClean="0"/>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High precision GPS (mm and better positioning) requires external information in additional to just the data and orbit information.</a:t>
            </a:r>
          </a:p>
          <a:p>
            <a:r>
              <a:rPr lang="en-US" dirty="0" smtClean="0"/>
              <a:t>Larger site separations and mixed equipment types require more care in the data analysis than short baseline, homogeneous system data collection.</a:t>
            </a:r>
          </a:p>
          <a:p>
            <a:r>
              <a:rPr lang="en-US" dirty="0" smtClean="0"/>
              <a:t>All of the external information needed is available and the GAMIT processing system gathers most of this information automatically.  There is some information that users need to keep up to date (discussed later). </a:t>
            </a:r>
          </a:p>
          <a:p>
            <a:r>
              <a:rPr lang="en-US" dirty="0" smtClean="0"/>
              <a:t>The next two lectures examine running GAMIT and GLOBK.  The final session today will be tutorial looking at an earthquake effected data set.</a:t>
            </a:r>
            <a:endParaRPr lang="en-US" dirty="0"/>
          </a:p>
        </p:txBody>
      </p:sp>
      <p:sp>
        <p:nvSpPr>
          <p:cNvPr id="4" name="Date Placeholder 3"/>
          <p:cNvSpPr>
            <a:spLocks noGrp="1"/>
          </p:cNvSpPr>
          <p:nvPr>
            <p:ph type="dt" sz="half" idx="10"/>
          </p:nvPr>
        </p:nvSpPr>
        <p:spPr/>
        <p:txBody>
          <a:bodyPr/>
          <a:lstStyle/>
          <a:p>
            <a:r>
              <a:rPr lang="en-US" smtClean="0"/>
              <a:t>01/09/12</a:t>
            </a:r>
            <a:endParaRPr lang="en-US"/>
          </a:p>
        </p:txBody>
      </p:sp>
      <p:sp>
        <p:nvSpPr>
          <p:cNvPr id="5" name="Footer Placeholder 4"/>
          <p:cNvSpPr>
            <a:spLocks noGrp="1"/>
          </p:cNvSpPr>
          <p:nvPr>
            <p:ph type="ftr" sz="quarter" idx="11"/>
          </p:nvPr>
        </p:nvSpPr>
        <p:spPr/>
        <p:txBody>
          <a:bodyPr/>
          <a:lstStyle/>
          <a:p>
            <a:r>
              <a:rPr lang="en-US" smtClean="0"/>
              <a:t>Montserrat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31</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Lectures and Tutorial Day 3</a:t>
            </a:r>
          </a:p>
          <a:p>
            <a:pPr marL="971550" lvl="1" indent="-514350">
              <a:buFont typeface="+mj-lt"/>
              <a:buAutoNum type="arabicPeriod"/>
            </a:pPr>
            <a:r>
              <a:rPr lang="en-US" dirty="0" smtClean="0"/>
              <a:t>Introduction to Track kinematic processing</a:t>
            </a:r>
          </a:p>
          <a:p>
            <a:pPr marL="971550" lvl="1" indent="-514350">
              <a:buFont typeface="+mj-lt"/>
              <a:buAutoNum type="arabicPeriod"/>
            </a:pPr>
            <a:r>
              <a:rPr lang="en-US" dirty="0" smtClean="0"/>
              <a:t>Tuning in track: Configurations and how to assess quality of solution.  Analysis of long and short baseline results.</a:t>
            </a:r>
          </a:p>
          <a:p>
            <a:pPr marL="971550" lvl="1" indent="-514350">
              <a:buFont typeface="+mj-lt"/>
              <a:buAutoNum type="arabicPeriod"/>
            </a:pPr>
            <a:r>
              <a:rPr lang="en-US" dirty="0" err="1" smtClean="0"/>
              <a:t>TrackRT</a:t>
            </a:r>
            <a:r>
              <a:rPr lang="en-US" dirty="0" smtClean="0"/>
              <a:t> Installation and setup.  Real-time version of track using the BKG BNC caster protocol</a:t>
            </a:r>
          </a:p>
          <a:p>
            <a:pPr marL="971550" lvl="1" indent="-514350">
              <a:buFont typeface="+mj-lt"/>
              <a:buAutoNum type="arabicPeriod"/>
            </a:pPr>
            <a:r>
              <a:rPr lang="en-US" dirty="0" smtClean="0"/>
              <a:t>Tutorial session looking at track results: Earthquake surface wave analysis and kinematic trajectory.</a:t>
            </a:r>
            <a:endParaRPr lang="en-US" dirty="0"/>
          </a:p>
        </p:txBody>
      </p:sp>
      <p:sp>
        <p:nvSpPr>
          <p:cNvPr id="4" name="Date Placeholder 3"/>
          <p:cNvSpPr>
            <a:spLocks noGrp="1"/>
          </p:cNvSpPr>
          <p:nvPr>
            <p:ph type="dt" sz="half" idx="10"/>
          </p:nvPr>
        </p:nvSpPr>
        <p:spPr/>
        <p:txBody>
          <a:bodyPr/>
          <a:lstStyle/>
          <a:p>
            <a:r>
              <a:rPr lang="en-US" smtClean="0"/>
              <a:t>01/09/12</a:t>
            </a:r>
            <a:endParaRPr lang="en-US"/>
          </a:p>
        </p:txBody>
      </p:sp>
      <p:sp>
        <p:nvSpPr>
          <p:cNvPr id="5" name="Footer Placeholder 4"/>
          <p:cNvSpPr>
            <a:spLocks noGrp="1"/>
          </p:cNvSpPr>
          <p:nvPr>
            <p:ph type="ftr" sz="quarter" idx="11"/>
          </p:nvPr>
        </p:nvSpPr>
        <p:spPr/>
        <p:txBody>
          <a:bodyPr/>
          <a:lstStyle/>
          <a:p>
            <a:r>
              <a:rPr lang="en-US" smtClean="0"/>
              <a:t>Montserrat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4</a:t>
            </a:fld>
            <a:endParaRPr lang="en-US"/>
          </a:p>
        </p:txBody>
      </p:sp>
    </p:spTree>
    <p:extLst>
      <p:ext uri="{BB962C8B-B14F-4D97-AF65-F5344CB8AC3E}">
        <p14:creationId xmlns:p14="http://schemas.microsoft.com/office/powerpoint/2010/main" val="104526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lstStyle/>
          <a:p>
            <a:r>
              <a:rPr lang="en-US" dirty="0" smtClean="0"/>
              <a:t>Lectures and Tutorial Day 4</a:t>
            </a:r>
          </a:p>
          <a:p>
            <a:pPr marL="971550" lvl="1" indent="-514350">
              <a:buFont typeface="+mj-lt"/>
              <a:buAutoNum type="arabicPeriod"/>
            </a:pPr>
            <a:r>
              <a:rPr lang="en-US" dirty="0" smtClean="0"/>
              <a:t>GAMIT/GLOBK utility scripts and programs</a:t>
            </a:r>
          </a:p>
          <a:p>
            <a:pPr marL="971550" lvl="1" indent="-514350">
              <a:buFont typeface="+mj-lt"/>
              <a:buAutoNum type="arabicPeriod"/>
            </a:pPr>
            <a:r>
              <a:rPr lang="en-US" dirty="0" smtClean="0"/>
              <a:t>GLOBK prototyping tools for large analyses.  Treatment of break in time series and earthquake effects.</a:t>
            </a:r>
          </a:p>
          <a:p>
            <a:pPr marL="971550" lvl="1" indent="-514350">
              <a:buFont typeface="+mj-lt"/>
              <a:buAutoNum type="arabicPeriod"/>
            </a:pPr>
            <a:r>
              <a:rPr lang="en-US" dirty="0" smtClean="0"/>
              <a:t>GPS meteorological applications.  </a:t>
            </a:r>
          </a:p>
          <a:p>
            <a:pPr marL="971550" lvl="1" indent="-514350">
              <a:buFont typeface="+mj-lt"/>
              <a:buAutoNum type="arabicPeriod"/>
            </a:pPr>
            <a:r>
              <a:rPr lang="en-US" dirty="0" smtClean="0"/>
              <a:t>Tutorial session using the </a:t>
            </a:r>
            <a:r>
              <a:rPr lang="en-US" dirty="0" err="1" smtClean="0"/>
              <a:t>tsview</a:t>
            </a:r>
            <a:r>
              <a:rPr lang="en-US" dirty="0" smtClean="0"/>
              <a:t>, </a:t>
            </a:r>
            <a:r>
              <a:rPr lang="en-US" dirty="0" err="1" smtClean="0"/>
              <a:t>tscon</a:t>
            </a:r>
            <a:r>
              <a:rPr lang="en-US" dirty="0" smtClean="0"/>
              <a:t> and </a:t>
            </a:r>
            <a:r>
              <a:rPr lang="en-US" dirty="0" err="1" smtClean="0"/>
              <a:t>tsfit</a:t>
            </a:r>
            <a:endParaRPr lang="en-US" dirty="0"/>
          </a:p>
        </p:txBody>
      </p:sp>
      <p:sp>
        <p:nvSpPr>
          <p:cNvPr id="4" name="Date Placeholder 3"/>
          <p:cNvSpPr>
            <a:spLocks noGrp="1"/>
          </p:cNvSpPr>
          <p:nvPr>
            <p:ph type="dt" sz="half" idx="10"/>
          </p:nvPr>
        </p:nvSpPr>
        <p:spPr/>
        <p:txBody>
          <a:bodyPr/>
          <a:lstStyle/>
          <a:p>
            <a:r>
              <a:rPr lang="en-US" smtClean="0"/>
              <a:t>01/09/12</a:t>
            </a:r>
            <a:endParaRPr lang="en-US"/>
          </a:p>
        </p:txBody>
      </p:sp>
      <p:sp>
        <p:nvSpPr>
          <p:cNvPr id="5" name="Footer Placeholder 4"/>
          <p:cNvSpPr>
            <a:spLocks noGrp="1"/>
          </p:cNvSpPr>
          <p:nvPr>
            <p:ph type="ftr" sz="quarter" idx="11"/>
          </p:nvPr>
        </p:nvSpPr>
        <p:spPr/>
        <p:txBody>
          <a:bodyPr/>
          <a:lstStyle/>
          <a:p>
            <a:r>
              <a:rPr lang="en-US" smtClean="0"/>
              <a:t>Montserrat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5</a:t>
            </a:fld>
            <a:endParaRPr lang="en-US"/>
          </a:p>
        </p:txBody>
      </p:sp>
    </p:spTree>
    <p:extLst>
      <p:ext uri="{BB962C8B-B14F-4D97-AF65-F5344CB8AC3E}">
        <p14:creationId xmlns:p14="http://schemas.microsoft.com/office/powerpoint/2010/main" val="79191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lstStyle/>
          <a:p>
            <a:r>
              <a:rPr lang="en-US" dirty="0" smtClean="0"/>
              <a:t>Lectures and tutorials Day 5</a:t>
            </a:r>
          </a:p>
          <a:p>
            <a:pPr marL="971550" lvl="1" indent="-514350">
              <a:buFont typeface="+mj-lt"/>
              <a:buAutoNum type="arabicPeriod"/>
            </a:pPr>
            <a:r>
              <a:rPr lang="en-US" dirty="0" smtClean="0"/>
              <a:t>Review of discussions and issues raised during the first four days.  Opportunity to revisit issues that were not clear when first presented.  The contents in this lecture will depend on questions raised during short course.</a:t>
            </a:r>
          </a:p>
          <a:p>
            <a:pPr marL="971550" lvl="1" indent="-514350">
              <a:buFont typeface="+mj-lt"/>
              <a:buAutoNum type="arabicPeriod"/>
            </a:pPr>
            <a:r>
              <a:rPr lang="en-US" dirty="0" smtClean="0"/>
              <a:t>Remainder of the day will be spent finishing the tutorial exercises and discussing issued raised by participants data sets</a:t>
            </a:r>
            <a:endParaRPr lang="en-US" dirty="0"/>
          </a:p>
        </p:txBody>
      </p:sp>
      <p:sp>
        <p:nvSpPr>
          <p:cNvPr id="4" name="Date Placeholder 3"/>
          <p:cNvSpPr>
            <a:spLocks noGrp="1"/>
          </p:cNvSpPr>
          <p:nvPr>
            <p:ph type="dt" sz="half" idx="10"/>
          </p:nvPr>
        </p:nvSpPr>
        <p:spPr/>
        <p:txBody>
          <a:bodyPr/>
          <a:lstStyle/>
          <a:p>
            <a:r>
              <a:rPr lang="en-US" smtClean="0"/>
              <a:t>01/09/12</a:t>
            </a:r>
            <a:endParaRPr lang="en-US"/>
          </a:p>
        </p:txBody>
      </p:sp>
      <p:sp>
        <p:nvSpPr>
          <p:cNvPr id="5" name="Footer Placeholder 4"/>
          <p:cNvSpPr>
            <a:spLocks noGrp="1"/>
          </p:cNvSpPr>
          <p:nvPr>
            <p:ph type="ftr" sz="quarter" idx="11"/>
          </p:nvPr>
        </p:nvSpPr>
        <p:spPr/>
        <p:txBody>
          <a:bodyPr/>
          <a:lstStyle/>
          <a:p>
            <a:r>
              <a:rPr lang="en-US" smtClean="0"/>
              <a:t>Montserrat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6</a:t>
            </a:fld>
            <a:endParaRPr lang="en-US"/>
          </a:p>
        </p:txBody>
      </p:sp>
    </p:spTree>
    <p:extLst>
      <p:ext uri="{BB962C8B-B14F-4D97-AF65-F5344CB8AC3E}">
        <p14:creationId xmlns:p14="http://schemas.microsoft.com/office/powerpoint/2010/main" val="3668377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Asking questions during the workshop is critical for getting the most from this course.</a:t>
            </a:r>
          </a:p>
          <a:p>
            <a:r>
              <a:rPr lang="en-US" dirty="0" smtClean="0"/>
              <a:t>Each participant is expected to ask questions and during the first 4-days to submit questions and/or issues which will be addressed in the Friday morning session. </a:t>
            </a:r>
          </a:p>
          <a:p>
            <a:r>
              <a:rPr lang="en-US" dirty="0" smtClean="0"/>
              <a:t>Each participant will submit questions/issues in email to </a:t>
            </a:r>
            <a:r>
              <a:rPr lang="en-US" dirty="0" smtClean="0">
                <a:hlinkClick r:id="rId2"/>
              </a:rPr>
              <a:t>tah@mit.edu</a:t>
            </a:r>
            <a:r>
              <a:rPr lang="en-US" dirty="0" smtClean="0"/>
              <a:t> and these will be addressed on Friday morning.</a:t>
            </a:r>
          </a:p>
          <a:p>
            <a:r>
              <a:rPr lang="en-US" dirty="0" smtClean="0"/>
              <a:t>Questions so far?</a:t>
            </a:r>
          </a:p>
          <a:p>
            <a:r>
              <a:rPr lang="en-US" dirty="0" smtClean="0"/>
              <a:t>General question: Interest in real-time data processing? </a:t>
            </a:r>
            <a:endParaRPr lang="en-US" dirty="0"/>
          </a:p>
        </p:txBody>
      </p:sp>
      <p:sp>
        <p:nvSpPr>
          <p:cNvPr id="4" name="Date Placeholder 3"/>
          <p:cNvSpPr>
            <a:spLocks noGrp="1"/>
          </p:cNvSpPr>
          <p:nvPr>
            <p:ph type="dt" sz="half" idx="10"/>
          </p:nvPr>
        </p:nvSpPr>
        <p:spPr/>
        <p:txBody>
          <a:bodyPr/>
          <a:lstStyle/>
          <a:p>
            <a:r>
              <a:rPr lang="en-US" smtClean="0"/>
              <a:t>01/09/12</a:t>
            </a:r>
            <a:endParaRPr lang="en-US"/>
          </a:p>
        </p:txBody>
      </p:sp>
      <p:sp>
        <p:nvSpPr>
          <p:cNvPr id="5" name="Footer Placeholder 4"/>
          <p:cNvSpPr>
            <a:spLocks noGrp="1"/>
          </p:cNvSpPr>
          <p:nvPr>
            <p:ph type="ftr" sz="quarter" idx="11"/>
          </p:nvPr>
        </p:nvSpPr>
        <p:spPr/>
        <p:txBody>
          <a:bodyPr/>
          <a:lstStyle/>
          <a:p>
            <a:r>
              <a:rPr lang="en-US" smtClean="0"/>
              <a:t>Montserrat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7</a:t>
            </a:fld>
            <a:endParaRPr lang="en-US"/>
          </a:p>
        </p:txBody>
      </p:sp>
    </p:spTree>
    <p:extLst>
      <p:ext uri="{BB962C8B-B14F-4D97-AF65-F5344CB8AC3E}">
        <p14:creationId xmlns:p14="http://schemas.microsoft.com/office/powerpoint/2010/main" val="262776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overview</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For GPS processing, the critical information needed is range and phase data from a receiver collecting data from multiple GPS satellites and information about the orbits of the satellites (earth-fixed frame) and some information about clocks in satellites.</a:t>
            </a:r>
          </a:p>
          <a:p>
            <a:r>
              <a:rPr lang="en-US" dirty="0" smtClean="0"/>
              <a:t>In GAMIT, only crude clock information needed due to double-differencing.</a:t>
            </a:r>
          </a:p>
          <a:p>
            <a:r>
              <a:rPr lang="en-US" dirty="0" smtClean="0"/>
              <a:t>To integrate GPS orbits, information needed about rotation between earth-fixed and inertial space.</a:t>
            </a:r>
          </a:p>
          <a:p>
            <a:r>
              <a:rPr lang="en-US" dirty="0" smtClean="0"/>
              <a:t>For the most accurate GPS results, other ancillary information needed (e.g., atmospheric models, ocean tides, antenna and receiver biases).</a:t>
            </a:r>
          </a:p>
          <a:p>
            <a:r>
              <a:rPr lang="en-US" dirty="0" smtClean="0"/>
              <a:t>Program </a:t>
            </a:r>
            <a:r>
              <a:rPr lang="en-US" i="1" dirty="0" smtClean="0">
                <a:solidFill>
                  <a:srgbClr val="C0504D"/>
                </a:solidFill>
              </a:rPr>
              <a:t>track</a:t>
            </a:r>
            <a:r>
              <a:rPr lang="en-US" dirty="0" smtClean="0"/>
              <a:t> (kinematic processing) can use just RINEX data files and SP3 GPS orbit files but GAMIT needs a full suite of additional files (track also can use some of these file).  The main GAMIT processing script </a:t>
            </a:r>
            <a:r>
              <a:rPr lang="en-US" i="1" dirty="0" err="1" smtClean="0">
                <a:solidFill>
                  <a:srgbClr val="C0504D"/>
                </a:solidFill>
              </a:rPr>
              <a:t>sh_gamit</a:t>
            </a:r>
            <a:r>
              <a:rPr lang="en-US" dirty="0" smtClean="0"/>
              <a:t> handles getting all these files.</a:t>
            </a:r>
          </a:p>
        </p:txBody>
      </p:sp>
      <p:sp>
        <p:nvSpPr>
          <p:cNvPr id="4" name="Date Placeholder 3"/>
          <p:cNvSpPr>
            <a:spLocks noGrp="1"/>
          </p:cNvSpPr>
          <p:nvPr>
            <p:ph type="dt" sz="half" idx="10"/>
          </p:nvPr>
        </p:nvSpPr>
        <p:spPr/>
        <p:txBody>
          <a:bodyPr/>
          <a:lstStyle/>
          <a:p>
            <a:r>
              <a:rPr lang="en-US" smtClean="0"/>
              <a:t>01/09/12</a:t>
            </a:r>
            <a:endParaRPr lang="en-US"/>
          </a:p>
        </p:txBody>
      </p:sp>
      <p:sp>
        <p:nvSpPr>
          <p:cNvPr id="5" name="Footer Placeholder 4"/>
          <p:cNvSpPr>
            <a:spLocks noGrp="1"/>
          </p:cNvSpPr>
          <p:nvPr>
            <p:ph type="ftr" sz="quarter" idx="11"/>
          </p:nvPr>
        </p:nvSpPr>
        <p:spPr/>
        <p:txBody>
          <a:bodyPr/>
          <a:lstStyle/>
          <a:p>
            <a:r>
              <a:rPr lang="en-US" smtClean="0"/>
              <a:t>Montserrat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GAMIT processes GPS phase and range data files (RINEX format) usually for 24-hour sessions of data.  For newer data collection (post 1996), orbits do not need to be estimated because IGS has very good combined orbits available.</a:t>
            </a:r>
          </a:p>
          <a:p>
            <a:r>
              <a:rPr lang="en-US" dirty="0" smtClean="0"/>
              <a:t>GLOBK combines together results from daily GPS processing and is used to generate velocity estimates and time-series products.</a:t>
            </a:r>
          </a:p>
          <a:p>
            <a:r>
              <a:rPr lang="en-US" dirty="0" smtClean="0"/>
              <a:t>After discussing some general GPS processing issues in the rest of this lecture, we then discuss GAMIT and GLOBK operations.</a:t>
            </a:r>
            <a:endParaRPr lang="en-US" dirty="0"/>
          </a:p>
        </p:txBody>
      </p:sp>
      <p:sp>
        <p:nvSpPr>
          <p:cNvPr id="4" name="Date Placeholder 3"/>
          <p:cNvSpPr>
            <a:spLocks noGrp="1"/>
          </p:cNvSpPr>
          <p:nvPr>
            <p:ph type="dt" sz="half" idx="10"/>
          </p:nvPr>
        </p:nvSpPr>
        <p:spPr/>
        <p:txBody>
          <a:bodyPr/>
          <a:lstStyle/>
          <a:p>
            <a:r>
              <a:rPr lang="en-US" smtClean="0"/>
              <a:t>01/09/12</a:t>
            </a:r>
            <a:endParaRPr lang="en-US"/>
          </a:p>
        </p:txBody>
      </p:sp>
      <p:sp>
        <p:nvSpPr>
          <p:cNvPr id="5" name="Footer Placeholder 4"/>
          <p:cNvSpPr>
            <a:spLocks noGrp="1"/>
          </p:cNvSpPr>
          <p:nvPr>
            <p:ph type="ftr" sz="quarter" idx="11"/>
          </p:nvPr>
        </p:nvSpPr>
        <p:spPr/>
        <p:txBody>
          <a:bodyPr/>
          <a:lstStyle/>
          <a:p>
            <a:r>
              <a:rPr lang="en-US" smtClean="0"/>
              <a:t>Montserrat GG WS</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9</a:t>
            </a:fld>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13337</TotalTime>
  <Words>3917</Words>
  <Application>Microsoft Macintosh PowerPoint</Application>
  <PresentationFormat>On-screen Show (4:3)</PresentationFormat>
  <Paragraphs>424</Paragraphs>
  <Slides>31</Slides>
  <Notes>21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Montserrat GAMIT/GLOBK/Track Workshop Introduction</vt:lpstr>
      <vt:lpstr>Workshop Overview</vt:lpstr>
      <vt:lpstr>Workshop Overview</vt:lpstr>
      <vt:lpstr>Workshop overview</vt:lpstr>
      <vt:lpstr>Workshop Overview</vt:lpstr>
      <vt:lpstr>Workshop Overview</vt:lpstr>
      <vt:lpstr>Workshop Overview</vt:lpstr>
      <vt:lpstr>GPS overview</vt:lpstr>
      <vt:lpstr>GPS overview</vt:lpstr>
      <vt:lpstr>Instantaneous Positioning with GPS Pseudoranges </vt:lpstr>
      <vt:lpstr>Observables in Data Processing</vt:lpstr>
      <vt:lpstr>Modeling the observations I. Conceptual/Quantitative</vt:lpstr>
      <vt:lpstr>Modeling the observations II. Software structure</vt:lpstr>
      <vt:lpstr>Parameter Estimation</vt:lpstr>
      <vt:lpstr>Limits of GPS Accuracy</vt:lpstr>
      <vt:lpstr>Limits of GPS Accuracy</vt:lpstr>
      <vt:lpstr>Multipath is interference between the direct and a far-field reflected signal (geometric optics apply)</vt:lpstr>
      <vt:lpstr>PowerPoint Presentation</vt:lpstr>
      <vt:lpstr>PowerPoint Presentation</vt:lpstr>
      <vt:lpstr>PowerPoint Presentation</vt:lpstr>
      <vt:lpstr>Limits of GPS Accuracy</vt:lpstr>
      <vt:lpstr>PowerPoint Presentation</vt:lpstr>
      <vt:lpstr>PowerPoint Presentation</vt:lpstr>
      <vt:lpstr>Limits of GPS Accuracy</vt:lpstr>
      <vt:lpstr>PowerPoint Presentation</vt:lpstr>
      <vt:lpstr>PowerPoint Presentation</vt:lpstr>
      <vt:lpstr>PowerPoint Presentation</vt:lpstr>
      <vt:lpstr>Limits of GPS Accuracy</vt:lpstr>
      <vt:lpstr>Reference Frames</vt:lpstr>
      <vt:lpstr>Effect of Orbital and Geocentric Position Error/Uncertainty </vt:lpstr>
      <vt:lpstr>Summary</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Izmir GAMIT/GLOBK Workshop Introduction</dc:title>
  <dc:creator>Thomas Herring</dc:creator>
  <cp:lastModifiedBy>Thomas Herring</cp:lastModifiedBy>
  <cp:revision>23</cp:revision>
  <cp:lastPrinted>2011-08-06T13:37:22Z</cp:lastPrinted>
  <dcterms:created xsi:type="dcterms:W3CDTF">2011-08-03T15:18:09Z</dcterms:created>
  <dcterms:modified xsi:type="dcterms:W3CDTF">2012-01-06T04:14:20Z</dcterms:modified>
</cp:coreProperties>
</file>