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30"/>
  </p:notesMasterIdLst>
  <p:handoutMasterIdLst>
    <p:handoutMasterId r:id="rId31"/>
  </p:handoutMasterIdLst>
  <p:sldIdLst>
    <p:sldId id="258" r:id="rId2"/>
    <p:sldId id="259" r:id="rId3"/>
    <p:sldId id="260" r:id="rId4"/>
    <p:sldId id="261" r:id="rId5"/>
    <p:sldId id="262" r:id="rId6"/>
    <p:sldId id="263" r:id="rId7"/>
    <p:sldId id="264" r:id="rId8"/>
    <p:sldId id="265" r:id="rId9"/>
    <p:sldId id="284" r:id="rId10"/>
    <p:sldId id="286"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3" r:id="rId28"/>
    <p:sldId id="285" r:id="rId2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showGuides="1">
      <p:cViewPr varScale="1">
        <p:scale>
          <a:sx n="110" d="100"/>
          <a:sy n="110" d="100"/>
        </p:scale>
        <p:origin x="-672"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notesMaster" Target="notesMasters/notesMaster1.xml"/><Relationship Id="rId31" Type="http://schemas.openxmlformats.org/officeDocument/2006/relationships/handoutMaster" Target="handoutMasters/handoutMaster1.xml"/><Relationship Id="rId32" Type="http://schemas.openxmlformats.org/officeDocument/2006/relationships/printerSettings" Target="printerSettings/printerSettings1.bin"/><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presProps" Target="presProps.xml"/><Relationship Id="rId34" Type="http://schemas.openxmlformats.org/officeDocument/2006/relationships/viewProps" Target="viewProps.xml"/><Relationship Id="rId35" Type="http://schemas.openxmlformats.org/officeDocument/2006/relationships/theme" Target="theme/theme1.xml"/><Relationship Id="rId3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248B6CC-7630-0042-9E68-014294E2887E}" type="datetimeFigureOut">
              <a:rPr lang="en-US" smtClean="0"/>
              <a:t>1/5/12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48E5F26-90A7-FE4B-A010-239D996DE2EB}" type="slidenum">
              <a:rPr lang="en-US" smtClean="0"/>
              <a:t>‹#›</a:t>
            </a:fld>
            <a:endParaRPr lang="en-US"/>
          </a:p>
        </p:txBody>
      </p:sp>
    </p:spTree>
    <p:extLst>
      <p:ext uri="{BB962C8B-B14F-4D97-AF65-F5344CB8AC3E}">
        <p14:creationId xmlns:p14="http://schemas.microsoft.com/office/powerpoint/2010/main" val="191879202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B55A214-987B-5242-AE80-11255E1E6671}" type="datetimeFigureOut">
              <a:rPr lang="en-US" smtClean="0"/>
              <a:t>1/5/12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7FBCFE2-576A-FB49-B03D-4D927C551BEA}" type="slidenum">
              <a:rPr lang="en-US" smtClean="0"/>
              <a:t>‹#›</a:t>
            </a:fld>
            <a:endParaRPr lang="en-US"/>
          </a:p>
        </p:txBody>
      </p:sp>
    </p:spTree>
    <p:extLst>
      <p:ext uri="{BB962C8B-B14F-4D97-AF65-F5344CB8AC3E}">
        <p14:creationId xmlns:p14="http://schemas.microsoft.com/office/powerpoint/2010/main" val="766525386"/>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dirty="0" smtClean="0"/>
              <a:t>Use</a:t>
            </a:r>
            <a:r>
              <a:rPr lang="en-US" baseline="0" dirty="0" smtClean="0"/>
              <a:t> </a:t>
            </a:r>
            <a:r>
              <a:rPr lang="en-US" baseline="0" dirty="0" err="1" smtClean="0"/>
              <a:t>grep</a:t>
            </a:r>
            <a:r>
              <a:rPr lang="en-US" baseline="0" dirty="0" smtClean="0"/>
              <a:t> @ ~/</a:t>
            </a:r>
            <a:r>
              <a:rPr lang="en-US" baseline="0" dirty="0" err="1" smtClean="0"/>
              <a:t>gg/help/track.hlp</a:t>
            </a:r>
            <a:r>
              <a:rPr lang="en-US" baseline="0" dirty="0" smtClean="0"/>
              <a:t> to get commands</a:t>
            </a:r>
            <a:endParaRPr lang="en-US" dirty="0" smtClean="0"/>
          </a:p>
          <a:p>
            <a:endParaRPr lang="en-US" dirty="0"/>
          </a:p>
        </p:txBody>
      </p:sp>
      <p:sp>
        <p:nvSpPr>
          <p:cNvPr id="4" name="Slide Number Placeholder 3"/>
          <p:cNvSpPr>
            <a:spLocks noGrp="1"/>
          </p:cNvSpPr>
          <p:nvPr>
            <p:ph type="sldNum" sz="quarter" idx="10"/>
          </p:nvPr>
        </p:nvSpPr>
        <p:spPr/>
        <p:txBody>
          <a:bodyPr/>
          <a:lstStyle/>
          <a:p>
            <a:fld id="{43F30F1B-C79C-034F-BD10-691CE59A921C}" type="slidenum">
              <a:rPr lang="en-US" smtClean="0"/>
              <a:pPr/>
              <a:t>23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Use</a:t>
            </a:r>
            <a:r>
              <a:rPr lang="en-US" baseline="0" dirty="0" smtClean="0"/>
              <a:t> </a:t>
            </a:r>
            <a:r>
              <a:rPr lang="en-US" baseline="0" dirty="0" err="1" smtClean="0"/>
              <a:t>grep</a:t>
            </a:r>
            <a:r>
              <a:rPr lang="en-US" baseline="0" dirty="0" smtClean="0"/>
              <a:t> @ ~/</a:t>
            </a:r>
            <a:r>
              <a:rPr lang="en-US" baseline="0" dirty="0" err="1" smtClean="0"/>
              <a:t>gg/help/track.hlp</a:t>
            </a:r>
            <a:r>
              <a:rPr lang="en-US" baseline="0" dirty="0" smtClean="0"/>
              <a:t> to get commands</a:t>
            </a:r>
            <a:endParaRPr lang="en-US" dirty="0"/>
          </a:p>
        </p:txBody>
      </p:sp>
      <p:sp>
        <p:nvSpPr>
          <p:cNvPr id="4" name="Slide Number Placeholder 3"/>
          <p:cNvSpPr>
            <a:spLocks noGrp="1"/>
          </p:cNvSpPr>
          <p:nvPr>
            <p:ph type="sldNum" sz="quarter" idx="10"/>
          </p:nvPr>
        </p:nvSpPr>
        <p:spPr/>
        <p:txBody>
          <a:bodyPr/>
          <a:lstStyle/>
          <a:p>
            <a:fld id="{43F30F1B-C79C-034F-BD10-691CE59A921C}" type="slidenum">
              <a:rPr lang="en-US" smtClean="0"/>
              <a:pPr/>
              <a:t>25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01/11/12</a:t>
            </a:r>
            <a:endParaRPr lang="en-US"/>
          </a:p>
        </p:txBody>
      </p:sp>
      <p:sp>
        <p:nvSpPr>
          <p:cNvPr id="5" name="Footer Placeholder 4"/>
          <p:cNvSpPr>
            <a:spLocks noGrp="1"/>
          </p:cNvSpPr>
          <p:nvPr>
            <p:ph type="ftr" sz="quarter" idx="11"/>
          </p:nvPr>
        </p:nvSpPr>
        <p:spPr/>
        <p:txBody>
          <a:bodyPr/>
          <a:lstStyle/>
          <a:p>
            <a:r>
              <a:rPr lang="en-US" smtClean="0"/>
              <a:t>Track Tuning Lec 08</a:t>
            </a:r>
            <a:endParaRPr lang="en-US"/>
          </a:p>
        </p:txBody>
      </p:sp>
      <p:sp>
        <p:nvSpPr>
          <p:cNvPr id="6" name="Slide Number Placeholder 5"/>
          <p:cNvSpPr>
            <a:spLocks noGrp="1"/>
          </p:cNvSpPr>
          <p:nvPr>
            <p:ph type="sldNum" sz="quarter" idx="12"/>
          </p:nvPr>
        </p:nvSpPr>
        <p:spPr/>
        <p:txBody>
          <a:bodyPr/>
          <a:lstStyle/>
          <a:p>
            <a:fld id="{37D97B1B-8A45-BA41-B693-2A0016DA625F}"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01/11/12</a:t>
            </a:r>
            <a:endParaRPr lang="en-US"/>
          </a:p>
        </p:txBody>
      </p:sp>
      <p:sp>
        <p:nvSpPr>
          <p:cNvPr id="5" name="Footer Placeholder 4"/>
          <p:cNvSpPr>
            <a:spLocks noGrp="1"/>
          </p:cNvSpPr>
          <p:nvPr>
            <p:ph type="ftr" sz="quarter" idx="11"/>
          </p:nvPr>
        </p:nvSpPr>
        <p:spPr/>
        <p:txBody>
          <a:bodyPr/>
          <a:lstStyle/>
          <a:p>
            <a:r>
              <a:rPr lang="en-US" smtClean="0"/>
              <a:t>Track Tuning Lec 08</a:t>
            </a:r>
            <a:endParaRPr lang="en-US"/>
          </a:p>
        </p:txBody>
      </p:sp>
      <p:sp>
        <p:nvSpPr>
          <p:cNvPr id="6" name="Slide Number Placeholder 5"/>
          <p:cNvSpPr>
            <a:spLocks noGrp="1"/>
          </p:cNvSpPr>
          <p:nvPr>
            <p:ph type="sldNum" sz="quarter" idx="12"/>
          </p:nvPr>
        </p:nvSpPr>
        <p:spPr/>
        <p:txBody>
          <a:bodyPr/>
          <a:lstStyle/>
          <a:p>
            <a:fld id="{37D97B1B-8A45-BA41-B693-2A0016DA625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01/11/12</a:t>
            </a:r>
            <a:endParaRPr lang="en-US"/>
          </a:p>
        </p:txBody>
      </p:sp>
      <p:sp>
        <p:nvSpPr>
          <p:cNvPr id="5" name="Footer Placeholder 4"/>
          <p:cNvSpPr>
            <a:spLocks noGrp="1"/>
          </p:cNvSpPr>
          <p:nvPr>
            <p:ph type="ftr" sz="quarter" idx="11"/>
          </p:nvPr>
        </p:nvSpPr>
        <p:spPr/>
        <p:txBody>
          <a:bodyPr/>
          <a:lstStyle/>
          <a:p>
            <a:r>
              <a:rPr lang="en-US" smtClean="0"/>
              <a:t>Track Tuning Lec 08</a:t>
            </a:r>
            <a:endParaRPr lang="en-US"/>
          </a:p>
        </p:txBody>
      </p:sp>
      <p:sp>
        <p:nvSpPr>
          <p:cNvPr id="6" name="Slide Number Placeholder 5"/>
          <p:cNvSpPr>
            <a:spLocks noGrp="1"/>
          </p:cNvSpPr>
          <p:nvPr>
            <p:ph type="sldNum" sz="quarter" idx="12"/>
          </p:nvPr>
        </p:nvSpPr>
        <p:spPr/>
        <p:txBody>
          <a:bodyPr/>
          <a:lstStyle/>
          <a:p>
            <a:fld id="{37D97B1B-8A45-BA41-B693-2A0016DA625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01/11/12</a:t>
            </a:r>
            <a:endParaRPr lang="en-US"/>
          </a:p>
        </p:txBody>
      </p:sp>
      <p:sp>
        <p:nvSpPr>
          <p:cNvPr id="5" name="Footer Placeholder 4"/>
          <p:cNvSpPr>
            <a:spLocks noGrp="1"/>
          </p:cNvSpPr>
          <p:nvPr>
            <p:ph type="ftr" sz="quarter" idx="11"/>
          </p:nvPr>
        </p:nvSpPr>
        <p:spPr/>
        <p:txBody>
          <a:bodyPr/>
          <a:lstStyle/>
          <a:p>
            <a:r>
              <a:rPr lang="en-US" smtClean="0"/>
              <a:t>Track Tuning Lec 08</a:t>
            </a:r>
            <a:endParaRPr lang="en-US"/>
          </a:p>
        </p:txBody>
      </p:sp>
      <p:sp>
        <p:nvSpPr>
          <p:cNvPr id="6" name="Slide Number Placeholder 5"/>
          <p:cNvSpPr>
            <a:spLocks noGrp="1"/>
          </p:cNvSpPr>
          <p:nvPr>
            <p:ph type="sldNum" sz="quarter" idx="12"/>
          </p:nvPr>
        </p:nvSpPr>
        <p:spPr/>
        <p:txBody>
          <a:bodyPr/>
          <a:lstStyle/>
          <a:p>
            <a:fld id="{37D97B1B-8A45-BA41-B693-2A0016DA625F}"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01/11/12</a:t>
            </a:r>
            <a:endParaRPr lang="en-US"/>
          </a:p>
        </p:txBody>
      </p:sp>
      <p:sp>
        <p:nvSpPr>
          <p:cNvPr id="5" name="Footer Placeholder 4"/>
          <p:cNvSpPr>
            <a:spLocks noGrp="1"/>
          </p:cNvSpPr>
          <p:nvPr>
            <p:ph type="ftr" sz="quarter" idx="11"/>
          </p:nvPr>
        </p:nvSpPr>
        <p:spPr/>
        <p:txBody>
          <a:bodyPr/>
          <a:lstStyle/>
          <a:p>
            <a:r>
              <a:rPr lang="en-US" smtClean="0"/>
              <a:t>Track Tuning Lec 08</a:t>
            </a:r>
            <a:endParaRPr lang="en-US"/>
          </a:p>
        </p:txBody>
      </p:sp>
      <p:sp>
        <p:nvSpPr>
          <p:cNvPr id="6" name="Slide Number Placeholder 5"/>
          <p:cNvSpPr>
            <a:spLocks noGrp="1"/>
          </p:cNvSpPr>
          <p:nvPr>
            <p:ph type="sldNum" sz="quarter" idx="12"/>
          </p:nvPr>
        </p:nvSpPr>
        <p:spPr/>
        <p:txBody>
          <a:bodyPr/>
          <a:lstStyle/>
          <a:p>
            <a:fld id="{37D97B1B-8A45-BA41-B693-2A0016DA625F}"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01/11/12</a:t>
            </a:r>
            <a:endParaRPr lang="en-US"/>
          </a:p>
        </p:txBody>
      </p:sp>
      <p:sp>
        <p:nvSpPr>
          <p:cNvPr id="6" name="Footer Placeholder 5"/>
          <p:cNvSpPr>
            <a:spLocks noGrp="1"/>
          </p:cNvSpPr>
          <p:nvPr>
            <p:ph type="ftr" sz="quarter" idx="11"/>
          </p:nvPr>
        </p:nvSpPr>
        <p:spPr/>
        <p:txBody>
          <a:bodyPr/>
          <a:lstStyle/>
          <a:p>
            <a:r>
              <a:rPr lang="en-US" smtClean="0"/>
              <a:t>Track Tuning Lec 08</a:t>
            </a:r>
            <a:endParaRPr lang="en-US"/>
          </a:p>
        </p:txBody>
      </p:sp>
      <p:sp>
        <p:nvSpPr>
          <p:cNvPr id="7" name="Slide Number Placeholder 6"/>
          <p:cNvSpPr>
            <a:spLocks noGrp="1"/>
          </p:cNvSpPr>
          <p:nvPr>
            <p:ph type="sldNum" sz="quarter" idx="12"/>
          </p:nvPr>
        </p:nvSpPr>
        <p:spPr/>
        <p:txBody>
          <a:bodyPr/>
          <a:lstStyle/>
          <a:p>
            <a:fld id="{37D97B1B-8A45-BA41-B693-2A0016DA625F}"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01/11/12</a:t>
            </a:r>
            <a:endParaRPr lang="en-US"/>
          </a:p>
        </p:txBody>
      </p:sp>
      <p:sp>
        <p:nvSpPr>
          <p:cNvPr id="8" name="Footer Placeholder 7"/>
          <p:cNvSpPr>
            <a:spLocks noGrp="1"/>
          </p:cNvSpPr>
          <p:nvPr>
            <p:ph type="ftr" sz="quarter" idx="11"/>
          </p:nvPr>
        </p:nvSpPr>
        <p:spPr/>
        <p:txBody>
          <a:bodyPr/>
          <a:lstStyle/>
          <a:p>
            <a:r>
              <a:rPr lang="en-US" smtClean="0"/>
              <a:t>Track Tuning Lec 08</a:t>
            </a:r>
            <a:endParaRPr lang="en-US"/>
          </a:p>
        </p:txBody>
      </p:sp>
      <p:sp>
        <p:nvSpPr>
          <p:cNvPr id="9" name="Slide Number Placeholder 8"/>
          <p:cNvSpPr>
            <a:spLocks noGrp="1"/>
          </p:cNvSpPr>
          <p:nvPr>
            <p:ph type="sldNum" sz="quarter" idx="12"/>
          </p:nvPr>
        </p:nvSpPr>
        <p:spPr/>
        <p:txBody>
          <a:bodyPr/>
          <a:lstStyle/>
          <a:p>
            <a:fld id="{37D97B1B-8A45-BA41-B693-2A0016DA625F}"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01/11/12</a:t>
            </a:r>
            <a:endParaRPr lang="en-US"/>
          </a:p>
        </p:txBody>
      </p:sp>
      <p:sp>
        <p:nvSpPr>
          <p:cNvPr id="4" name="Footer Placeholder 3"/>
          <p:cNvSpPr>
            <a:spLocks noGrp="1"/>
          </p:cNvSpPr>
          <p:nvPr>
            <p:ph type="ftr" sz="quarter" idx="11"/>
          </p:nvPr>
        </p:nvSpPr>
        <p:spPr/>
        <p:txBody>
          <a:bodyPr/>
          <a:lstStyle/>
          <a:p>
            <a:r>
              <a:rPr lang="en-US" smtClean="0"/>
              <a:t>Track Tuning Lec 08</a:t>
            </a:r>
            <a:endParaRPr lang="en-US"/>
          </a:p>
        </p:txBody>
      </p:sp>
      <p:sp>
        <p:nvSpPr>
          <p:cNvPr id="5" name="Slide Number Placeholder 4"/>
          <p:cNvSpPr>
            <a:spLocks noGrp="1"/>
          </p:cNvSpPr>
          <p:nvPr>
            <p:ph type="sldNum" sz="quarter" idx="12"/>
          </p:nvPr>
        </p:nvSpPr>
        <p:spPr/>
        <p:txBody>
          <a:bodyPr/>
          <a:lstStyle/>
          <a:p>
            <a:fld id="{37D97B1B-8A45-BA41-B693-2A0016DA625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01/11/12</a:t>
            </a:r>
            <a:endParaRPr lang="en-US"/>
          </a:p>
        </p:txBody>
      </p:sp>
      <p:sp>
        <p:nvSpPr>
          <p:cNvPr id="3" name="Footer Placeholder 2"/>
          <p:cNvSpPr>
            <a:spLocks noGrp="1"/>
          </p:cNvSpPr>
          <p:nvPr>
            <p:ph type="ftr" sz="quarter" idx="11"/>
          </p:nvPr>
        </p:nvSpPr>
        <p:spPr/>
        <p:txBody>
          <a:bodyPr/>
          <a:lstStyle/>
          <a:p>
            <a:r>
              <a:rPr lang="en-US" smtClean="0"/>
              <a:t>Track Tuning Lec 08</a:t>
            </a:r>
            <a:endParaRPr lang="en-US"/>
          </a:p>
        </p:txBody>
      </p:sp>
      <p:sp>
        <p:nvSpPr>
          <p:cNvPr id="4" name="Slide Number Placeholder 3"/>
          <p:cNvSpPr>
            <a:spLocks noGrp="1"/>
          </p:cNvSpPr>
          <p:nvPr>
            <p:ph type="sldNum" sz="quarter" idx="12"/>
          </p:nvPr>
        </p:nvSpPr>
        <p:spPr/>
        <p:txBody>
          <a:bodyPr/>
          <a:lstStyle/>
          <a:p>
            <a:fld id="{37D97B1B-8A45-BA41-B693-2A0016DA625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01/11/12</a:t>
            </a:r>
            <a:endParaRPr lang="en-US"/>
          </a:p>
        </p:txBody>
      </p:sp>
      <p:sp>
        <p:nvSpPr>
          <p:cNvPr id="6" name="Footer Placeholder 5"/>
          <p:cNvSpPr>
            <a:spLocks noGrp="1"/>
          </p:cNvSpPr>
          <p:nvPr>
            <p:ph type="ftr" sz="quarter" idx="11"/>
          </p:nvPr>
        </p:nvSpPr>
        <p:spPr/>
        <p:txBody>
          <a:bodyPr/>
          <a:lstStyle/>
          <a:p>
            <a:r>
              <a:rPr lang="en-US" smtClean="0"/>
              <a:t>Track Tuning Lec 08</a:t>
            </a:r>
            <a:endParaRPr lang="en-US"/>
          </a:p>
        </p:txBody>
      </p:sp>
      <p:sp>
        <p:nvSpPr>
          <p:cNvPr id="7" name="Slide Number Placeholder 6"/>
          <p:cNvSpPr>
            <a:spLocks noGrp="1"/>
          </p:cNvSpPr>
          <p:nvPr>
            <p:ph type="sldNum" sz="quarter" idx="12"/>
          </p:nvPr>
        </p:nvSpPr>
        <p:spPr/>
        <p:txBody>
          <a:bodyPr/>
          <a:lstStyle/>
          <a:p>
            <a:fld id="{37D97B1B-8A45-BA41-B693-2A0016DA625F}"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01/11/12</a:t>
            </a:r>
            <a:endParaRPr lang="en-US"/>
          </a:p>
        </p:txBody>
      </p:sp>
      <p:sp>
        <p:nvSpPr>
          <p:cNvPr id="6" name="Footer Placeholder 5"/>
          <p:cNvSpPr>
            <a:spLocks noGrp="1"/>
          </p:cNvSpPr>
          <p:nvPr>
            <p:ph type="ftr" sz="quarter" idx="11"/>
          </p:nvPr>
        </p:nvSpPr>
        <p:spPr/>
        <p:txBody>
          <a:bodyPr/>
          <a:lstStyle/>
          <a:p>
            <a:r>
              <a:rPr lang="en-US" smtClean="0"/>
              <a:t>Track Tuning Lec 08</a:t>
            </a:r>
            <a:endParaRPr lang="en-US"/>
          </a:p>
        </p:txBody>
      </p:sp>
      <p:sp>
        <p:nvSpPr>
          <p:cNvPr id="7" name="Slide Number Placeholder 6"/>
          <p:cNvSpPr>
            <a:spLocks noGrp="1"/>
          </p:cNvSpPr>
          <p:nvPr>
            <p:ph type="sldNum" sz="quarter" idx="12"/>
          </p:nvPr>
        </p:nvSpPr>
        <p:spPr/>
        <p:txBody>
          <a:bodyPr/>
          <a:lstStyle/>
          <a:p>
            <a:fld id="{37D97B1B-8A45-BA41-B693-2A0016DA625F}"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01/11/12</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Track Tuning Lec 08</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D97B1B-8A45-BA41-B693-2A0016DA625F}"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hyperlink" Target="mailto:tah@mit.edu"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2286000"/>
            <a:ext cx="7772400" cy="1143000"/>
          </a:xfrm>
        </p:spPr>
        <p:txBody>
          <a:bodyPr>
            <a:normAutofit fontScale="90000"/>
          </a:bodyPr>
          <a:lstStyle/>
          <a:p>
            <a:r>
              <a:rPr lang="en-US" dirty="0" smtClean="0"/>
              <a:t>Track Tuning </a:t>
            </a:r>
            <a:r>
              <a:rPr lang="en-US" dirty="0" smtClean="0"/>
              <a:t/>
            </a:r>
            <a:br>
              <a:rPr lang="en-US" dirty="0" smtClean="0"/>
            </a:br>
            <a:r>
              <a:rPr lang="en-US" dirty="0" smtClean="0"/>
              <a:t>Lecture 08</a:t>
            </a:r>
            <a:endParaRPr lang="en-US" dirty="0"/>
          </a:p>
        </p:txBody>
      </p:sp>
      <p:sp>
        <p:nvSpPr>
          <p:cNvPr id="2051" name="Rectangle 3"/>
          <p:cNvSpPr>
            <a:spLocks noGrp="1" noChangeArrowheads="1"/>
          </p:cNvSpPr>
          <p:nvPr>
            <p:ph type="subTitle" idx="1"/>
          </p:nvPr>
        </p:nvSpPr>
        <p:spPr/>
        <p:txBody>
          <a:bodyPr/>
          <a:lstStyle/>
          <a:p>
            <a:pPr eaLnBrk="1" hangingPunct="1"/>
            <a:r>
              <a:rPr lang="en-US" dirty="0" smtClean="0"/>
              <a:t>Thomas Herring, MIT</a:t>
            </a:r>
          </a:p>
          <a:p>
            <a:pPr eaLnBrk="1" hangingPunct="1"/>
            <a:r>
              <a:rPr lang="en-US" dirty="0" smtClean="0">
                <a:hlinkClick r:id="rId2"/>
              </a:rPr>
              <a:t>tah@mit.edu</a:t>
            </a:r>
            <a:r>
              <a:rPr lang="en-US" dirty="0" smtClean="0"/>
              <a:t> </a:t>
            </a:r>
            <a:endParaRPr lang="en-US" dirty="0"/>
          </a:p>
        </p:txBody>
      </p:sp>
    </p:spTree>
    <p:extLst>
      <p:ext uri="{BB962C8B-B14F-4D97-AF65-F5344CB8AC3E}">
        <p14:creationId xmlns:p14="http://schemas.microsoft.com/office/powerpoint/2010/main" val="200000773"/>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 of input ambiguity file</a:t>
            </a:r>
            <a:endParaRPr lang="en-US" dirty="0"/>
          </a:p>
        </p:txBody>
      </p:sp>
      <p:sp>
        <p:nvSpPr>
          <p:cNvPr id="3" name="Content Placeholder 2"/>
          <p:cNvSpPr>
            <a:spLocks noGrp="1"/>
          </p:cNvSpPr>
          <p:nvPr>
            <p:ph idx="1"/>
          </p:nvPr>
        </p:nvSpPr>
        <p:spPr/>
        <p:txBody>
          <a:bodyPr/>
          <a:lstStyle/>
          <a:p>
            <a:r>
              <a:rPr lang="en-US" dirty="0" smtClean="0"/>
              <a:t>For certain analyses, it can be useful to manually supply ambiguity file to track using either the -a option or the </a:t>
            </a:r>
            <a:r>
              <a:rPr lang="en-US" dirty="0" err="1" smtClean="0"/>
              <a:t>amb_file</a:t>
            </a:r>
            <a:r>
              <a:rPr lang="en-US" dirty="0" smtClean="0"/>
              <a:t> command.</a:t>
            </a:r>
          </a:p>
          <a:p>
            <a:r>
              <a:rPr lang="en-US" dirty="0" smtClean="0"/>
              <a:t>The ambiguity file can be generated by </a:t>
            </a:r>
            <a:r>
              <a:rPr lang="en-US" dirty="0" err="1" smtClean="0"/>
              <a:t>grep’ing</a:t>
            </a:r>
            <a:r>
              <a:rPr lang="en-US" dirty="0" smtClean="0"/>
              <a:t> FINAL in the track summary or output file and re-</a:t>
            </a:r>
            <a:r>
              <a:rPr lang="en-US" smtClean="0"/>
              <a:t>directing into an </a:t>
            </a:r>
            <a:endParaRPr lang="en-US" dirty="0"/>
          </a:p>
        </p:txBody>
      </p:sp>
      <p:sp>
        <p:nvSpPr>
          <p:cNvPr id="4" name="Date Placeholder 3"/>
          <p:cNvSpPr>
            <a:spLocks noGrp="1"/>
          </p:cNvSpPr>
          <p:nvPr>
            <p:ph type="dt" sz="half" idx="10"/>
          </p:nvPr>
        </p:nvSpPr>
        <p:spPr/>
        <p:txBody>
          <a:bodyPr/>
          <a:lstStyle/>
          <a:p>
            <a:r>
              <a:rPr lang="en-US" smtClean="0"/>
              <a:t>01/11/12</a:t>
            </a:r>
            <a:endParaRPr lang="en-US"/>
          </a:p>
        </p:txBody>
      </p:sp>
      <p:sp>
        <p:nvSpPr>
          <p:cNvPr id="5" name="Footer Placeholder 4"/>
          <p:cNvSpPr>
            <a:spLocks noGrp="1"/>
          </p:cNvSpPr>
          <p:nvPr>
            <p:ph type="ftr" sz="quarter" idx="11"/>
          </p:nvPr>
        </p:nvSpPr>
        <p:spPr/>
        <p:txBody>
          <a:bodyPr/>
          <a:lstStyle/>
          <a:p>
            <a:r>
              <a:rPr lang="en-US" smtClean="0"/>
              <a:t>Track Tuning Lec 08</a:t>
            </a:r>
            <a:endParaRPr lang="en-US"/>
          </a:p>
        </p:txBody>
      </p:sp>
      <p:sp>
        <p:nvSpPr>
          <p:cNvPr id="6" name="Slide Number Placeholder 5"/>
          <p:cNvSpPr>
            <a:spLocks noGrp="1"/>
          </p:cNvSpPr>
          <p:nvPr>
            <p:ph type="sldNum" sz="quarter" idx="12"/>
          </p:nvPr>
        </p:nvSpPr>
        <p:spPr/>
        <p:txBody>
          <a:bodyPr/>
          <a:lstStyle/>
          <a:p>
            <a:fld id="{37D97B1B-8A45-BA41-B693-2A0016DA625F}" type="slidenum">
              <a:rPr lang="en-US" smtClean="0"/>
              <a:t>10</a:t>
            </a:fld>
            <a:endParaRPr lang="en-US"/>
          </a:p>
        </p:txBody>
      </p:sp>
    </p:spTree>
    <p:extLst>
      <p:ext uri="{BB962C8B-B14F-4D97-AF65-F5344CB8AC3E}">
        <p14:creationId xmlns:p14="http://schemas.microsoft.com/office/powerpoint/2010/main" val="9456301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01/11/12</a:t>
            </a:r>
            <a:endParaRPr lang="en-US">
              <a:latin typeface="Times" charset="0"/>
            </a:endParaRPr>
          </a:p>
        </p:txBody>
      </p:sp>
      <p:sp>
        <p:nvSpPr>
          <p:cNvPr id="5" name="Footer Placeholder 4"/>
          <p:cNvSpPr>
            <a:spLocks noGrp="1"/>
          </p:cNvSpPr>
          <p:nvPr>
            <p:ph type="ftr" sz="quarter" idx="11"/>
          </p:nvPr>
        </p:nvSpPr>
        <p:spPr/>
        <p:txBody>
          <a:bodyPr/>
          <a:lstStyle/>
          <a:p>
            <a:r>
              <a:rPr lang="en-US" smtClean="0"/>
              <a:t>Track Tuning Lec 08</a:t>
            </a:r>
            <a:endParaRPr lang="en-US">
              <a:latin typeface="Times" charset="0"/>
            </a:endParaRPr>
          </a:p>
        </p:txBody>
      </p:sp>
      <p:sp>
        <p:nvSpPr>
          <p:cNvPr id="6" name="Slide Number Placeholder 5"/>
          <p:cNvSpPr>
            <a:spLocks noGrp="1"/>
          </p:cNvSpPr>
          <p:nvPr>
            <p:ph type="sldNum" sz="quarter" idx="12"/>
          </p:nvPr>
        </p:nvSpPr>
        <p:spPr/>
        <p:txBody>
          <a:bodyPr/>
          <a:lstStyle/>
          <a:p>
            <a:fld id="{00E6119C-21E2-0B4F-84B2-290B573743B3}" type="slidenum">
              <a:rPr lang="en-US"/>
              <a:pPr/>
              <a:t>11</a:t>
            </a:fld>
            <a:endParaRPr lang="en-US">
              <a:latin typeface="Times" charset="0"/>
            </a:endParaRPr>
          </a:p>
        </p:txBody>
      </p:sp>
      <p:sp>
        <p:nvSpPr>
          <p:cNvPr id="354306" name="Rectangle 2"/>
          <p:cNvSpPr>
            <a:spLocks noGrp="1" noChangeArrowheads="1"/>
          </p:cNvSpPr>
          <p:nvPr>
            <p:ph type="title"/>
          </p:nvPr>
        </p:nvSpPr>
        <p:spPr/>
        <p:txBody>
          <a:bodyPr/>
          <a:lstStyle/>
          <a:p>
            <a:r>
              <a:rPr lang="en-US"/>
              <a:t>Other tunable parameters</a:t>
            </a:r>
          </a:p>
        </p:txBody>
      </p:sp>
      <p:sp>
        <p:nvSpPr>
          <p:cNvPr id="354307" name="Rectangle 3"/>
          <p:cNvSpPr>
            <a:spLocks noGrp="1" noChangeArrowheads="1"/>
          </p:cNvSpPr>
          <p:nvPr>
            <p:ph type="body" idx="1"/>
          </p:nvPr>
        </p:nvSpPr>
        <p:spPr/>
        <p:txBody>
          <a:bodyPr>
            <a:normAutofit fontScale="85000" lnSpcReduction="20000"/>
          </a:bodyPr>
          <a:lstStyle/>
          <a:p>
            <a:r>
              <a:rPr lang="en-US" dirty="0"/>
              <a:t>Process noise to be used on the atmospheric delay is variable</a:t>
            </a:r>
          </a:p>
          <a:p>
            <a:pPr lvl="1"/>
            <a:r>
              <a:rPr lang="en-US" dirty="0"/>
              <a:t>If noise is too large, then height estimates and atmospheric delay estimates are highly correlated</a:t>
            </a:r>
          </a:p>
          <a:p>
            <a:pPr lvl="1"/>
            <a:r>
              <a:rPr lang="en-US" dirty="0"/>
              <a:t>If noise is to small, then atmospheric delay variations map into height variations</a:t>
            </a:r>
          </a:p>
          <a:p>
            <a:pPr lvl="1"/>
            <a:r>
              <a:rPr lang="en-US" dirty="0"/>
              <a:t>For aircraft, track now has process noise that depends on the rate of change of altitude.</a:t>
            </a:r>
          </a:p>
          <a:p>
            <a:pPr lvl="1"/>
            <a:r>
              <a:rPr lang="en-US" dirty="0"/>
              <a:t>Units of process noise are random-walk change in meters per</a:t>
            </a:r>
            <a:r>
              <a:rPr lang="en-US" dirty="0" smtClean="0"/>
              <a:t> unit time </a:t>
            </a:r>
            <a:r>
              <a:rPr lang="en-US" dirty="0"/>
              <a:t>(standard deviation grows as square of number of epochs</a:t>
            </a:r>
            <a:r>
              <a:rPr lang="en-US" dirty="0" smtClean="0"/>
              <a:t>), where the default unit time is the sampling interval, but the unit can be set with the </a:t>
            </a:r>
            <a:r>
              <a:rPr lang="en-US" dirty="0" err="1" smtClean="0"/>
              <a:t>time_unit</a:t>
            </a:r>
            <a:r>
              <a:rPr lang="en-US" dirty="0" smtClean="0"/>
              <a:t> command</a:t>
            </a:r>
            <a:endParaRPr lang="en-US" dirty="0"/>
          </a:p>
        </p:txBody>
      </p:sp>
    </p:spTree>
    <p:extLst>
      <p:ext uri="{BB962C8B-B14F-4D97-AF65-F5344CB8AC3E}">
        <p14:creationId xmlns:p14="http://schemas.microsoft.com/office/powerpoint/2010/main" val="3762904146"/>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Track Commands: “Rules”</a:t>
            </a:r>
            <a:endParaRPr lang="en-US" dirty="0"/>
          </a:p>
        </p:txBody>
      </p:sp>
      <p:sp>
        <p:nvSpPr>
          <p:cNvPr id="3" name="Content Placeholder 2"/>
          <p:cNvSpPr>
            <a:spLocks noGrp="1"/>
          </p:cNvSpPr>
          <p:nvPr>
            <p:ph idx="1"/>
          </p:nvPr>
        </p:nvSpPr>
        <p:spPr/>
        <p:txBody>
          <a:bodyPr>
            <a:normAutofit lnSpcReduction="10000"/>
          </a:bodyPr>
          <a:lstStyle/>
          <a:p>
            <a:r>
              <a:rPr lang="en-US" dirty="0" smtClean="0"/>
              <a:t>Track command files share the properties as </a:t>
            </a:r>
            <a:r>
              <a:rPr lang="en-US" dirty="0" err="1" smtClean="0"/>
              <a:t>globk</a:t>
            </a:r>
            <a:r>
              <a:rPr lang="en-US" dirty="0" smtClean="0"/>
              <a:t> command files:</a:t>
            </a:r>
          </a:p>
          <a:p>
            <a:pPr lvl="1"/>
            <a:r>
              <a:rPr lang="en-US" dirty="0" smtClean="0"/>
              <a:t>All command lines must start with a less one blank space; arguments are separated by spaces</a:t>
            </a:r>
          </a:p>
          <a:p>
            <a:pPr lvl="1"/>
            <a:r>
              <a:rPr lang="en-US" dirty="0" smtClean="0"/>
              <a:t>Order of commands is generally not important except that later versions of a command replace the previously assigned arguments</a:t>
            </a:r>
          </a:p>
          <a:p>
            <a:pPr lvl="1"/>
            <a:r>
              <a:rPr lang="en-US" dirty="0" smtClean="0"/>
              <a:t>Site dependent commands in track issue the command name first and then lines that contain station names and arguments (all is a valid name).</a:t>
            </a:r>
            <a:endParaRPr lang="en-US" dirty="0"/>
          </a:p>
        </p:txBody>
      </p:sp>
      <p:sp>
        <p:nvSpPr>
          <p:cNvPr id="4" name="Date Placeholder 3"/>
          <p:cNvSpPr>
            <a:spLocks noGrp="1"/>
          </p:cNvSpPr>
          <p:nvPr>
            <p:ph type="dt" sz="half" idx="10"/>
          </p:nvPr>
        </p:nvSpPr>
        <p:spPr/>
        <p:txBody>
          <a:bodyPr/>
          <a:lstStyle/>
          <a:p>
            <a:r>
              <a:rPr lang="en-US" smtClean="0"/>
              <a:t>01/11/12</a:t>
            </a:r>
            <a:endParaRPr lang="en-US">
              <a:latin typeface="Times" charset="0"/>
            </a:endParaRPr>
          </a:p>
        </p:txBody>
      </p:sp>
      <p:sp>
        <p:nvSpPr>
          <p:cNvPr id="5" name="Footer Placeholder 4"/>
          <p:cNvSpPr>
            <a:spLocks noGrp="1"/>
          </p:cNvSpPr>
          <p:nvPr>
            <p:ph type="ftr" sz="quarter" idx="11"/>
          </p:nvPr>
        </p:nvSpPr>
        <p:spPr/>
        <p:txBody>
          <a:bodyPr/>
          <a:lstStyle/>
          <a:p>
            <a:r>
              <a:rPr lang="en-US" smtClean="0"/>
              <a:t>Track Tuning Lec 08</a:t>
            </a:r>
            <a:endParaRPr lang="en-US">
              <a:latin typeface="Times" charset="0"/>
            </a:endParaRPr>
          </a:p>
        </p:txBody>
      </p:sp>
      <p:sp>
        <p:nvSpPr>
          <p:cNvPr id="6" name="Slide Number Placeholder 5"/>
          <p:cNvSpPr>
            <a:spLocks noGrp="1"/>
          </p:cNvSpPr>
          <p:nvPr>
            <p:ph type="sldNum" sz="quarter" idx="12"/>
          </p:nvPr>
        </p:nvSpPr>
        <p:spPr/>
        <p:txBody>
          <a:bodyPr/>
          <a:lstStyle/>
          <a:p>
            <a:fld id="{936B9AA9-EDBA-9742-A9CF-5517B36F0CEC}" type="slidenum">
              <a:rPr lang="en-US" smtClean="0"/>
              <a:pPr/>
              <a:t>12</a:t>
            </a:fld>
            <a:endParaRPr lang="en-US">
              <a:latin typeface="Times" charset="0"/>
            </a:endParaRPr>
          </a:p>
        </p:txBody>
      </p:sp>
    </p:spTree>
    <p:extLst>
      <p:ext uri="{BB962C8B-B14F-4D97-AF65-F5344CB8AC3E}">
        <p14:creationId xmlns:p14="http://schemas.microsoft.com/office/powerpoint/2010/main" val="2683007188"/>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Track commands</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dirty="0" smtClean="0"/>
              <a:t>(The @ denotes at least one blank in the lines below).</a:t>
            </a:r>
          </a:p>
          <a:p>
            <a:pPr>
              <a:buNone/>
            </a:pPr>
            <a:r>
              <a:rPr lang="en-US" dirty="0" smtClean="0"/>
              <a:t>@ OBS_FILE</a:t>
            </a:r>
          </a:p>
          <a:p>
            <a:pPr>
              <a:buNone/>
            </a:pPr>
            <a:r>
              <a:rPr lang="en-US" dirty="0" smtClean="0"/>
              <a:t>@    Site   </a:t>
            </a:r>
            <a:r>
              <a:rPr lang="en-US" dirty="0" err="1" smtClean="0"/>
              <a:t>RX_file</a:t>
            </a:r>
            <a:r>
              <a:rPr lang="en-US" dirty="0" smtClean="0"/>
              <a:t>   Type</a:t>
            </a:r>
          </a:p>
          <a:p>
            <a:pPr>
              <a:buNone/>
            </a:pPr>
            <a:endParaRPr lang="en-US" dirty="0" smtClean="0"/>
          </a:p>
          <a:p>
            <a:pPr>
              <a:buNone/>
            </a:pPr>
            <a:r>
              <a:rPr lang="en-US" dirty="0" smtClean="0"/>
              <a:t>Command gives the site 4-char codes and the corresponding </a:t>
            </a:r>
            <a:r>
              <a:rPr lang="en-US" dirty="0" err="1" smtClean="0"/>
              <a:t>rinex</a:t>
            </a:r>
            <a:r>
              <a:rPr lang="en-US" dirty="0" smtClean="0"/>
              <a:t> file name.  The</a:t>
            </a:r>
          </a:p>
          <a:p>
            <a:pPr>
              <a:buNone/>
            </a:pPr>
            <a:r>
              <a:rPr lang="en-US" dirty="0" smtClean="0"/>
              <a:t>&lt;Type&gt; is set to F for a fixed site, and K for a kinematic site.</a:t>
            </a:r>
          </a:p>
          <a:p>
            <a:pPr>
              <a:buNone/>
            </a:pPr>
            <a:r>
              <a:rPr lang="en-US" dirty="0" smtClean="0"/>
              <a:t>e.g.,</a:t>
            </a:r>
          </a:p>
          <a:p>
            <a:pPr>
              <a:buNone/>
            </a:pPr>
            <a:r>
              <a:rPr lang="en-US" dirty="0" smtClean="0"/>
              <a:t>  </a:t>
            </a:r>
            <a:r>
              <a:rPr lang="en-US" dirty="0" err="1" smtClean="0"/>
              <a:t>obs_file</a:t>
            </a:r>
            <a:endParaRPr lang="en-US" dirty="0" smtClean="0"/>
          </a:p>
          <a:p>
            <a:pPr>
              <a:buNone/>
            </a:pPr>
            <a:r>
              <a:rPr lang="en-US" dirty="0" smtClean="0"/>
              <a:t>    </a:t>
            </a:r>
            <a:r>
              <a:rPr lang="en-US" dirty="0" err="1" smtClean="0"/>
              <a:t>bish</a:t>
            </a:r>
            <a:r>
              <a:rPr lang="en-US" dirty="0" smtClean="0"/>
              <a:t>  bisha289.97o    F</a:t>
            </a:r>
          </a:p>
          <a:p>
            <a:pPr>
              <a:buNone/>
            </a:pPr>
            <a:r>
              <a:rPr lang="en-US" dirty="0" smtClean="0"/>
              <a:t>    t39a  t391a289.97o    K</a:t>
            </a:r>
          </a:p>
          <a:p>
            <a:pPr>
              <a:buNone/>
            </a:pPr>
            <a:endParaRPr lang="en-US" dirty="0" smtClean="0"/>
          </a:p>
          <a:p>
            <a:endParaRPr lang="en-US" dirty="0"/>
          </a:p>
        </p:txBody>
      </p:sp>
      <p:sp>
        <p:nvSpPr>
          <p:cNvPr id="4" name="Date Placeholder 3"/>
          <p:cNvSpPr>
            <a:spLocks noGrp="1"/>
          </p:cNvSpPr>
          <p:nvPr>
            <p:ph type="dt" sz="half" idx="10"/>
          </p:nvPr>
        </p:nvSpPr>
        <p:spPr/>
        <p:txBody>
          <a:bodyPr/>
          <a:lstStyle/>
          <a:p>
            <a:r>
              <a:rPr lang="en-US" smtClean="0"/>
              <a:t>01/11/12</a:t>
            </a:r>
            <a:endParaRPr lang="en-US">
              <a:latin typeface="Times" charset="0"/>
            </a:endParaRPr>
          </a:p>
        </p:txBody>
      </p:sp>
      <p:sp>
        <p:nvSpPr>
          <p:cNvPr id="5" name="Footer Placeholder 4"/>
          <p:cNvSpPr>
            <a:spLocks noGrp="1"/>
          </p:cNvSpPr>
          <p:nvPr>
            <p:ph type="ftr" sz="quarter" idx="11"/>
          </p:nvPr>
        </p:nvSpPr>
        <p:spPr/>
        <p:txBody>
          <a:bodyPr/>
          <a:lstStyle/>
          <a:p>
            <a:r>
              <a:rPr lang="en-US" smtClean="0"/>
              <a:t>Track Tuning Lec 08</a:t>
            </a:r>
            <a:endParaRPr lang="en-US">
              <a:latin typeface="Times" charset="0"/>
            </a:endParaRPr>
          </a:p>
        </p:txBody>
      </p:sp>
      <p:sp>
        <p:nvSpPr>
          <p:cNvPr id="6" name="Slide Number Placeholder 5"/>
          <p:cNvSpPr>
            <a:spLocks noGrp="1"/>
          </p:cNvSpPr>
          <p:nvPr>
            <p:ph type="sldNum" sz="quarter" idx="12"/>
          </p:nvPr>
        </p:nvSpPr>
        <p:spPr/>
        <p:txBody>
          <a:bodyPr/>
          <a:lstStyle/>
          <a:p>
            <a:fld id="{936B9AA9-EDBA-9742-A9CF-5517B36F0CEC}" type="slidenum">
              <a:rPr lang="en-US" smtClean="0"/>
              <a:pPr/>
              <a:t>13</a:t>
            </a:fld>
            <a:endParaRPr lang="en-US">
              <a:latin typeface="Times" charset="0"/>
            </a:endParaRPr>
          </a:p>
        </p:txBody>
      </p:sp>
    </p:spTree>
    <p:extLst>
      <p:ext uri="{BB962C8B-B14F-4D97-AF65-F5344CB8AC3E}">
        <p14:creationId xmlns:p14="http://schemas.microsoft.com/office/powerpoint/2010/main" val="2684139390"/>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Track Commands</a:t>
            </a:r>
            <a:endParaRPr lang="en-US" dirty="0"/>
          </a:p>
        </p:txBody>
      </p:sp>
      <p:sp>
        <p:nvSpPr>
          <p:cNvPr id="3" name="Content Placeholder 2"/>
          <p:cNvSpPr>
            <a:spLocks noGrp="1"/>
          </p:cNvSpPr>
          <p:nvPr>
            <p:ph idx="1"/>
          </p:nvPr>
        </p:nvSpPr>
        <p:spPr/>
        <p:txBody>
          <a:bodyPr>
            <a:normAutofit fontScale="70000" lnSpcReduction="20000"/>
          </a:bodyPr>
          <a:lstStyle/>
          <a:p>
            <a:pPr>
              <a:buNone/>
            </a:pPr>
            <a:r>
              <a:rPr lang="en-US" dirty="0" smtClean="0"/>
              <a:t>@ NAV_FILE  &lt;name&gt;  &lt;SP3/NAV&gt;</a:t>
            </a:r>
          </a:p>
          <a:p>
            <a:pPr>
              <a:buNone/>
            </a:pPr>
            <a:r>
              <a:rPr lang="en-US" dirty="0" smtClean="0"/>
              <a:t>Gives the name of the SP3 or NAV file with orbits and clock information (e.g., </a:t>
            </a:r>
            <a:r>
              <a:rPr lang="en-US" dirty="0" err="1" smtClean="0"/>
              <a:t>igs</a:t>
            </a:r>
            <a:r>
              <a:rPr lang="en-US" dirty="0" smtClean="0"/>
              <a:t> SP3 files).</a:t>
            </a:r>
          </a:p>
          <a:p>
            <a:pPr>
              <a:buNone/>
            </a:pPr>
            <a:r>
              <a:rPr lang="en-US" dirty="0" smtClean="0"/>
              <a:t>When processing 24-hours of data, SP3 files from the preceding and </a:t>
            </a:r>
            <a:r>
              <a:rPr lang="en-US" dirty="0" err="1" smtClean="0"/>
              <a:t>postceding</a:t>
            </a:r>
            <a:r>
              <a:rPr lang="en-US" dirty="0" smtClean="0"/>
              <a:t> </a:t>
            </a:r>
          </a:p>
          <a:p>
            <a:pPr>
              <a:buNone/>
            </a:pPr>
            <a:r>
              <a:rPr lang="en-US" dirty="0" smtClean="0"/>
              <a:t>days should be concatenated together (headers removed at the day boundaries).</a:t>
            </a:r>
          </a:p>
          <a:p>
            <a:pPr>
              <a:buNone/>
            </a:pPr>
            <a:r>
              <a:rPr lang="en-US" dirty="0" smtClean="0"/>
              <a:t>e.g., </a:t>
            </a:r>
          </a:p>
          <a:p>
            <a:pPr>
              <a:buNone/>
            </a:pPr>
            <a:r>
              <a:rPr lang="en-US" dirty="0" smtClean="0"/>
              <a:t>    </a:t>
            </a:r>
            <a:r>
              <a:rPr lang="en-US" dirty="0" err="1" smtClean="0"/>
              <a:t>nav_file</a:t>
            </a:r>
            <a:r>
              <a:rPr lang="en-US" dirty="0" smtClean="0"/>
              <a:t>  igs09274.sp3    SP3</a:t>
            </a:r>
          </a:p>
          <a:p>
            <a:pPr>
              <a:buNone/>
            </a:pPr>
            <a:r>
              <a:rPr lang="en-US" dirty="0" smtClean="0"/>
              <a:t>(GAMIT program </a:t>
            </a:r>
            <a:r>
              <a:rPr lang="en-US" dirty="0" err="1" smtClean="0"/>
              <a:t>doy</a:t>
            </a:r>
            <a:r>
              <a:rPr lang="en-US" dirty="0" smtClean="0"/>
              <a:t> can be used to get GPS week and day number from calendar date).</a:t>
            </a:r>
          </a:p>
          <a:p>
            <a:pPr>
              <a:buNone/>
            </a:pPr>
            <a:r>
              <a:rPr lang="en-US" dirty="0" smtClean="0"/>
              <a:t>If NAV is used as the type then a broadcast ephemeris file is used.</a:t>
            </a:r>
          </a:p>
          <a:p>
            <a:pPr>
              <a:buNone/>
            </a:pPr>
            <a:endParaRPr lang="en-US" dirty="0"/>
          </a:p>
        </p:txBody>
      </p:sp>
      <p:sp>
        <p:nvSpPr>
          <p:cNvPr id="4" name="Date Placeholder 3"/>
          <p:cNvSpPr>
            <a:spLocks noGrp="1"/>
          </p:cNvSpPr>
          <p:nvPr>
            <p:ph type="dt" sz="half" idx="10"/>
          </p:nvPr>
        </p:nvSpPr>
        <p:spPr/>
        <p:txBody>
          <a:bodyPr/>
          <a:lstStyle/>
          <a:p>
            <a:r>
              <a:rPr lang="en-US" smtClean="0"/>
              <a:t>01/11/12</a:t>
            </a:r>
            <a:endParaRPr lang="en-US">
              <a:latin typeface="Times" charset="0"/>
            </a:endParaRPr>
          </a:p>
        </p:txBody>
      </p:sp>
      <p:sp>
        <p:nvSpPr>
          <p:cNvPr id="5" name="Footer Placeholder 4"/>
          <p:cNvSpPr>
            <a:spLocks noGrp="1"/>
          </p:cNvSpPr>
          <p:nvPr>
            <p:ph type="ftr" sz="quarter" idx="11"/>
          </p:nvPr>
        </p:nvSpPr>
        <p:spPr/>
        <p:txBody>
          <a:bodyPr/>
          <a:lstStyle/>
          <a:p>
            <a:r>
              <a:rPr lang="en-US" smtClean="0"/>
              <a:t>Track Tuning Lec 08</a:t>
            </a:r>
            <a:endParaRPr lang="en-US">
              <a:latin typeface="Times" charset="0"/>
            </a:endParaRPr>
          </a:p>
        </p:txBody>
      </p:sp>
      <p:sp>
        <p:nvSpPr>
          <p:cNvPr id="6" name="Slide Number Placeholder 5"/>
          <p:cNvSpPr>
            <a:spLocks noGrp="1"/>
          </p:cNvSpPr>
          <p:nvPr>
            <p:ph type="sldNum" sz="quarter" idx="12"/>
          </p:nvPr>
        </p:nvSpPr>
        <p:spPr/>
        <p:txBody>
          <a:bodyPr/>
          <a:lstStyle/>
          <a:p>
            <a:fld id="{936B9AA9-EDBA-9742-A9CF-5517B36F0CEC}" type="slidenum">
              <a:rPr lang="en-US" smtClean="0"/>
              <a:pPr/>
              <a:t>14</a:t>
            </a:fld>
            <a:endParaRPr lang="en-US">
              <a:latin typeface="Times" charset="0"/>
            </a:endParaRPr>
          </a:p>
        </p:txBody>
      </p:sp>
    </p:spTree>
    <p:extLst>
      <p:ext uri="{BB962C8B-B14F-4D97-AF65-F5344CB8AC3E}">
        <p14:creationId xmlns:p14="http://schemas.microsoft.com/office/powerpoint/2010/main" val="3418968086"/>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Track Commands</a:t>
            </a:r>
            <a:endParaRPr lang="en-US" dirty="0"/>
          </a:p>
        </p:txBody>
      </p:sp>
      <p:sp>
        <p:nvSpPr>
          <p:cNvPr id="3" name="Content Placeholder 2"/>
          <p:cNvSpPr>
            <a:spLocks noGrp="1"/>
          </p:cNvSpPr>
          <p:nvPr>
            <p:ph idx="1"/>
          </p:nvPr>
        </p:nvSpPr>
        <p:spPr>
          <a:xfrm>
            <a:off x="685800" y="1600200"/>
            <a:ext cx="7772400" cy="4495800"/>
          </a:xfrm>
        </p:spPr>
        <p:txBody>
          <a:bodyPr>
            <a:normAutofit fontScale="62500" lnSpcReduction="20000"/>
          </a:bodyPr>
          <a:lstStyle/>
          <a:p>
            <a:pPr>
              <a:buNone/>
            </a:pPr>
            <a:r>
              <a:rPr lang="en-US" dirty="0" smtClean="0"/>
              <a:t>@ MODE &lt;Type&gt;</a:t>
            </a:r>
          </a:p>
          <a:p>
            <a:pPr>
              <a:buNone/>
            </a:pPr>
            <a:r>
              <a:rPr lang="en-US" dirty="0" smtClean="0"/>
              <a:t>The MODE command allows the setting of defaults for the type of data being processed.  These setting can then be overwritten if desired by use of the commands below.  Three default setting modes are supported for &lt;Type&gt;:</a:t>
            </a:r>
          </a:p>
          <a:p>
            <a:pPr>
              <a:buNone/>
            </a:pPr>
            <a:r>
              <a:rPr lang="en-US" dirty="0" smtClean="0">
                <a:solidFill>
                  <a:schemeClr val="accent2">
                    <a:lumMod val="50000"/>
                  </a:schemeClr>
                </a:solidFill>
              </a:rPr>
              <a:t>   AIR  </a:t>
            </a:r>
            <a:r>
              <a:rPr lang="en-US" dirty="0" smtClean="0"/>
              <a:t>-- Assumed to be high-sample rate aircraft. Sets the </a:t>
            </a:r>
            <a:r>
              <a:rPr lang="en-US" dirty="0" err="1" smtClean="0"/>
              <a:t>analysis_type</a:t>
            </a:r>
            <a:r>
              <a:rPr lang="en-US" dirty="0" smtClean="0"/>
              <a:t> to LC, and allows gaps of 4-epochs, and minimum data of 120 epochs (1 minute for 2Hz data).</a:t>
            </a:r>
          </a:p>
          <a:p>
            <a:pPr>
              <a:buNone/>
            </a:pPr>
            <a:r>
              <a:rPr lang="en-US" dirty="0" smtClean="0">
                <a:solidFill>
                  <a:srgbClr val="632523"/>
                </a:solidFill>
              </a:rPr>
              <a:t>   SHORT </a:t>
            </a:r>
            <a:r>
              <a:rPr lang="en-US" dirty="0" smtClean="0"/>
              <a:t>-- Short baseline static data (&lt;1 km).  Sets analysis type to L1+L2 and minimum data of 20 epochs (10 minutes of 30 second sampled data).  Data is still processed as kinematic data.</a:t>
            </a:r>
          </a:p>
          <a:p>
            <a:pPr>
              <a:buNone/>
            </a:pPr>
            <a:r>
              <a:rPr lang="en-US" dirty="0" smtClean="0">
                <a:solidFill>
                  <a:srgbClr val="632523"/>
                </a:solidFill>
              </a:rPr>
              <a:t>   LONG  </a:t>
            </a:r>
            <a:r>
              <a:rPr lang="en-US" dirty="0" smtClean="0"/>
              <a:t>-- Long baseline static data (&gt;1 km). Sets search and analysis type to LC and </a:t>
            </a:r>
            <a:r>
              <a:rPr lang="en-US" dirty="0" err="1" smtClean="0"/>
              <a:t>mininum</a:t>
            </a:r>
            <a:r>
              <a:rPr lang="en-US" dirty="0" smtClean="0"/>
              <a:t> data of 20 epochs.  Atmospheric delay estimation is turned on with 0.1 </a:t>
            </a:r>
            <a:r>
              <a:rPr lang="en-US" dirty="0" err="1" smtClean="0"/>
              <a:t>m</a:t>
            </a:r>
            <a:r>
              <a:rPr lang="en-US" dirty="0" smtClean="0"/>
              <a:t> apriori sigma, and process noise variance of 1.d-6 </a:t>
            </a:r>
            <a:r>
              <a:rPr lang="en-US" dirty="0" err="1" smtClean="0"/>
              <a:t>m</a:t>
            </a:r>
            <a:r>
              <a:rPr lang="en-US" dirty="0" smtClean="0"/>
              <a:t>**2/epoch (~1 mm changes every 30 seconds for 30 second  sampled data which accumulates to +-5 cm in a day).  These settings  are the same as </a:t>
            </a:r>
            <a:r>
              <a:rPr lang="en-US" dirty="0" err="1" smtClean="0"/>
              <a:t>atm_stats</a:t>
            </a:r>
            <a:r>
              <a:rPr lang="en-US" dirty="0" smtClean="0"/>
              <a:t>  0.1 0.001</a:t>
            </a:r>
          </a:p>
          <a:p>
            <a:endParaRPr lang="en-US" dirty="0"/>
          </a:p>
        </p:txBody>
      </p:sp>
      <p:sp>
        <p:nvSpPr>
          <p:cNvPr id="4" name="Date Placeholder 3"/>
          <p:cNvSpPr>
            <a:spLocks noGrp="1"/>
          </p:cNvSpPr>
          <p:nvPr>
            <p:ph type="dt" sz="half" idx="10"/>
          </p:nvPr>
        </p:nvSpPr>
        <p:spPr/>
        <p:txBody>
          <a:bodyPr/>
          <a:lstStyle/>
          <a:p>
            <a:r>
              <a:rPr lang="en-US" smtClean="0"/>
              <a:t>01/11/12</a:t>
            </a:r>
            <a:endParaRPr lang="en-US">
              <a:latin typeface="Times" charset="0"/>
            </a:endParaRPr>
          </a:p>
        </p:txBody>
      </p:sp>
      <p:sp>
        <p:nvSpPr>
          <p:cNvPr id="5" name="Footer Placeholder 4"/>
          <p:cNvSpPr>
            <a:spLocks noGrp="1"/>
          </p:cNvSpPr>
          <p:nvPr>
            <p:ph type="ftr" sz="quarter" idx="11"/>
          </p:nvPr>
        </p:nvSpPr>
        <p:spPr/>
        <p:txBody>
          <a:bodyPr/>
          <a:lstStyle/>
          <a:p>
            <a:r>
              <a:rPr lang="en-US" smtClean="0"/>
              <a:t>Track Tuning Lec 08</a:t>
            </a:r>
            <a:endParaRPr lang="en-US">
              <a:latin typeface="Times" charset="0"/>
            </a:endParaRPr>
          </a:p>
        </p:txBody>
      </p:sp>
      <p:sp>
        <p:nvSpPr>
          <p:cNvPr id="6" name="Slide Number Placeholder 5"/>
          <p:cNvSpPr>
            <a:spLocks noGrp="1"/>
          </p:cNvSpPr>
          <p:nvPr>
            <p:ph type="sldNum" sz="quarter" idx="12"/>
          </p:nvPr>
        </p:nvSpPr>
        <p:spPr/>
        <p:txBody>
          <a:bodyPr/>
          <a:lstStyle/>
          <a:p>
            <a:fld id="{936B9AA9-EDBA-9742-A9CF-5517B36F0CEC}" type="slidenum">
              <a:rPr lang="en-US" smtClean="0"/>
              <a:pPr/>
              <a:t>15</a:t>
            </a:fld>
            <a:endParaRPr lang="en-US">
              <a:latin typeface="Times" charset="0"/>
            </a:endParaRPr>
          </a:p>
        </p:txBody>
      </p:sp>
    </p:spTree>
    <p:extLst>
      <p:ext uri="{BB962C8B-B14F-4D97-AF65-F5344CB8AC3E}">
        <p14:creationId xmlns:p14="http://schemas.microsoft.com/office/powerpoint/2010/main" val="388625276"/>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Track Commands</a:t>
            </a:r>
            <a:endParaRPr lang="en-US" dirty="0"/>
          </a:p>
        </p:txBody>
      </p:sp>
      <p:sp>
        <p:nvSpPr>
          <p:cNvPr id="3" name="Content Placeholder 2"/>
          <p:cNvSpPr>
            <a:spLocks noGrp="1"/>
          </p:cNvSpPr>
          <p:nvPr>
            <p:ph idx="1"/>
          </p:nvPr>
        </p:nvSpPr>
        <p:spPr/>
        <p:txBody>
          <a:bodyPr>
            <a:normAutofit fontScale="70000" lnSpcReduction="20000"/>
          </a:bodyPr>
          <a:lstStyle/>
          <a:p>
            <a:pPr>
              <a:buNone/>
            </a:pPr>
            <a:r>
              <a:rPr lang="en-US" dirty="0" smtClean="0"/>
              <a:t>@ SITE_POS</a:t>
            </a:r>
          </a:p>
          <a:p>
            <a:pPr>
              <a:buNone/>
            </a:pPr>
            <a:r>
              <a:rPr lang="en-US" dirty="0" smtClean="0"/>
              <a:t>@   Site &lt;X (</a:t>
            </a:r>
            <a:r>
              <a:rPr lang="en-US" dirty="0" err="1" smtClean="0"/>
              <a:t>m</a:t>
            </a:r>
            <a:r>
              <a:rPr lang="en-US" dirty="0" smtClean="0"/>
              <a:t>)&gt;  &lt;Y (</a:t>
            </a:r>
            <a:r>
              <a:rPr lang="en-US" dirty="0" err="1" smtClean="0"/>
              <a:t>m</a:t>
            </a:r>
            <a:r>
              <a:rPr lang="en-US" dirty="0" smtClean="0"/>
              <a:t>)&gt;  &lt;Z (</a:t>
            </a:r>
            <a:r>
              <a:rPr lang="en-US" dirty="0" err="1" smtClean="0"/>
              <a:t>m</a:t>
            </a:r>
            <a:r>
              <a:rPr lang="en-US" dirty="0" smtClean="0"/>
              <a:t>)&gt; &lt;</a:t>
            </a:r>
            <a:r>
              <a:rPr lang="en-US" dirty="0" err="1" smtClean="0"/>
              <a:t>Vx</a:t>
            </a:r>
            <a:r>
              <a:rPr lang="en-US" dirty="0" smtClean="0"/>
              <a:t> (</a:t>
            </a:r>
            <a:r>
              <a:rPr lang="en-US" dirty="0" err="1" smtClean="0"/>
              <a:t>m</a:t>
            </a:r>
            <a:r>
              <a:rPr lang="en-US" dirty="0" smtClean="0"/>
              <a:t>)&gt;  &lt;</a:t>
            </a:r>
            <a:r>
              <a:rPr lang="en-US" dirty="0" err="1" smtClean="0"/>
              <a:t>Vy</a:t>
            </a:r>
            <a:r>
              <a:rPr lang="en-US" dirty="0" smtClean="0"/>
              <a:t> (</a:t>
            </a:r>
            <a:r>
              <a:rPr lang="en-US" dirty="0" err="1" smtClean="0"/>
              <a:t>m</a:t>
            </a:r>
            <a:r>
              <a:rPr lang="en-US" dirty="0" smtClean="0"/>
              <a:t>)&gt;  &lt;</a:t>
            </a:r>
            <a:r>
              <a:rPr lang="en-US" dirty="0" err="1" smtClean="0"/>
              <a:t>Vz</a:t>
            </a:r>
            <a:r>
              <a:rPr lang="en-US" dirty="0" smtClean="0"/>
              <a:t> (</a:t>
            </a:r>
            <a:r>
              <a:rPr lang="en-US" dirty="0" err="1" smtClean="0"/>
              <a:t>m</a:t>
            </a:r>
            <a:r>
              <a:rPr lang="en-US" dirty="0" smtClean="0"/>
              <a:t>)&gt;  &lt;Epoch (yrs)&gt;</a:t>
            </a:r>
          </a:p>
          <a:p>
            <a:pPr>
              <a:buNone/>
            </a:pPr>
            <a:r>
              <a:rPr lang="en-US" dirty="0" smtClean="0"/>
              <a:t>Site is the four character name of the site (more characters can be included but only the first 4 are checked).  Site names that do not appear in the list of sites to be processed are ignored).  The remainder of the line contains position and velocity and the epoch in decimal years to which the position refers.</a:t>
            </a:r>
          </a:p>
          <a:p>
            <a:r>
              <a:rPr lang="en-US" dirty="0" smtClean="0"/>
              <a:t>Velocity is optional</a:t>
            </a:r>
          </a:p>
          <a:p>
            <a:r>
              <a:rPr lang="en-US" dirty="0" smtClean="0"/>
              <a:t>If this command not used, </a:t>
            </a:r>
            <a:r>
              <a:rPr lang="en-US" dirty="0" err="1" smtClean="0"/>
              <a:t>rinex</a:t>
            </a:r>
            <a:r>
              <a:rPr lang="en-US" dirty="0" smtClean="0"/>
              <a:t> header coordinates are used (can be a problem with true kinematic sites that move large distances.  In these cases position should be for start of data.  BAD PREFIT clock error messages are an indication that coordinates may be bad).</a:t>
            </a:r>
            <a:endParaRPr lang="en-US" dirty="0"/>
          </a:p>
        </p:txBody>
      </p:sp>
      <p:sp>
        <p:nvSpPr>
          <p:cNvPr id="4" name="Date Placeholder 3"/>
          <p:cNvSpPr>
            <a:spLocks noGrp="1"/>
          </p:cNvSpPr>
          <p:nvPr>
            <p:ph type="dt" sz="half" idx="10"/>
          </p:nvPr>
        </p:nvSpPr>
        <p:spPr/>
        <p:txBody>
          <a:bodyPr/>
          <a:lstStyle/>
          <a:p>
            <a:r>
              <a:rPr lang="en-US" smtClean="0"/>
              <a:t>01/11/12</a:t>
            </a:r>
            <a:endParaRPr lang="en-US">
              <a:latin typeface="Times" charset="0"/>
            </a:endParaRPr>
          </a:p>
        </p:txBody>
      </p:sp>
      <p:sp>
        <p:nvSpPr>
          <p:cNvPr id="5" name="Footer Placeholder 4"/>
          <p:cNvSpPr>
            <a:spLocks noGrp="1"/>
          </p:cNvSpPr>
          <p:nvPr>
            <p:ph type="ftr" sz="quarter" idx="11"/>
          </p:nvPr>
        </p:nvSpPr>
        <p:spPr/>
        <p:txBody>
          <a:bodyPr/>
          <a:lstStyle/>
          <a:p>
            <a:r>
              <a:rPr lang="en-US" smtClean="0"/>
              <a:t>Track Tuning Lec 08</a:t>
            </a:r>
            <a:endParaRPr lang="en-US">
              <a:latin typeface="Times" charset="0"/>
            </a:endParaRPr>
          </a:p>
        </p:txBody>
      </p:sp>
      <p:sp>
        <p:nvSpPr>
          <p:cNvPr id="6" name="Slide Number Placeholder 5"/>
          <p:cNvSpPr>
            <a:spLocks noGrp="1"/>
          </p:cNvSpPr>
          <p:nvPr>
            <p:ph type="sldNum" sz="quarter" idx="12"/>
          </p:nvPr>
        </p:nvSpPr>
        <p:spPr/>
        <p:txBody>
          <a:bodyPr/>
          <a:lstStyle/>
          <a:p>
            <a:fld id="{936B9AA9-EDBA-9742-A9CF-5517B36F0CEC}" type="slidenum">
              <a:rPr lang="en-US" smtClean="0"/>
              <a:pPr/>
              <a:t>16</a:t>
            </a:fld>
            <a:endParaRPr lang="en-US">
              <a:latin typeface="Times" charset="0"/>
            </a:endParaRPr>
          </a:p>
        </p:txBody>
      </p:sp>
    </p:spTree>
    <p:extLst>
      <p:ext uri="{BB962C8B-B14F-4D97-AF65-F5344CB8AC3E}">
        <p14:creationId xmlns:p14="http://schemas.microsoft.com/office/powerpoint/2010/main" val="2430361515"/>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Track Commands</a:t>
            </a:r>
            <a:endParaRPr lang="en-US" dirty="0"/>
          </a:p>
        </p:txBody>
      </p:sp>
      <p:sp>
        <p:nvSpPr>
          <p:cNvPr id="3" name="Content Placeholder 2"/>
          <p:cNvSpPr>
            <a:spLocks noGrp="1"/>
          </p:cNvSpPr>
          <p:nvPr>
            <p:ph idx="1"/>
          </p:nvPr>
        </p:nvSpPr>
        <p:spPr/>
        <p:txBody>
          <a:bodyPr>
            <a:normAutofit fontScale="47500" lnSpcReduction="20000"/>
          </a:bodyPr>
          <a:lstStyle/>
          <a:p>
            <a:pPr>
              <a:buNone/>
            </a:pPr>
            <a:r>
              <a:rPr lang="en-US" dirty="0" smtClean="0"/>
              <a:t>@ SITE_STATS</a:t>
            </a:r>
          </a:p>
          <a:p>
            <a:pPr>
              <a:buNone/>
            </a:pPr>
            <a:r>
              <a:rPr lang="en-US" dirty="0" smtClean="0"/>
              <a:t>@   Site  &lt;Apriori Sigma in XYZ&gt;  &lt;RW noise in XYZ&gt; </a:t>
            </a:r>
          </a:p>
          <a:p>
            <a:pPr>
              <a:buNone/>
            </a:pPr>
            <a:r>
              <a:rPr lang="en-US" dirty="0" smtClean="0"/>
              <a:t>Gives statistics to assign to the kinematic station positions.  The </a:t>
            </a:r>
          </a:p>
          <a:p>
            <a:pPr>
              <a:buNone/>
            </a:pPr>
            <a:r>
              <a:rPr lang="en-US" dirty="0" smtClean="0"/>
              <a:t>&lt;Apriori Sigma in XYZ&gt; are the three </a:t>
            </a:r>
            <a:r>
              <a:rPr lang="en-US" dirty="0" err="1" smtClean="0"/>
              <a:t>sigmas</a:t>
            </a:r>
            <a:r>
              <a:rPr lang="en-US" dirty="0" smtClean="0"/>
              <a:t> in XYZ for the initial position and</a:t>
            </a:r>
          </a:p>
          <a:p>
            <a:pPr>
              <a:buNone/>
            </a:pPr>
            <a:r>
              <a:rPr lang="en-US" dirty="0" smtClean="0"/>
              <a:t>&lt;RW noise in XYZ&gt; are the three </a:t>
            </a:r>
            <a:r>
              <a:rPr lang="en-US" dirty="0" err="1" smtClean="0"/>
              <a:t>sigmas</a:t>
            </a:r>
            <a:r>
              <a:rPr lang="en-US" dirty="0" smtClean="0"/>
              <a:t> in XYZ for the change in position between</a:t>
            </a:r>
          </a:p>
          <a:p>
            <a:pPr>
              <a:buNone/>
            </a:pPr>
            <a:r>
              <a:rPr lang="en-US" dirty="0" smtClean="0"/>
              <a:t>   epochs of data.  Since the motion of the kinematic sites is modeled as random</a:t>
            </a:r>
          </a:p>
          <a:p>
            <a:pPr>
              <a:buNone/>
            </a:pPr>
            <a:r>
              <a:rPr lang="en-US" dirty="0" smtClean="0"/>
              <a:t>   walk (RW), the sigma of the change in position grows as the </a:t>
            </a:r>
            <a:r>
              <a:rPr lang="en-US" dirty="0" err="1" smtClean="0"/>
              <a:t>sqrt(number</a:t>
            </a:r>
            <a:r>
              <a:rPr lang="en-US" dirty="0" smtClean="0"/>
              <a:t> of epochs)</a:t>
            </a:r>
          </a:p>
          <a:p>
            <a:pPr>
              <a:buNone/>
            </a:pPr>
            <a:r>
              <a:rPr lang="en-US" dirty="0" err="1" smtClean="0"/>
              <a:t>Ver</a:t>
            </a:r>
            <a:r>
              <a:rPr lang="en-US" dirty="0" smtClean="0"/>
              <a:t> 1.21 and later: RW noise is </a:t>
            </a:r>
            <a:r>
              <a:rPr lang="en-US" dirty="0" err="1" smtClean="0"/>
              <a:t>sigmas</a:t>
            </a:r>
            <a:r>
              <a:rPr lang="en-US" dirty="0" smtClean="0"/>
              <a:t> (</a:t>
            </a:r>
            <a:r>
              <a:rPr lang="en-US" dirty="0" err="1" smtClean="0"/>
              <a:t>m)/sqrt(time</a:t>
            </a:r>
            <a:r>
              <a:rPr lang="en-US" dirty="0" smtClean="0"/>
              <a:t> unit) where </a:t>
            </a:r>
            <a:r>
              <a:rPr lang="en-US" dirty="0" err="1" smtClean="0"/>
              <a:t>time_unit</a:t>
            </a:r>
            <a:r>
              <a:rPr lang="en-US" dirty="0" smtClean="0"/>
              <a:t> command</a:t>
            </a:r>
          </a:p>
          <a:p>
            <a:pPr>
              <a:buNone/>
            </a:pPr>
            <a:r>
              <a:rPr lang="en-US" dirty="0" smtClean="0"/>
              <a:t>is used to set time unit.</a:t>
            </a:r>
          </a:p>
          <a:p>
            <a:pPr>
              <a:buNone/>
            </a:pPr>
            <a:r>
              <a:rPr lang="en-US" dirty="0" smtClean="0"/>
              <a:t>ALL can be used for the station name and the same statistics will be applied</a:t>
            </a:r>
          </a:p>
          <a:p>
            <a:pPr>
              <a:buNone/>
            </a:pPr>
            <a:r>
              <a:rPr lang="en-US" dirty="0" smtClean="0"/>
              <a:t>to all kinematic sites (NOTE: the fixed site do not change position).</a:t>
            </a:r>
          </a:p>
          <a:p>
            <a:pPr>
              <a:buNone/>
            </a:pPr>
            <a:r>
              <a:rPr lang="en-US" dirty="0" smtClean="0"/>
              <a:t>e.g.</a:t>
            </a:r>
          </a:p>
          <a:p>
            <a:pPr>
              <a:buNone/>
            </a:pPr>
            <a:r>
              <a:rPr lang="en-US" dirty="0" smtClean="0"/>
              <a:t>  </a:t>
            </a:r>
            <a:r>
              <a:rPr lang="en-US" dirty="0" err="1" smtClean="0"/>
              <a:t>site_stats</a:t>
            </a:r>
            <a:endParaRPr lang="en-US" dirty="0" smtClean="0"/>
          </a:p>
          <a:p>
            <a:pPr>
              <a:buNone/>
            </a:pPr>
            <a:r>
              <a:rPr lang="en-US" dirty="0" smtClean="0"/>
              <a:t>    all        20 20 20   20 20 20</a:t>
            </a:r>
          </a:p>
          <a:p>
            <a:pPr>
              <a:buNone/>
            </a:pPr>
            <a:r>
              <a:rPr lang="en-US" dirty="0" smtClean="0"/>
              <a:t>(20 meters apriori </a:t>
            </a:r>
            <a:r>
              <a:rPr lang="en-US" dirty="0" err="1" smtClean="0"/>
              <a:t>sigmas</a:t>
            </a:r>
            <a:r>
              <a:rPr lang="en-US" dirty="0" smtClean="0"/>
              <a:t> and changes of 20 meters between epochs).</a:t>
            </a:r>
          </a:p>
          <a:p>
            <a:pPr>
              <a:buNone/>
            </a:pPr>
            <a:r>
              <a:rPr lang="en-US" dirty="0" smtClean="0"/>
              <a:t>Feature 1.24: Added POST as entry after the Apriori sigma values, to allow </a:t>
            </a:r>
          </a:p>
          <a:p>
            <a:pPr>
              <a:buNone/>
            </a:pPr>
            <a:r>
              <a:rPr lang="en-US" dirty="0" smtClean="0"/>
              <a:t>specification </a:t>
            </a:r>
            <a:r>
              <a:rPr lang="en-US" dirty="0" err="1" smtClean="0"/>
              <a:t>aposteroi</a:t>
            </a:r>
            <a:r>
              <a:rPr lang="en-US" dirty="0" smtClean="0"/>
              <a:t> sigma for position at the end of the data span.</a:t>
            </a:r>
          </a:p>
          <a:p>
            <a:pPr>
              <a:buNone/>
            </a:pPr>
            <a:endParaRPr lang="en-US" dirty="0"/>
          </a:p>
        </p:txBody>
      </p:sp>
      <p:sp>
        <p:nvSpPr>
          <p:cNvPr id="4" name="Date Placeholder 3"/>
          <p:cNvSpPr>
            <a:spLocks noGrp="1"/>
          </p:cNvSpPr>
          <p:nvPr>
            <p:ph type="dt" sz="half" idx="10"/>
          </p:nvPr>
        </p:nvSpPr>
        <p:spPr/>
        <p:txBody>
          <a:bodyPr/>
          <a:lstStyle/>
          <a:p>
            <a:r>
              <a:rPr lang="en-US" smtClean="0"/>
              <a:t>01/11/12</a:t>
            </a:r>
            <a:endParaRPr lang="en-US">
              <a:latin typeface="Times" charset="0"/>
            </a:endParaRPr>
          </a:p>
        </p:txBody>
      </p:sp>
      <p:sp>
        <p:nvSpPr>
          <p:cNvPr id="5" name="Footer Placeholder 4"/>
          <p:cNvSpPr>
            <a:spLocks noGrp="1"/>
          </p:cNvSpPr>
          <p:nvPr>
            <p:ph type="ftr" sz="quarter" idx="11"/>
          </p:nvPr>
        </p:nvSpPr>
        <p:spPr/>
        <p:txBody>
          <a:bodyPr/>
          <a:lstStyle/>
          <a:p>
            <a:r>
              <a:rPr lang="en-US" smtClean="0"/>
              <a:t>Track Tuning Lec 08</a:t>
            </a:r>
            <a:endParaRPr lang="en-US">
              <a:latin typeface="Times" charset="0"/>
            </a:endParaRPr>
          </a:p>
        </p:txBody>
      </p:sp>
      <p:sp>
        <p:nvSpPr>
          <p:cNvPr id="6" name="Slide Number Placeholder 5"/>
          <p:cNvSpPr>
            <a:spLocks noGrp="1"/>
          </p:cNvSpPr>
          <p:nvPr>
            <p:ph type="sldNum" sz="quarter" idx="12"/>
          </p:nvPr>
        </p:nvSpPr>
        <p:spPr/>
        <p:txBody>
          <a:bodyPr/>
          <a:lstStyle/>
          <a:p>
            <a:fld id="{936B9AA9-EDBA-9742-A9CF-5517B36F0CEC}" type="slidenum">
              <a:rPr lang="en-US" smtClean="0"/>
              <a:pPr/>
              <a:t>17</a:t>
            </a:fld>
            <a:endParaRPr lang="en-US">
              <a:latin typeface="Times" charset="0"/>
            </a:endParaRPr>
          </a:p>
        </p:txBody>
      </p:sp>
    </p:spTree>
    <p:extLst>
      <p:ext uri="{BB962C8B-B14F-4D97-AF65-F5344CB8AC3E}">
        <p14:creationId xmlns:p14="http://schemas.microsoft.com/office/powerpoint/2010/main" val="3865469600"/>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Track commands</a:t>
            </a:r>
            <a:endParaRPr lang="en-US" dirty="0"/>
          </a:p>
        </p:txBody>
      </p:sp>
      <p:sp>
        <p:nvSpPr>
          <p:cNvPr id="3" name="Content Placeholder 2"/>
          <p:cNvSpPr>
            <a:spLocks noGrp="1"/>
          </p:cNvSpPr>
          <p:nvPr>
            <p:ph idx="1"/>
          </p:nvPr>
        </p:nvSpPr>
        <p:spPr/>
        <p:txBody>
          <a:bodyPr>
            <a:normAutofit fontScale="85000" lnSpcReduction="10000"/>
          </a:bodyPr>
          <a:lstStyle/>
          <a:p>
            <a:pPr>
              <a:buNone/>
            </a:pPr>
            <a:r>
              <a:rPr lang="en-US" dirty="0" smtClean="0"/>
              <a:t>@ TIMEDEP_PROCNS</a:t>
            </a:r>
          </a:p>
          <a:p>
            <a:pPr>
              <a:buNone/>
            </a:pPr>
            <a:r>
              <a:rPr lang="en-US" dirty="0" smtClean="0"/>
              <a:t>@  Site    Sig XYZ (</a:t>
            </a:r>
            <a:r>
              <a:rPr lang="en-US" dirty="0" err="1" smtClean="0"/>
              <a:t>m/sqrt(t</a:t>
            </a:r>
            <a:r>
              <a:rPr lang="en-US" dirty="0" smtClean="0"/>
              <a:t>))  Start YY MM DD MN Sec End YY MM DD MN Sec</a:t>
            </a:r>
          </a:p>
          <a:p>
            <a:pPr>
              <a:buNone/>
            </a:pPr>
            <a:r>
              <a:rPr lang="en-US" dirty="0" smtClean="0"/>
              <a:t>Allows time dependent process noise to be added the statistics of a site or to all sites.  The noise </a:t>
            </a:r>
            <a:r>
              <a:rPr lang="en-US" dirty="0" err="1" smtClean="0"/>
              <a:t>sigmas</a:t>
            </a:r>
            <a:r>
              <a:rPr lang="en-US" dirty="0" smtClean="0"/>
              <a:t> are added (in a variance sense) to the noise processes specified in the SITE_STATS command. Note only the random walk process noise is changed.</a:t>
            </a:r>
          </a:p>
          <a:p>
            <a:pPr>
              <a:buNone/>
            </a:pPr>
            <a:r>
              <a:rPr lang="en-US" dirty="0" smtClean="0"/>
              <a:t>This command is useful for long-baseline processing of surface wave arrivals (process noise increased during surface wave arrivals).</a:t>
            </a:r>
          </a:p>
          <a:p>
            <a:endParaRPr lang="en-US" dirty="0"/>
          </a:p>
        </p:txBody>
      </p:sp>
      <p:sp>
        <p:nvSpPr>
          <p:cNvPr id="4" name="Date Placeholder 3"/>
          <p:cNvSpPr>
            <a:spLocks noGrp="1"/>
          </p:cNvSpPr>
          <p:nvPr>
            <p:ph type="dt" sz="half" idx="10"/>
          </p:nvPr>
        </p:nvSpPr>
        <p:spPr/>
        <p:txBody>
          <a:bodyPr/>
          <a:lstStyle/>
          <a:p>
            <a:r>
              <a:rPr lang="en-US" smtClean="0"/>
              <a:t>01/11/12</a:t>
            </a:r>
            <a:endParaRPr lang="en-US">
              <a:latin typeface="Times" charset="0"/>
            </a:endParaRPr>
          </a:p>
        </p:txBody>
      </p:sp>
      <p:sp>
        <p:nvSpPr>
          <p:cNvPr id="5" name="Footer Placeholder 4"/>
          <p:cNvSpPr>
            <a:spLocks noGrp="1"/>
          </p:cNvSpPr>
          <p:nvPr>
            <p:ph type="ftr" sz="quarter" idx="11"/>
          </p:nvPr>
        </p:nvSpPr>
        <p:spPr/>
        <p:txBody>
          <a:bodyPr/>
          <a:lstStyle/>
          <a:p>
            <a:r>
              <a:rPr lang="en-US" smtClean="0"/>
              <a:t>Track Tuning Lec 08</a:t>
            </a:r>
            <a:endParaRPr lang="en-US">
              <a:latin typeface="Times" charset="0"/>
            </a:endParaRPr>
          </a:p>
        </p:txBody>
      </p:sp>
      <p:sp>
        <p:nvSpPr>
          <p:cNvPr id="6" name="Slide Number Placeholder 5"/>
          <p:cNvSpPr>
            <a:spLocks noGrp="1"/>
          </p:cNvSpPr>
          <p:nvPr>
            <p:ph type="sldNum" sz="quarter" idx="12"/>
          </p:nvPr>
        </p:nvSpPr>
        <p:spPr/>
        <p:txBody>
          <a:bodyPr/>
          <a:lstStyle/>
          <a:p>
            <a:fld id="{936B9AA9-EDBA-9742-A9CF-5517B36F0CEC}" type="slidenum">
              <a:rPr lang="en-US" smtClean="0"/>
              <a:pPr/>
              <a:t>18</a:t>
            </a:fld>
            <a:endParaRPr lang="en-US">
              <a:latin typeface="Times" charset="0"/>
            </a:endParaRPr>
          </a:p>
        </p:txBody>
      </p:sp>
    </p:spTree>
    <p:extLst>
      <p:ext uri="{BB962C8B-B14F-4D97-AF65-F5344CB8AC3E}">
        <p14:creationId xmlns:p14="http://schemas.microsoft.com/office/powerpoint/2010/main" val="628721463"/>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Track commands</a:t>
            </a:r>
            <a:endParaRPr lang="en-US" dirty="0"/>
          </a:p>
        </p:txBody>
      </p:sp>
      <p:sp>
        <p:nvSpPr>
          <p:cNvPr id="3" name="Content Placeholder 2"/>
          <p:cNvSpPr>
            <a:spLocks noGrp="1"/>
          </p:cNvSpPr>
          <p:nvPr>
            <p:ph idx="1"/>
          </p:nvPr>
        </p:nvSpPr>
        <p:spPr>
          <a:xfrm>
            <a:off x="457200" y="1297978"/>
            <a:ext cx="8229600" cy="4828185"/>
          </a:xfrm>
        </p:spPr>
        <p:txBody>
          <a:bodyPr>
            <a:normAutofit fontScale="55000" lnSpcReduction="20000"/>
          </a:bodyPr>
          <a:lstStyle/>
          <a:p>
            <a:pPr>
              <a:buNone/>
            </a:pPr>
            <a:r>
              <a:rPr lang="en-US" dirty="0" smtClean="0"/>
              <a:t>@ ATM_STATS</a:t>
            </a:r>
          </a:p>
          <a:p>
            <a:pPr>
              <a:buNone/>
            </a:pPr>
            <a:r>
              <a:rPr lang="en-US" dirty="0" smtClean="0"/>
              <a:t>@   Site  &lt;Apriori Zenith delay sigma&gt; &lt;RW noise in Zenith delay&gt; &lt;RW </a:t>
            </a:r>
            <a:r>
              <a:rPr lang="en-US" dirty="0" err="1" smtClean="0"/>
              <a:t>dH</a:t>
            </a:r>
            <a:r>
              <a:rPr lang="en-US" dirty="0" smtClean="0"/>
              <a:t>/</a:t>
            </a:r>
            <a:r>
              <a:rPr lang="en-US" dirty="0" err="1" smtClean="0"/>
              <a:t>dt</a:t>
            </a:r>
            <a:r>
              <a:rPr lang="en-US" dirty="0" smtClean="0"/>
              <a:t> noise/SCALE&gt;</a:t>
            </a:r>
          </a:p>
          <a:p>
            <a:pPr>
              <a:buNone/>
            </a:pPr>
            <a:r>
              <a:rPr lang="en-US" dirty="0" smtClean="0"/>
              <a:t>Gives the statistics for the atmospheric delays by site.  The values are the initial sigma in meters, RW changes in meters per epoch and (added version 1.2) a </a:t>
            </a:r>
            <a:r>
              <a:rPr lang="en-US" dirty="0" err="1" smtClean="0"/>
              <a:t>dH/dt</a:t>
            </a:r>
            <a:r>
              <a:rPr lang="en-US" dirty="0" smtClean="0"/>
              <a:t> variance term so that during rapid height changes more  process noise can be added to zenith delay estimate.  The process noise variance is (&lt;RW </a:t>
            </a:r>
            <a:r>
              <a:rPr lang="en-US" dirty="0" err="1" smtClean="0"/>
              <a:t>dH/dt</a:t>
            </a:r>
            <a:r>
              <a:rPr lang="en-US" dirty="0" smtClean="0"/>
              <a:t> noise)*</a:t>
            </a:r>
            <a:r>
              <a:rPr lang="en-US" dirty="0" err="1" smtClean="0"/>
              <a:t>abs(dh/dt</a:t>
            </a:r>
            <a:r>
              <a:rPr lang="en-US" dirty="0" smtClean="0"/>
              <a:t>)&gt;^2 per epoch where dh/</a:t>
            </a:r>
            <a:r>
              <a:rPr lang="en-US" dirty="0" err="1" smtClean="0"/>
              <a:t>dt</a:t>
            </a:r>
            <a:r>
              <a:rPr lang="en-US" dirty="0" smtClean="0"/>
              <a:t> is </a:t>
            </a:r>
            <a:r>
              <a:rPr lang="en-US" dirty="0" err="1" smtClean="0"/>
              <a:t>m/s</a:t>
            </a:r>
            <a:r>
              <a:rPr lang="en-US" dirty="0" smtClean="0"/>
              <a:t>.  Typical value is 0.00023 </a:t>
            </a:r>
          </a:p>
          <a:p>
            <a:pPr>
              <a:buNone/>
            </a:pPr>
            <a:r>
              <a:rPr lang="en-US" dirty="0" smtClean="0"/>
              <a:t>e.g.,</a:t>
            </a:r>
          </a:p>
          <a:p>
            <a:pPr>
              <a:buNone/>
            </a:pPr>
            <a:r>
              <a:rPr lang="en-US" dirty="0" smtClean="0"/>
              <a:t>  </a:t>
            </a:r>
            <a:r>
              <a:rPr lang="en-US" dirty="0" err="1" smtClean="0"/>
              <a:t>atm_stats</a:t>
            </a:r>
            <a:endParaRPr lang="en-US" dirty="0" smtClean="0"/>
          </a:p>
          <a:p>
            <a:pPr>
              <a:buNone/>
            </a:pPr>
            <a:r>
              <a:rPr lang="en-US" dirty="0" smtClean="0"/>
              <a:t>     t39a     0.1  0.0003  0.00023</a:t>
            </a:r>
          </a:p>
          <a:p>
            <a:pPr>
              <a:buNone/>
            </a:pPr>
            <a:r>
              <a:rPr lang="en-US" dirty="0" smtClean="0"/>
              <a:t>Set the apriori sigma as 10cm and allows the delay to change 0.3 mm every epoch (for 1Hz data, this lead to 18 mm noise in 1hr) and 2.3 mm per epoch when height is changing at 10 m/s (fast ascent or </a:t>
            </a:r>
            <a:r>
              <a:rPr lang="en-US" dirty="0" err="1" smtClean="0"/>
              <a:t>desent</a:t>
            </a:r>
            <a:r>
              <a:rPr lang="en-US" dirty="0" smtClean="0"/>
              <a:t>)</a:t>
            </a:r>
          </a:p>
          <a:p>
            <a:pPr>
              <a:buNone/>
            </a:pPr>
            <a:r>
              <a:rPr lang="en-US" dirty="0" smtClean="0"/>
              <a:t>The SCALE option instead of the </a:t>
            </a:r>
            <a:r>
              <a:rPr lang="en-US" dirty="0" err="1" smtClean="0"/>
              <a:t>dH</a:t>
            </a:r>
            <a:r>
              <a:rPr lang="en-US" dirty="0" smtClean="0"/>
              <a:t>/</a:t>
            </a:r>
            <a:r>
              <a:rPr lang="en-US" dirty="0" err="1" smtClean="0"/>
              <a:t>dt</a:t>
            </a:r>
            <a:r>
              <a:rPr lang="en-US" dirty="0" smtClean="0"/>
              <a:t> term, estimates an atmospheric delay scale factor as a function of the height difference between the base-station and aircraft.  If the base station is far from the aircraft starting location, then a constant atmospheric delay term at the base station should be estimated.</a:t>
            </a:r>
          </a:p>
          <a:p>
            <a:pPr>
              <a:buNone/>
            </a:pPr>
            <a:endParaRPr lang="en-US" dirty="0"/>
          </a:p>
        </p:txBody>
      </p:sp>
      <p:sp>
        <p:nvSpPr>
          <p:cNvPr id="4" name="Date Placeholder 3"/>
          <p:cNvSpPr>
            <a:spLocks noGrp="1"/>
          </p:cNvSpPr>
          <p:nvPr>
            <p:ph type="dt" sz="half" idx="10"/>
          </p:nvPr>
        </p:nvSpPr>
        <p:spPr/>
        <p:txBody>
          <a:bodyPr/>
          <a:lstStyle/>
          <a:p>
            <a:r>
              <a:rPr lang="en-US" smtClean="0"/>
              <a:t>01/11/12</a:t>
            </a:r>
            <a:endParaRPr lang="en-US">
              <a:latin typeface="Times" charset="0"/>
            </a:endParaRPr>
          </a:p>
        </p:txBody>
      </p:sp>
      <p:sp>
        <p:nvSpPr>
          <p:cNvPr id="5" name="Footer Placeholder 4"/>
          <p:cNvSpPr>
            <a:spLocks noGrp="1"/>
          </p:cNvSpPr>
          <p:nvPr>
            <p:ph type="ftr" sz="quarter" idx="11"/>
          </p:nvPr>
        </p:nvSpPr>
        <p:spPr/>
        <p:txBody>
          <a:bodyPr/>
          <a:lstStyle/>
          <a:p>
            <a:r>
              <a:rPr lang="en-US" smtClean="0"/>
              <a:t>Track Tuning Lec 08</a:t>
            </a:r>
            <a:endParaRPr lang="en-US">
              <a:latin typeface="Times" charset="0"/>
            </a:endParaRPr>
          </a:p>
        </p:txBody>
      </p:sp>
      <p:sp>
        <p:nvSpPr>
          <p:cNvPr id="6" name="Slide Number Placeholder 5"/>
          <p:cNvSpPr>
            <a:spLocks noGrp="1"/>
          </p:cNvSpPr>
          <p:nvPr>
            <p:ph type="sldNum" sz="quarter" idx="12"/>
          </p:nvPr>
        </p:nvSpPr>
        <p:spPr/>
        <p:txBody>
          <a:bodyPr/>
          <a:lstStyle/>
          <a:p>
            <a:fld id="{936B9AA9-EDBA-9742-A9CF-5517B36F0CEC}" type="slidenum">
              <a:rPr lang="en-US" smtClean="0"/>
              <a:pPr/>
              <a:t>19</a:t>
            </a:fld>
            <a:endParaRPr lang="en-US">
              <a:latin typeface="Times" charset="0"/>
            </a:endParaRPr>
          </a:p>
        </p:txBody>
      </p:sp>
    </p:spTree>
    <p:extLst>
      <p:ext uri="{BB962C8B-B14F-4D97-AF65-F5344CB8AC3E}">
        <p14:creationId xmlns:p14="http://schemas.microsoft.com/office/powerpoint/2010/main" val="3468105759"/>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01/11/12</a:t>
            </a:r>
            <a:endParaRPr lang="en-US">
              <a:latin typeface="Times" charset="0"/>
            </a:endParaRPr>
          </a:p>
        </p:txBody>
      </p:sp>
      <p:sp>
        <p:nvSpPr>
          <p:cNvPr id="5" name="Footer Placeholder 4"/>
          <p:cNvSpPr>
            <a:spLocks noGrp="1"/>
          </p:cNvSpPr>
          <p:nvPr>
            <p:ph type="ftr" sz="quarter" idx="11"/>
          </p:nvPr>
        </p:nvSpPr>
        <p:spPr/>
        <p:txBody>
          <a:bodyPr/>
          <a:lstStyle/>
          <a:p>
            <a:r>
              <a:rPr lang="en-US" smtClean="0"/>
              <a:t>Track Tuning Lec 08</a:t>
            </a:r>
            <a:endParaRPr lang="en-US">
              <a:latin typeface="Times" charset="0"/>
            </a:endParaRPr>
          </a:p>
        </p:txBody>
      </p:sp>
      <p:sp>
        <p:nvSpPr>
          <p:cNvPr id="6" name="Slide Number Placeholder 5"/>
          <p:cNvSpPr>
            <a:spLocks noGrp="1"/>
          </p:cNvSpPr>
          <p:nvPr>
            <p:ph type="sldNum" sz="quarter" idx="12"/>
          </p:nvPr>
        </p:nvSpPr>
        <p:spPr/>
        <p:txBody>
          <a:bodyPr/>
          <a:lstStyle/>
          <a:p>
            <a:fld id="{3A9F4BF4-8410-2941-AB20-1745F6D4BC81}" type="slidenum">
              <a:rPr lang="en-US"/>
              <a:pPr/>
              <a:t>2</a:t>
            </a:fld>
            <a:endParaRPr lang="en-US">
              <a:latin typeface="Times" charset="0"/>
            </a:endParaRPr>
          </a:p>
        </p:txBody>
      </p:sp>
      <p:sp>
        <p:nvSpPr>
          <p:cNvPr id="346114" name="Rectangle 2"/>
          <p:cNvSpPr>
            <a:spLocks noGrp="1" noChangeArrowheads="1"/>
          </p:cNvSpPr>
          <p:nvPr>
            <p:ph type="title"/>
          </p:nvPr>
        </p:nvSpPr>
        <p:spPr/>
        <p:txBody>
          <a:bodyPr/>
          <a:lstStyle/>
          <a:p>
            <a:r>
              <a:rPr lang="en-US"/>
              <a:t>Track Output Files</a:t>
            </a:r>
          </a:p>
        </p:txBody>
      </p:sp>
      <p:sp>
        <p:nvSpPr>
          <p:cNvPr id="346115" name="Rectangle 3"/>
          <p:cNvSpPr>
            <a:spLocks noGrp="1" noChangeArrowheads="1"/>
          </p:cNvSpPr>
          <p:nvPr>
            <p:ph type="body" idx="1"/>
          </p:nvPr>
        </p:nvSpPr>
        <p:spPr/>
        <p:txBody>
          <a:bodyPr/>
          <a:lstStyle/>
          <a:p>
            <a:r>
              <a:rPr lang="en-US" sz="2400" dirty="0"/>
              <a:t>Track outputs progress directly to the screen and this output can be re-directed with &gt; to a file.  (Generally </a:t>
            </a:r>
            <a:r>
              <a:rPr lang="en-US" sz="2400" dirty="0" err="1"/>
              <a:t>track_xxx.out</a:t>
            </a:r>
            <a:r>
              <a:rPr lang="en-US" sz="2400" dirty="0"/>
              <a:t>)</a:t>
            </a:r>
          </a:p>
          <a:p>
            <a:r>
              <a:rPr lang="en-US" sz="2400" dirty="0"/>
              <a:t>Summary file (</a:t>
            </a:r>
            <a:r>
              <a:rPr lang="en-US" sz="2400" dirty="0" err="1"/>
              <a:t>track.sum</a:t>
            </a:r>
            <a:r>
              <a:rPr lang="en-US" sz="2400" dirty="0"/>
              <a:t> by default)</a:t>
            </a:r>
          </a:p>
          <a:p>
            <a:r>
              <a:rPr lang="en-US" sz="2400" dirty="0"/>
              <a:t>Position files (</a:t>
            </a:r>
            <a:r>
              <a:rPr lang="en-US" sz="2400" dirty="0" smtClean="0"/>
              <a:t>NEU</a:t>
            </a:r>
            <a:r>
              <a:rPr lang="en-US" sz="2400" dirty="0"/>
              <a:t>,</a:t>
            </a:r>
            <a:r>
              <a:rPr lang="en-US" sz="2400" dirty="0" smtClean="0"/>
              <a:t>GEOD,DHU,XYZ)</a:t>
            </a:r>
            <a:endParaRPr lang="en-US" sz="2400" dirty="0"/>
          </a:p>
          <a:p>
            <a:r>
              <a:rPr lang="en-US" sz="2400" dirty="0"/>
              <a:t>Phase residual files (optional)</a:t>
            </a:r>
          </a:p>
          <a:p>
            <a:r>
              <a:rPr lang="en-US" sz="2400" dirty="0"/>
              <a:t>Wide-lane value files: (optional, sometime useful if cycle slip missed)</a:t>
            </a:r>
          </a:p>
          <a:p>
            <a:r>
              <a:rPr lang="en-US" sz="2400" dirty="0"/>
              <a:t>Meaning of output entries discussed in help file.</a:t>
            </a:r>
          </a:p>
        </p:txBody>
      </p:sp>
    </p:spTree>
    <p:extLst>
      <p:ext uri="{BB962C8B-B14F-4D97-AF65-F5344CB8AC3E}">
        <p14:creationId xmlns:p14="http://schemas.microsoft.com/office/powerpoint/2010/main" val="1115010971"/>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Track Commands</a:t>
            </a: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dirty="0" smtClean="0"/>
              <a:t>@ REF_NEU &lt;X (</a:t>
            </a:r>
            <a:r>
              <a:rPr lang="en-US" dirty="0" err="1" smtClean="0"/>
              <a:t>m</a:t>
            </a:r>
            <a:r>
              <a:rPr lang="en-US" dirty="0" smtClean="0"/>
              <a:t>)&gt;  &lt;Y (</a:t>
            </a:r>
            <a:r>
              <a:rPr lang="en-US" dirty="0" err="1" smtClean="0"/>
              <a:t>m</a:t>
            </a:r>
            <a:r>
              <a:rPr lang="en-US" dirty="0" smtClean="0"/>
              <a:t>)&gt;  &lt;Z (</a:t>
            </a:r>
            <a:r>
              <a:rPr lang="en-US" dirty="0" err="1" smtClean="0"/>
              <a:t>m</a:t>
            </a:r>
            <a:r>
              <a:rPr lang="en-US" dirty="0" smtClean="0"/>
              <a:t>)&gt;</a:t>
            </a:r>
          </a:p>
          <a:p>
            <a:pPr>
              <a:buNone/>
            </a:pPr>
            <a:r>
              <a:rPr lang="en-US" dirty="0" smtClean="0"/>
              <a:t>Set the the XYZ coordinates of the point relative to which NEU offsets are computed.  Default is the coordinates of the first site in the </a:t>
            </a:r>
            <a:r>
              <a:rPr lang="en-US" dirty="0" err="1" smtClean="0"/>
              <a:t>obs_file</a:t>
            </a:r>
            <a:r>
              <a:rPr lang="en-US" dirty="0" smtClean="0"/>
              <a:t> list.</a:t>
            </a:r>
          </a:p>
          <a:p>
            <a:pPr>
              <a:buNone/>
            </a:pPr>
            <a:endParaRPr lang="en-US" dirty="0" smtClean="0"/>
          </a:p>
          <a:p>
            <a:pPr>
              <a:buNone/>
            </a:pPr>
            <a:r>
              <a:rPr lang="en-US" dirty="0" smtClean="0"/>
              <a:t>@ TIME_UNIT &lt;epoch/sec/min/hour/day&gt;</a:t>
            </a:r>
          </a:p>
          <a:p>
            <a:pPr>
              <a:buNone/>
            </a:pPr>
            <a:r>
              <a:rPr lang="en-US" dirty="0" smtClean="0"/>
              <a:t>Sets the time unit for process noise.  Choices are epoch (default), seconds, minutes hour or day.  Interval command must be used to specify sampling interval before this command is used. (Even when the interval is given in the </a:t>
            </a:r>
            <a:r>
              <a:rPr lang="en-US" dirty="0" err="1" smtClean="0"/>
              <a:t>rinex</a:t>
            </a:r>
            <a:r>
              <a:rPr lang="en-US" dirty="0" smtClean="0"/>
              <a:t> files).</a:t>
            </a:r>
          </a:p>
          <a:p>
            <a:pPr>
              <a:buNone/>
            </a:pPr>
            <a:endParaRPr lang="en-US" dirty="0"/>
          </a:p>
        </p:txBody>
      </p:sp>
      <p:sp>
        <p:nvSpPr>
          <p:cNvPr id="4" name="Date Placeholder 3"/>
          <p:cNvSpPr>
            <a:spLocks noGrp="1"/>
          </p:cNvSpPr>
          <p:nvPr>
            <p:ph type="dt" sz="half" idx="10"/>
          </p:nvPr>
        </p:nvSpPr>
        <p:spPr/>
        <p:txBody>
          <a:bodyPr/>
          <a:lstStyle/>
          <a:p>
            <a:r>
              <a:rPr lang="en-US" smtClean="0"/>
              <a:t>01/11/12</a:t>
            </a:r>
            <a:endParaRPr lang="en-US">
              <a:latin typeface="Times" charset="0"/>
            </a:endParaRPr>
          </a:p>
        </p:txBody>
      </p:sp>
      <p:sp>
        <p:nvSpPr>
          <p:cNvPr id="5" name="Footer Placeholder 4"/>
          <p:cNvSpPr>
            <a:spLocks noGrp="1"/>
          </p:cNvSpPr>
          <p:nvPr>
            <p:ph type="ftr" sz="quarter" idx="11"/>
          </p:nvPr>
        </p:nvSpPr>
        <p:spPr/>
        <p:txBody>
          <a:bodyPr/>
          <a:lstStyle/>
          <a:p>
            <a:r>
              <a:rPr lang="en-US" smtClean="0"/>
              <a:t>Track Tuning Lec 08</a:t>
            </a:r>
            <a:endParaRPr lang="en-US">
              <a:latin typeface="Times" charset="0"/>
            </a:endParaRPr>
          </a:p>
        </p:txBody>
      </p:sp>
      <p:sp>
        <p:nvSpPr>
          <p:cNvPr id="6" name="Slide Number Placeholder 5"/>
          <p:cNvSpPr>
            <a:spLocks noGrp="1"/>
          </p:cNvSpPr>
          <p:nvPr>
            <p:ph type="sldNum" sz="quarter" idx="12"/>
          </p:nvPr>
        </p:nvSpPr>
        <p:spPr/>
        <p:txBody>
          <a:bodyPr/>
          <a:lstStyle/>
          <a:p>
            <a:fld id="{936B9AA9-EDBA-9742-A9CF-5517B36F0CEC}" type="slidenum">
              <a:rPr lang="en-US" smtClean="0"/>
              <a:pPr/>
              <a:t>20</a:t>
            </a:fld>
            <a:endParaRPr lang="en-US">
              <a:latin typeface="Times" charset="0"/>
            </a:endParaRPr>
          </a:p>
        </p:txBody>
      </p:sp>
    </p:spTree>
    <p:extLst>
      <p:ext uri="{BB962C8B-B14F-4D97-AF65-F5344CB8AC3E}">
        <p14:creationId xmlns:p14="http://schemas.microsoft.com/office/powerpoint/2010/main" val="777580929"/>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Track Commands</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dirty="0" smtClean="0"/>
              <a:t>@ DATA_NOISE &lt;L1&gt; &lt;L2&gt; &lt;P1&gt; &lt;P2&gt; &lt;</a:t>
            </a:r>
            <a:r>
              <a:rPr lang="en-US" dirty="0" err="1" smtClean="0"/>
              <a:t>Elev</a:t>
            </a:r>
            <a:r>
              <a:rPr lang="en-US" dirty="0" smtClean="0"/>
              <a:t> Weight&gt; [PRN]</a:t>
            </a:r>
          </a:p>
          <a:p>
            <a:pPr>
              <a:buNone/>
            </a:pPr>
            <a:r>
              <a:rPr lang="en-US" dirty="0" smtClean="0"/>
              <a:t>Allows </a:t>
            </a:r>
            <a:r>
              <a:rPr lang="en-US" dirty="0" err="1" smtClean="0"/>
              <a:t>specificiation</a:t>
            </a:r>
            <a:r>
              <a:rPr lang="en-US" dirty="0" smtClean="0"/>
              <a:t> of the noise in the L1 phase, L2 phase, P1 range and P2 range, and the weight given to elevation angle </a:t>
            </a:r>
            <a:r>
              <a:rPr lang="en-US" dirty="0" err="1" smtClean="0"/>
              <a:t>depedence</a:t>
            </a:r>
            <a:r>
              <a:rPr lang="en-US" dirty="0" smtClean="0"/>
              <a:t> (at </a:t>
            </a:r>
            <a:r>
              <a:rPr lang="en-US" dirty="0" err="1" smtClean="0"/>
              <a:t>ver</a:t>
            </a:r>
            <a:r>
              <a:rPr lang="en-US" dirty="0" smtClean="0"/>
              <a:t> 1.20); variance is scaled by (1+(W/sin(el))^2)  where W is the &lt;</a:t>
            </a:r>
            <a:r>
              <a:rPr lang="en-US" dirty="0" err="1" smtClean="0"/>
              <a:t>Elev</a:t>
            </a:r>
            <a:r>
              <a:rPr lang="en-US" dirty="0" smtClean="0"/>
              <a:t> Weight&gt;.</a:t>
            </a:r>
          </a:p>
          <a:p>
            <a:pPr>
              <a:buNone/>
            </a:pPr>
            <a:r>
              <a:rPr lang="en-US" dirty="0" smtClean="0"/>
              <a:t>These values affect the </a:t>
            </a:r>
            <a:r>
              <a:rPr lang="en-US" dirty="0" err="1" smtClean="0"/>
              <a:t>sigmas</a:t>
            </a:r>
            <a:r>
              <a:rPr lang="en-US" dirty="0" smtClean="0"/>
              <a:t> printed for the position determinations (Units: </a:t>
            </a:r>
            <a:r>
              <a:rPr lang="en-US" dirty="0" err="1" smtClean="0"/>
              <a:t>m</a:t>
            </a:r>
            <a:r>
              <a:rPr lang="en-US" dirty="0" smtClean="0"/>
              <a:t> for all, except weight)</a:t>
            </a:r>
          </a:p>
          <a:p>
            <a:pPr>
              <a:buNone/>
            </a:pPr>
            <a:r>
              <a:rPr lang="en-US" dirty="0" smtClean="0"/>
              <a:t>Optional: PRN may be added and noise assigned to that PRN (if non-PRN form is used, this will replace all PRN specific values so use the non-PRN first followed by specific PRN values</a:t>
            </a:r>
          </a:p>
          <a:p>
            <a:pPr>
              <a:buNone/>
            </a:pPr>
            <a:endParaRPr lang="en-US" dirty="0"/>
          </a:p>
        </p:txBody>
      </p:sp>
      <p:sp>
        <p:nvSpPr>
          <p:cNvPr id="4" name="Date Placeholder 3"/>
          <p:cNvSpPr>
            <a:spLocks noGrp="1"/>
          </p:cNvSpPr>
          <p:nvPr>
            <p:ph type="dt" sz="half" idx="10"/>
          </p:nvPr>
        </p:nvSpPr>
        <p:spPr/>
        <p:txBody>
          <a:bodyPr/>
          <a:lstStyle/>
          <a:p>
            <a:r>
              <a:rPr lang="en-US" smtClean="0"/>
              <a:t>01/11/12</a:t>
            </a:r>
            <a:endParaRPr lang="en-US">
              <a:latin typeface="Times" charset="0"/>
            </a:endParaRPr>
          </a:p>
        </p:txBody>
      </p:sp>
      <p:sp>
        <p:nvSpPr>
          <p:cNvPr id="5" name="Footer Placeholder 4"/>
          <p:cNvSpPr>
            <a:spLocks noGrp="1"/>
          </p:cNvSpPr>
          <p:nvPr>
            <p:ph type="ftr" sz="quarter" idx="11"/>
          </p:nvPr>
        </p:nvSpPr>
        <p:spPr/>
        <p:txBody>
          <a:bodyPr/>
          <a:lstStyle/>
          <a:p>
            <a:r>
              <a:rPr lang="en-US" smtClean="0"/>
              <a:t>Track Tuning Lec 08</a:t>
            </a:r>
            <a:endParaRPr lang="en-US">
              <a:latin typeface="Times" charset="0"/>
            </a:endParaRPr>
          </a:p>
        </p:txBody>
      </p:sp>
      <p:sp>
        <p:nvSpPr>
          <p:cNvPr id="6" name="Slide Number Placeholder 5"/>
          <p:cNvSpPr>
            <a:spLocks noGrp="1"/>
          </p:cNvSpPr>
          <p:nvPr>
            <p:ph type="sldNum" sz="quarter" idx="12"/>
          </p:nvPr>
        </p:nvSpPr>
        <p:spPr/>
        <p:txBody>
          <a:bodyPr/>
          <a:lstStyle/>
          <a:p>
            <a:fld id="{936B9AA9-EDBA-9742-A9CF-5517B36F0CEC}" type="slidenum">
              <a:rPr lang="en-US" smtClean="0"/>
              <a:pPr/>
              <a:t>21</a:t>
            </a:fld>
            <a:endParaRPr lang="en-US">
              <a:latin typeface="Times" charset="0"/>
            </a:endParaRPr>
          </a:p>
        </p:txBody>
      </p:sp>
    </p:spTree>
    <p:extLst>
      <p:ext uri="{BB962C8B-B14F-4D97-AF65-F5344CB8AC3E}">
        <p14:creationId xmlns:p14="http://schemas.microsoft.com/office/powerpoint/2010/main" val="389609263"/>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Track commands</a:t>
            </a:r>
            <a:endParaRPr lang="en-US" dirty="0"/>
          </a:p>
        </p:txBody>
      </p:sp>
      <p:sp>
        <p:nvSpPr>
          <p:cNvPr id="3" name="Content Placeholder 2"/>
          <p:cNvSpPr>
            <a:spLocks noGrp="1"/>
          </p:cNvSpPr>
          <p:nvPr>
            <p:ph idx="1"/>
          </p:nvPr>
        </p:nvSpPr>
        <p:spPr/>
        <p:txBody>
          <a:bodyPr>
            <a:normAutofit fontScale="62500" lnSpcReduction="20000"/>
          </a:bodyPr>
          <a:lstStyle/>
          <a:p>
            <a:pPr>
              <a:buNone/>
            </a:pPr>
            <a:r>
              <a:rPr lang="en-US" dirty="0" smtClean="0"/>
              <a:t>@ DATA_TYPE &lt;choice 1&gt; &lt;choice 2&gt; ...</a:t>
            </a:r>
          </a:p>
          <a:p>
            <a:pPr>
              <a:buNone/>
            </a:pPr>
            <a:r>
              <a:rPr lang="en-US" dirty="0" smtClean="0"/>
              <a:t>Allows specification of data types to be used in generating position</a:t>
            </a:r>
          </a:p>
          <a:p>
            <a:pPr>
              <a:buNone/>
            </a:pPr>
            <a:r>
              <a:rPr lang="en-US" dirty="0" smtClean="0"/>
              <a:t>estimates.  The choices are:</a:t>
            </a:r>
          </a:p>
          <a:p>
            <a:pPr>
              <a:buNone/>
            </a:pPr>
            <a:r>
              <a:rPr lang="en-US" dirty="0" smtClean="0"/>
              <a:t>  L1  -- L1 only phase</a:t>
            </a:r>
          </a:p>
          <a:p>
            <a:pPr>
              <a:buNone/>
            </a:pPr>
            <a:r>
              <a:rPr lang="en-US" dirty="0" smtClean="0"/>
              <a:t>  L2  -- L2 only phase</a:t>
            </a:r>
          </a:p>
          <a:p>
            <a:pPr>
              <a:buNone/>
            </a:pPr>
            <a:r>
              <a:rPr lang="en-US" dirty="0" smtClean="0"/>
              <a:t>  LC  -- Ionospheric delay corrected phase</a:t>
            </a:r>
          </a:p>
          <a:p>
            <a:pPr>
              <a:buNone/>
            </a:pPr>
            <a:r>
              <a:rPr lang="en-US" dirty="0" smtClean="0"/>
              <a:t>  P1  -- L1 pseudo-range</a:t>
            </a:r>
          </a:p>
          <a:p>
            <a:pPr>
              <a:buNone/>
            </a:pPr>
            <a:r>
              <a:rPr lang="en-US" dirty="0" smtClean="0"/>
              <a:t>  P2  -- L2 pseudo-range</a:t>
            </a:r>
          </a:p>
          <a:p>
            <a:pPr>
              <a:buNone/>
            </a:pPr>
            <a:r>
              <a:rPr lang="en-US" dirty="0" smtClean="0"/>
              <a:t>  PC  -- Ionospheric delay corrected pseudo-range.</a:t>
            </a:r>
          </a:p>
          <a:p>
            <a:pPr>
              <a:buNone/>
            </a:pPr>
            <a:r>
              <a:rPr lang="en-US" dirty="0" smtClean="0"/>
              <a:t>The data types may be combined in each of the choices, e.g.,</a:t>
            </a:r>
          </a:p>
          <a:p>
            <a:pPr>
              <a:buNone/>
            </a:pPr>
            <a:r>
              <a:rPr lang="en-US" dirty="0" smtClean="0"/>
              <a:t>L1+L2 would use both L1 and L2 while assuming that the ionospheric delay is negligible.  Example: </a:t>
            </a:r>
            <a:r>
              <a:rPr lang="en-US" dirty="0" err="1" smtClean="0"/>
              <a:t>data_type</a:t>
            </a:r>
            <a:r>
              <a:rPr lang="en-US" dirty="0" smtClean="0"/>
              <a:t> l1 l1+l2 lc+p1</a:t>
            </a:r>
          </a:p>
          <a:p>
            <a:pPr>
              <a:buNone/>
            </a:pPr>
            <a:r>
              <a:rPr lang="en-US" dirty="0" smtClean="0"/>
              <a:t>This commands allows multiple solutions to be output from the one run.  NOTE: The </a:t>
            </a:r>
            <a:r>
              <a:rPr lang="en-US" dirty="0" err="1" smtClean="0"/>
              <a:t>float_type</a:t>
            </a:r>
            <a:r>
              <a:rPr lang="en-US" dirty="0" smtClean="0"/>
              <a:t> command determines the data type used to resolve ambiguities.</a:t>
            </a:r>
            <a:endParaRPr lang="en-US" dirty="0"/>
          </a:p>
        </p:txBody>
      </p:sp>
      <p:sp>
        <p:nvSpPr>
          <p:cNvPr id="4" name="Date Placeholder 3"/>
          <p:cNvSpPr>
            <a:spLocks noGrp="1"/>
          </p:cNvSpPr>
          <p:nvPr>
            <p:ph type="dt" sz="half" idx="10"/>
          </p:nvPr>
        </p:nvSpPr>
        <p:spPr/>
        <p:txBody>
          <a:bodyPr/>
          <a:lstStyle/>
          <a:p>
            <a:r>
              <a:rPr lang="en-US" smtClean="0"/>
              <a:t>01/11/12</a:t>
            </a:r>
            <a:endParaRPr lang="en-US">
              <a:latin typeface="Times" charset="0"/>
            </a:endParaRPr>
          </a:p>
        </p:txBody>
      </p:sp>
      <p:sp>
        <p:nvSpPr>
          <p:cNvPr id="5" name="Footer Placeholder 4"/>
          <p:cNvSpPr>
            <a:spLocks noGrp="1"/>
          </p:cNvSpPr>
          <p:nvPr>
            <p:ph type="ftr" sz="quarter" idx="11"/>
          </p:nvPr>
        </p:nvSpPr>
        <p:spPr/>
        <p:txBody>
          <a:bodyPr/>
          <a:lstStyle/>
          <a:p>
            <a:r>
              <a:rPr lang="en-US" smtClean="0"/>
              <a:t>Track Tuning Lec 08</a:t>
            </a:r>
            <a:endParaRPr lang="en-US">
              <a:latin typeface="Times" charset="0"/>
            </a:endParaRPr>
          </a:p>
        </p:txBody>
      </p:sp>
      <p:sp>
        <p:nvSpPr>
          <p:cNvPr id="6" name="Slide Number Placeholder 5"/>
          <p:cNvSpPr>
            <a:spLocks noGrp="1"/>
          </p:cNvSpPr>
          <p:nvPr>
            <p:ph type="sldNum" sz="quarter" idx="12"/>
          </p:nvPr>
        </p:nvSpPr>
        <p:spPr/>
        <p:txBody>
          <a:bodyPr/>
          <a:lstStyle/>
          <a:p>
            <a:fld id="{936B9AA9-EDBA-9742-A9CF-5517B36F0CEC}" type="slidenum">
              <a:rPr lang="en-US" smtClean="0"/>
              <a:pPr/>
              <a:t>22</a:t>
            </a:fld>
            <a:endParaRPr lang="en-US">
              <a:latin typeface="Times" charset="0"/>
            </a:endParaRPr>
          </a:p>
        </p:txBody>
      </p:sp>
    </p:spTree>
    <p:extLst>
      <p:ext uri="{BB962C8B-B14F-4D97-AF65-F5344CB8AC3E}">
        <p14:creationId xmlns:p14="http://schemas.microsoft.com/office/powerpoint/2010/main" val="762720056"/>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Complete list commands</a:t>
            </a:r>
            <a:endParaRPr lang="en-US" dirty="0"/>
          </a:p>
        </p:txBody>
      </p:sp>
      <p:sp>
        <p:nvSpPr>
          <p:cNvPr id="3" name="Content Placeholder 2"/>
          <p:cNvSpPr>
            <a:spLocks noGrp="1"/>
          </p:cNvSpPr>
          <p:nvPr>
            <p:ph idx="1"/>
          </p:nvPr>
        </p:nvSpPr>
        <p:spPr/>
        <p:txBody>
          <a:bodyPr>
            <a:normAutofit fontScale="62500" lnSpcReduction="20000"/>
          </a:bodyPr>
          <a:lstStyle/>
          <a:p>
            <a:pPr>
              <a:buNone/>
            </a:pPr>
            <a:r>
              <a:rPr lang="en-US" dirty="0" smtClean="0"/>
              <a:t>@ OBS_FILE</a:t>
            </a:r>
          </a:p>
          <a:p>
            <a:pPr>
              <a:buNone/>
            </a:pPr>
            <a:r>
              <a:rPr lang="en-US" dirty="0" smtClean="0"/>
              <a:t>@    Site   </a:t>
            </a:r>
            <a:r>
              <a:rPr lang="en-US" dirty="0" err="1" smtClean="0"/>
              <a:t>RX_file</a:t>
            </a:r>
            <a:r>
              <a:rPr lang="en-US" dirty="0" smtClean="0"/>
              <a:t>   Type</a:t>
            </a:r>
          </a:p>
          <a:p>
            <a:pPr>
              <a:buNone/>
            </a:pPr>
            <a:r>
              <a:rPr lang="en-US" dirty="0" smtClean="0"/>
              <a:t>@    Site   </a:t>
            </a:r>
            <a:r>
              <a:rPr lang="en-US" dirty="0" err="1" smtClean="0"/>
              <a:t>RX_file</a:t>
            </a:r>
            <a:r>
              <a:rPr lang="en-US" dirty="0" smtClean="0"/>
              <a:t>   Type</a:t>
            </a:r>
          </a:p>
          <a:p>
            <a:pPr>
              <a:buNone/>
            </a:pPr>
            <a:r>
              <a:rPr lang="en-US" dirty="0" smtClean="0"/>
              <a:t>@ NAV_FILE  &lt;name&gt;  &lt;SP3/NAV&gt;</a:t>
            </a:r>
          </a:p>
          <a:p>
            <a:pPr>
              <a:buNone/>
            </a:pPr>
            <a:r>
              <a:rPr lang="en-US" dirty="0" smtClean="0"/>
              <a:t>@ MODE &lt;Type&gt;</a:t>
            </a:r>
          </a:p>
          <a:p>
            <a:pPr>
              <a:buNone/>
            </a:pPr>
            <a:r>
              <a:rPr lang="en-US" dirty="0" smtClean="0"/>
              <a:t>@ SITE_POS</a:t>
            </a:r>
          </a:p>
          <a:p>
            <a:pPr>
              <a:buNone/>
            </a:pPr>
            <a:r>
              <a:rPr lang="en-US" dirty="0" smtClean="0"/>
              <a:t>@   Site   &lt;X (</a:t>
            </a:r>
            <a:r>
              <a:rPr lang="en-US" dirty="0" err="1" smtClean="0"/>
              <a:t>m</a:t>
            </a:r>
            <a:r>
              <a:rPr lang="en-US" dirty="0" smtClean="0"/>
              <a:t>)&gt;  &lt;Y (</a:t>
            </a:r>
            <a:r>
              <a:rPr lang="en-US" dirty="0" err="1" smtClean="0"/>
              <a:t>m</a:t>
            </a:r>
            <a:r>
              <a:rPr lang="en-US" dirty="0" smtClean="0"/>
              <a:t>)&gt;  &lt;Z (</a:t>
            </a:r>
            <a:r>
              <a:rPr lang="en-US" dirty="0" err="1" smtClean="0"/>
              <a:t>m</a:t>
            </a:r>
            <a:r>
              <a:rPr lang="en-US" dirty="0" smtClean="0"/>
              <a:t>)&gt;</a:t>
            </a:r>
          </a:p>
          <a:p>
            <a:pPr>
              <a:buNone/>
            </a:pPr>
            <a:r>
              <a:rPr lang="en-US" dirty="0" smtClean="0"/>
              <a:t>@ REF_NEU &lt;X (</a:t>
            </a:r>
            <a:r>
              <a:rPr lang="en-US" dirty="0" err="1" smtClean="0"/>
              <a:t>m</a:t>
            </a:r>
            <a:r>
              <a:rPr lang="en-US" dirty="0" smtClean="0"/>
              <a:t>)&gt;  &lt;Y (</a:t>
            </a:r>
            <a:r>
              <a:rPr lang="en-US" dirty="0" err="1" smtClean="0"/>
              <a:t>m</a:t>
            </a:r>
            <a:r>
              <a:rPr lang="en-US" dirty="0" smtClean="0"/>
              <a:t>)&gt;  &lt;Z (</a:t>
            </a:r>
            <a:r>
              <a:rPr lang="en-US" dirty="0" err="1" smtClean="0"/>
              <a:t>m</a:t>
            </a:r>
            <a:r>
              <a:rPr lang="en-US" dirty="0" smtClean="0"/>
              <a:t>)&gt;</a:t>
            </a:r>
          </a:p>
          <a:p>
            <a:pPr>
              <a:buNone/>
            </a:pPr>
            <a:r>
              <a:rPr lang="en-US" dirty="0" smtClean="0"/>
              <a:t>@ TIME_UNIT &lt;epoch/sec/min/hour/day&gt;</a:t>
            </a:r>
          </a:p>
          <a:p>
            <a:pPr>
              <a:buNone/>
            </a:pPr>
            <a:r>
              <a:rPr lang="en-US" dirty="0" smtClean="0"/>
              <a:t>@ SITE_STATS</a:t>
            </a:r>
          </a:p>
          <a:p>
            <a:pPr>
              <a:buNone/>
            </a:pPr>
            <a:r>
              <a:rPr lang="en-US" dirty="0" smtClean="0"/>
              <a:t>@   Site  &lt;Apriori Sigma in XYZ&gt;  &lt;RW noise in XYZ&gt; </a:t>
            </a:r>
          </a:p>
          <a:p>
            <a:pPr>
              <a:buNone/>
            </a:pPr>
            <a:r>
              <a:rPr lang="en-US" dirty="0" smtClean="0"/>
              <a:t>@ TIMEDEP_PROCNS</a:t>
            </a:r>
          </a:p>
          <a:p>
            <a:pPr>
              <a:buNone/>
            </a:pPr>
            <a:r>
              <a:rPr lang="en-US" dirty="0" smtClean="0"/>
              <a:t>@  Site    Sig XYZ (</a:t>
            </a:r>
            <a:r>
              <a:rPr lang="en-US" dirty="0" err="1" smtClean="0"/>
              <a:t>m/sqrt(t</a:t>
            </a:r>
            <a:r>
              <a:rPr lang="en-US" dirty="0" smtClean="0"/>
              <a:t>))  Start YY MM DD MN Sec End YY MM DD MN Sec</a:t>
            </a:r>
          </a:p>
        </p:txBody>
      </p:sp>
      <p:sp>
        <p:nvSpPr>
          <p:cNvPr id="4" name="Date Placeholder 3"/>
          <p:cNvSpPr>
            <a:spLocks noGrp="1"/>
          </p:cNvSpPr>
          <p:nvPr>
            <p:ph type="dt" sz="half" idx="10"/>
          </p:nvPr>
        </p:nvSpPr>
        <p:spPr/>
        <p:txBody>
          <a:bodyPr/>
          <a:lstStyle/>
          <a:p>
            <a:r>
              <a:rPr lang="en-US" smtClean="0"/>
              <a:t>01/11/12</a:t>
            </a:r>
            <a:endParaRPr lang="en-US">
              <a:latin typeface="Times" charset="0"/>
            </a:endParaRPr>
          </a:p>
        </p:txBody>
      </p:sp>
      <p:sp>
        <p:nvSpPr>
          <p:cNvPr id="5" name="Footer Placeholder 4"/>
          <p:cNvSpPr>
            <a:spLocks noGrp="1"/>
          </p:cNvSpPr>
          <p:nvPr>
            <p:ph type="ftr" sz="quarter" idx="11"/>
          </p:nvPr>
        </p:nvSpPr>
        <p:spPr/>
        <p:txBody>
          <a:bodyPr/>
          <a:lstStyle/>
          <a:p>
            <a:r>
              <a:rPr lang="en-US" smtClean="0"/>
              <a:t>Track Tuning Lec 08</a:t>
            </a:r>
            <a:endParaRPr lang="en-US">
              <a:latin typeface="Times" charset="0"/>
            </a:endParaRPr>
          </a:p>
        </p:txBody>
      </p:sp>
      <p:sp>
        <p:nvSpPr>
          <p:cNvPr id="6" name="Slide Number Placeholder 5"/>
          <p:cNvSpPr>
            <a:spLocks noGrp="1"/>
          </p:cNvSpPr>
          <p:nvPr>
            <p:ph type="sldNum" sz="quarter" idx="12"/>
          </p:nvPr>
        </p:nvSpPr>
        <p:spPr/>
        <p:txBody>
          <a:bodyPr/>
          <a:lstStyle/>
          <a:p>
            <a:fld id="{936B9AA9-EDBA-9742-A9CF-5517B36F0CEC}" type="slidenum">
              <a:rPr lang="en-US" smtClean="0"/>
              <a:pPr/>
              <a:t>23</a:t>
            </a:fld>
            <a:endParaRPr lang="en-US">
              <a:latin typeface="Times" charset="0"/>
            </a:endParaRPr>
          </a:p>
        </p:txBody>
      </p:sp>
    </p:spTree>
    <p:extLst>
      <p:ext uri="{BB962C8B-B14F-4D97-AF65-F5344CB8AC3E}">
        <p14:creationId xmlns:p14="http://schemas.microsoft.com/office/powerpoint/2010/main" val="1737560504"/>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Complete list commands</a:t>
            </a:r>
            <a:endParaRPr lang="en-US" dirty="0"/>
          </a:p>
        </p:txBody>
      </p:sp>
      <p:sp>
        <p:nvSpPr>
          <p:cNvPr id="3" name="Content Placeholder 2"/>
          <p:cNvSpPr>
            <a:spLocks noGrp="1"/>
          </p:cNvSpPr>
          <p:nvPr>
            <p:ph idx="1"/>
          </p:nvPr>
        </p:nvSpPr>
        <p:spPr/>
        <p:txBody>
          <a:bodyPr>
            <a:normAutofit fontScale="70000" lnSpcReduction="20000"/>
          </a:bodyPr>
          <a:lstStyle/>
          <a:p>
            <a:pPr>
              <a:buNone/>
            </a:pPr>
            <a:r>
              <a:rPr lang="en-US" dirty="0" smtClean="0"/>
              <a:t>@ ATM_STATS</a:t>
            </a:r>
          </a:p>
          <a:p>
            <a:pPr>
              <a:buNone/>
            </a:pPr>
            <a:r>
              <a:rPr lang="en-US" dirty="0" smtClean="0"/>
              <a:t>@   Site  &lt;Apriori Zenith delay sigma&gt; &lt;RW noise in Zenith delay&gt; &lt;RW </a:t>
            </a:r>
            <a:r>
              <a:rPr lang="en-US" dirty="0" err="1" smtClean="0"/>
              <a:t>dH</a:t>
            </a:r>
            <a:r>
              <a:rPr lang="en-US" dirty="0" smtClean="0"/>
              <a:t>/</a:t>
            </a:r>
            <a:r>
              <a:rPr lang="en-US" dirty="0" err="1" smtClean="0"/>
              <a:t>dt</a:t>
            </a:r>
            <a:r>
              <a:rPr lang="en-US" dirty="0" smtClean="0"/>
              <a:t> noise/SCALE&gt;</a:t>
            </a:r>
          </a:p>
          <a:p>
            <a:pPr>
              <a:buNone/>
            </a:pPr>
            <a:r>
              <a:rPr lang="en-US" dirty="0" smtClean="0"/>
              <a:t>@ ATM_BIAS</a:t>
            </a:r>
          </a:p>
          <a:p>
            <a:pPr>
              <a:buNone/>
            </a:pPr>
            <a:r>
              <a:rPr lang="en-US" dirty="0" smtClean="0"/>
              <a:t>@    Site   &lt;Atmospheric delay offset (</a:t>
            </a:r>
            <a:r>
              <a:rPr lang="en-US" dirty="0" err="1" smtClean="0"/>
              <a:t>m</a:t>
            </a:r>
            <a:r>
              <a:rPr lang="en-US" dirty="0" smtClean="0"/>
              <a:t>)&gt;</a:t>
            </a:r>
          </a:p>
          <a:p>
            <a:pPr>
              <a:buNone/>
            </a:pPr>
            <a:r>
              <a:rPr lang="en-US" dirty="0" smtClean="0"/>
              <a:t>@ ATM_FILE &lt;File name&gt;</a:t>
            </a:r>
          </a:p>
          <a:p>
            <a:pPr>
              <a:buNone/>
            </a:pPr>
            <a:r>
              <a:rPr lang="en-US" dirty="0"/>
              <a:t>@ USE_GPTGMF &lt;Relative humidity (0-1)&gt;</a:t>
            </a:r>
          </a:p>
          <a:p>
            <a:pPr>
              <a:buNone/>
            </a:pPr>
            <a:r>
              <a:rPr lang="en-US" dirty="0" smtClean="0"/>
              <a:t>@ ANTE_OFF</a:t>
            </a:r>
          </a:p>
          <a:p>
            <a:pPr>
              <a:buNone/>
            </a:pPr>
            <a:r>
              <a:rPr lang="en-US" dirty="0" smtClean="0"/>
              <a:t>@   Site   &lt;ARP </a:t>
            </a:r>
            <a:r>
              <a:rPr lang="en-US" dirty="0" err="1" smtClean="0"/>
              <a:t>dN</a:t>
            </a:r>
            <a:r>
              <a:rPr lang="en-US" dirty="0" smtClean="0"/>
              <a:t> (m)&gt; &lt;ARP </a:t>
            </a:r>
            <a:r>
              <a:rPr lang="en-US" dirty="0" err="1" smtClean="0"/>
              <a:t>dE</a:t>
            </a:r>
            <a:r>
              <a:rPr lang="en-US" dirty="0" smtClean="0"/>
              <a:t> (m)&gt; &lt;ARP </a:t>
            </a:r>
            <a:r>
              <a:rPr lang="en-US" dirty="0" err="1" smtClean="0"/>
              <a:t>dU</a:t>
            </a:r>
            <a:r>
              <a:rPr lang="en-US" dirty="0" smtClean="0"/>
              <a:t> (m)&gt; &lt;Antenna Name&gt;</a:t>
            </a:r>
          </a:p>
          <a:p>
            <a:pPr>
              <a:buNone/>
            </a:pPr>
            <a:r>
              <a:rPr lang="en-US" dirty="0" smtClean="0"/>
              <a:t>@ BF_SET  &lt;Max gap&gt;  &lt;Min good&gt;</a:t>
            </a:r>
          </a:p>
          <a:p>
            <a:pPr>
              <a:buNone/>
            </a:pPr>
            <a:r>
              <a:rPr lang="en-US" dirty="0" smtClean="0"/>
              <a:t>@ DEBUG  &lt;Start EP&gt; &lt;End EP&gt;</a:t>
            </a:r>
          </a:p>
          <a:p>
            <a:pPr>
              <a:buNone/>
            </a:pPr>
            <a:r>
              <a:rPr lang="en-US" dirty="0" smtClean="0"/>
              <a:t>@ DATA_NOISE &lt;L1&gt; &lt;L2&gt; &lt;P1&gt; &lt;P2&gt; &lt;</a:t>
            </a:r>
            <a:r>
              <a:rPr lang="en-US" dirty="0" err="1" smtClean="0"/>
              <a:t>Elev</a:t>
            </a:r>
            <a:r>
              <a:rPr lang="en-US" dirty="0" smtClean="0"/>
              <a:t> Weight&gt; [PRN]</a:t>
            </a:r>
          </a:p>
        </p:txBody>
      </p:sp>
      <p:sp>
        <p:nvSpPr>
          <p:cNvPr id="4" name="Date Placeholder 3"/>
          <p:cNvSpPr>
            <a:spLocks noGrp="1"/>
          </p:cNvSpPr>
          <p:nvPr>
            <p:ph type="dt" sz="half" idx="10"/>
          </p:nvPr>
        </p:nvSpPr>
        <p:spPr/>
        <p:txBody>
          <a:bodyPr/>
          <a:lstStyle/>
          <a:p>
            <a:r>
              <a:rPr lang="en-US" smtClean="0"/>
              <a:t>01/11/12</a:t>
            </a:r>
            <a:endParaRPr lang="en-US">
              <a:latin typeface="Times" charset="0"/>
            </a:endParaRPr>
          </a:p>
        </p:txBody>
      </p:sp>
      <p:sp>
        <p:nvSpPr>
          <p:cNvPr id="5" name="Footer Placeholder 4"/>
          <p:cNvSpPr>
            <a:spLocks noGrp="1"/>
          </p:cNvSpPr>
          <p:nvPr>
            <p:ph type="ftr" sz="quarter" idx="11"/>
          </p:nvPr>
        </p:nvSpPr>
        <p:spPr/>
        <p:txBody>
          <a:bodyPr/>
          <a:lstStyle/>
          <a:p>
            <a:r>
              <a:rPr lang="en-US" smtClean="0"/>
              <a:t>Track Tuning Lec 08</a:t>
            </a:r>
            <a:endParaRPr lang="en-US">
              <a:latin typeface="Times" charset="0"/>
            </a:endParaRPr>
          </a:p>
        </p:txBody>
      </p:sp>
      <p:sp>
        <p:nvSpPr>
          <p:cNvPr id="6" name="Slide Number Placeholder 5"/>
          <p:cNvSpPr>
            <a:spLocks noGrp="1"/>
          </p:cNvSpPr>
          <p:nvPr>
            <p:ph type="sldNum" sz="quarter" idx="12"/>
          </p:nvPr>
        </p:nvSpPr>
        <p:spPr/>
        <p:txBody>
          <a:bodyPr/>
          <a:lstStyle/>
          <a:p>
            <a:fld id="{936B9AA9-EDBA-9742-A9CF-5517B36F0CEC}" type="slidenum">
              <a:rPr lang="en-US" smtClean="0"/>
              <a:pPr/>
              <a:t>24</a:t>
            </a:fld>
            <a:endParaRPr lang="en-US">
              <a:latin typeface="Times" charset="0"/>
            </a:endParaRPr>
          </a:p>
        </p:txBody>
      </p:sp>
    </p:spTree>
    <p:extLst>
      <p:ext uri="{BB962C8B-B14F-4D97-AF65-F5344CB8AC3E}">
        <p14:creationId xmlns:p14="http://schemas.microsoft.com/office/powerpoint/2010/main" val="296428140"/>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Complete list of command</a:t>
            </a:r>
            <a:endParaRPr lang="en-US" dirty="0"/>
          </a:p>
        </p:txBody>
      </p:sp>
      <p:sp>
        <p:nvSpPr>
          <p:cNvPr id="3" name="Content Placeholder 2"/>
          <p:cNvSpPr>
            <a:spLocks noGrp="1"/>
          </p:cNvSpPr>
          <p:nvPr>
            <p:ph idx="1"/>
          </p:nvPr>
        </p:nvSpPr>
        <p:spPr/>
        <p:txBody>
          <a:bodyPr>
            <a:normAutofit fontScale="62500" lnSpcReduction="20000"/>
          </a:bodyPr>
          <a:lstStyle/>
          <a:p>
            <a:pPr>
              <a:buNone/>
            </a:pPr>
            <a:r>
              <a:rPr lang="en-US" dirty="0" smtClean="0"/>
              <a:t>@ DATA_TYPE &lt;choice 1&gt; &lt;choice 2&gt; ...</a:t>
            </a:r>
          </a:p>
          <a:p>
            <a:pPr>
              <a:buNone/>
            </a:pPr>
            <a:r>
              <a:rPr lang="en-US" dirty="0" smtClean="0"/>
              <a:t>@ OUT_SIG_LIMIT &lt;sigma (</a:t>
            </a:r>
            <a:r>
              <a:rPr lang="en-US" dirty="0" err="1" smtClean="0"/>
              <a:t>m</a:t>
            </a:r>
            <a:r>
              <a:rPr lang="en-US" dirty="0" smtClean="0"/>
              <a:t>)&gt; </a:t>
            </a:r>
          </a:p>
          <a:p>
            <a:pPr>
              <a:buNone/>
            </a:pPr>
            <a:r>
              <a:rPr lang="en-US" dirty="0" smtClean="0"/>
              <a:t>@ RMS_EDIT_TOL &lt;</a:t>
            </a:r>
            <a:r>
              <a:rPr lang="en-US" dirty="0" err="1" smtClean="0"/>
              <a:t>n</a:t>
            </a:r>
            <a:r>
              <a:rPr lang="en-US" dirty="0" smtClean="0"/>
              <a:t>-sigma limit&gt;</a:t>
            </a:r>
          </a:p>
          <a:p>
            <a:pPr>
              <a:buNone/>
            </a:pPr>
            <a:r>
              <a:rPr lang="en-US" dirty="0" smtClean="0"/>
              <a:t>@ EDIT_SSV &lt;site&gt; &lt;</a:t>
            </a:r>
            <a:r>
              <a:rPr lang="en-US" dirty="0" err="1" smtClean="0"/>
              <a:t>prn</a:t>
            </a:r>
            <a:r>
              <a:rPr lang="en-US" dirty="0" smtClean="0"/>
              <a:t> #&gt; &lt;start time&gt; &lt;stop time&gt;</a:t>
            </a:r>
          </a:p>
          <a:p>
            <a:pPr>
              <a:buNone/>
            </a:pPr>
            <a:r>
              <a:rPr lang="en-US" dirty="0" smtClean="0"/>
              <a:t>@ USR_ADDBF &lt;site&gt; &lt;</a:t>
            </a:r>
            <a:r>
              <a:rPr lang="en-US" dirty="0" err="1" smtClean="0"/>
              <a:t>prn</a:t>
            </a:r>
            <a:r>
              <a:rPr lang="en-US" dirty="0" smtClean="0"/>
              <a:t> #&gt; &lt;time (</a:t>
            </a:r>
            <a:r>
              <a:rPr lang="en-US" dirty="0" err="1" smtClean="0"/>
              <a:t>ymdhms</a:t>
            </a:r>
            <a:r>
              <a:rPr lang="en-US" dirty="0" smtClean="0"/>
              <a:t>)&gt;</a:t>
            </a:r>
          </a:p>
          <a:p>
            <a:pPr>
              <a:buNone/>
            </a:pPr>
            <a:r>
              <a:rPr lang="en-US" dirty="0" smtClean="0"/>
              <a:t>@ USR_DELBF &lt;site&gt; &lt;</a:t>
            </a:r>
            <a:r>
              <a:rPr lang="en-US" dirty="0" err="1" smtClean="0"/>
              <a:t>prn</a:t>
            </a:r>
            <a:r>
              <a:rPr lang="en-US" dirty="0" smtClean="0"/>
              <a:t> #&gt; &lt;time (</a:t>
            </a:r>
            <a:r>
              <a:rPr lang="en-US" dirty="0" err="1" smtClean="0"/>
              <a:t>ymdhms</a:t>
            </a:r>
            <a:r>
              <a:rPr lang="en-US" dirty="0" smtClean="0"/>
              <a:t>)&gt;</a:t>
            </a:r>
          </a:p>
          <a:p>
            <a:pPr>
              <a:buNone/>
            </a:pPr>
            <a:r>
              <a:rPr lang="en-US" dirty="0" smtClean="0"/>
              <a:t>@ AMBIN_FILE &lt;file name&gt;</a:t>
            </a:r>
          </a:p>
          <a:p>
            <a:pPr>
              <a:buNone/>
            </a:pPr>
            <a:r>
              <a:rPr lang="en-US" dirty="0" smtClean="0"/>
              <a:t>@ ANTMOD_FILE &lt;file name&gt;</a:t>
            </a:r>
          </a:p>
          <a:p>
            <a:pPr>
              <a:buNone/>
            </a:pPr>
            <a:r>
              <a:rPr lang="en-US" dirty="0" smtClean="0"/>
              <a:t>@ FLOAT_TYPE &lt;Start&gt; &lt;Decimation&gt; &lt;Type&gt; &lt;Float sigma Limits(2)&gt; &lt;</a:t>
            </a:r>
            <a:r>
              <a:rPr lang="en-US" dirty="0" err="1" smtClean="0"/>
              <a:t>WL_Fact</a:t>
            </a:r>
            <a:r>
              <a:rPr lang="en-US" dirty="0" smtClean="0"/>
              <a:t>&gt; &lt;</a:t>
            </a:r>
            <a:r>
              <a:rPr lang="en-US" dirty="0" err="1" smtClean="0"/>
              <a:t>Ion_fact</a:t>
            </a:r>
            <a:r>
              <a:rPr lang="en-US" dirty="0" smtClean="0"/>
              <a:t>&gt; &lt;</a:t>
            </a:r>
            <a:r>
              <a:rPr lang="en-US" dirty="0" err="1" smtClean="0"/>
              <a:t>MAX_Fit</a:t>
            </a:r>
            <a:r>
              <a:rPr lang="en-US" dirty="0" smtClean="0"/>
              <a:t>&gt; [</a:t>
            </a:r>
            <a:r>
              <a:rPr lang="en-US" dirty="0" err="1" smtClean="0"/>
              <a:t>RelRank</a:t>
            </a:r>
            <a:r>
              <a:rPr lang="en-US" dirty="0" smtClean="0"/>
              <a:t>]</a:t>
            </a:r>
          </a:p>
          <a:p>
            <a:pPr>
              <a:buNone/>
            </a:pPr>
            <a:r>
              <a:rPr lang="en-US" dirty="0"/>
              <a:t>@ MIN_TOLS &lt;min LC sig&gt; &lt;WL Tau&gt;</a:t>
            </a:r>
            <a:endParaRPr lang="en-US" dirty="0" smtClean="0"/>
          </a:p>
          <a:p>
            <a:pPr>
              <a:buNone/>
            </a:pPr>
            <a:r>
              <a:rPr lang="en-US" dirty="0" smtClean="0"/>
              <a:t>@ BACK_TYPE  &lt;string&gt;</a:t>
            </a:r>
          </a:p>
          <a:p>
            <a:pPr>
              <a:buNone/>
            </a:pPr>
            <a:r>
              <a:rPr lang="en-US" dirty="0" smtClean="0"/>
              <a:t>@ ION_STATS &lt;Jump&gt; &lt;ION PPM&gt; &lt;ION Weight&gt; &lt;ION height&gt; &lt;ION spatial&gt;</a:t>
            </a:r>
          </a:p>
          <a:p>
            <a:pPr>
              <a:buNone/>
            </a:pPr>
            <a:r>
              <a:rPr lang="en-US" dirty="0" smtClean="0"/>
              <a:t>@ POS_ROOT &lt;string&gt; </a:t>
            </a:r>
          </a:p>
        </p:txBody>
      </p:sp>
      <p:sp>
        <p:nvSpPr>
          <p:cNvPr id="4" name="Date Placeholder 3"/>
          <p:cNvSpPr>
            <a:spLocks noGrp="1"/>
          </p:cNvSpPr>
          <p:nvPr>
            <p:ph type="dt" sz="half" idx="10"/>
          </p:nvPr>
        </p:nvSpPr>
        <p:spPr/>
        <p:txBody>
          <a:bodyPr/>
          <a:lstStyle/>
          <a:p>
            <a:r>
              <a:rPr lang="en-US" smtClean="0"/>
              <a:t>01/11/12</a:t>
            </a:r>
            <a:endParaRPr lang="en-US">
              <a:latin typeface="Times" charset="0"/>
            </a:endParaRPr>
          </a:p>
        </p:txBody>
      </p:sp>
      <p:sp>
        <p:nvSpPr>
          <p:cNvPr id="5" name="Footer Placeholder 4"/>
          <p:cNvSpPr>
            <a:spLocks noGrp="1"/>
          </p:cNvSpPr>
          <p:nvPr>
            <p:ph type="ftr" sz="quarter" idx="11"/>
          </p:nvPr>
        </p:nvSpPr>
        <p:spPr/>
        <p:txBody>
          <a:bodyPr/>
          <a:lstStyle/>
          <a:p>
            <a:r>
              <a:rPr lang="en-US" smtClean="0"/>
              <a:t>Track Tuning Lec 08</a:t>
            </a:r>
            <a:endParaRPr lang="en-US">
              <a:latin typeface="Times" charset="0"/>
            </a:endParaRPr>
          </a:p>
        </p:txBody>
      </p:sp>
      <p:sp>
        <p:nvSpPr>
          <p:cNvPr id="6" name="Slide Number Placeholder 5"/>
          <p:cNvSpPr>
            <a:spLocks noGrp="1"/>
          </p:cNvSpPr>
          <p:nvPr>
            <p:ph type="sldNum" sz="quarter" idx="12"/>
          </p:nvPr>
        </p:nvSpPr>
        <p:spPr/>
        <p:txBody>
          <a:bodyPr/>
          <a:lstStyle/>
          <a:p>
            <a:fld id="{936B9AA9-EDBA-9742-A9CF-5517B36F0CEC}" type="slidenum">
              <a:rPr lang="en-US" smtClean="0"/>
              <a:pPr/>
              <a:t>25</a:t>
            </a:fld>
            <a:endParaRPr lang="en-US">
              <a:latin typeface="Times" charset="0"/>
            </a:endParaRPr>
          </a:p>
        </p:txBody>
      </p:sp>
    </p:spTree>
    <p:extLst>
      <p:ext uri="{BB962C8B-B14F-4D97-AF65-F5344CB8AC3E}">
        <p14:creationId xmlns:p14="http://schemas.microsoft.com/office/powerpoint/2010/main" val="2098888807"/>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Complete list of commands</a:t>
            </a:r>
            <a:endParaRPr lang="en-US" dirty="0"/>
          </a:p>
        </p:txBody>
      </p:sp>
      <p:sp>
        <p:nvSpPr>
          <p:cNvPr id="3" name="Content Placeholder 2"/>
          <p:cNvSpPr>
            <a:spLocks noGrp="1"/>
          </p:cNvSpPr>
          <p:nvPr>
            <p:ph idx="1"/>
          </p:nvPr>
        </p:nvSpPr>
        <p:spPr/>
        <p:txBody>
          <a:bodyPr>
            <a:normAutofit fontScale="70000" lnSpcReduction="20000"/>
          </a:bodyPr>
          <a:lstStyle/>
          <a:p>
            <a:pPr>
              <a:buNone/>
            </a:pPr>
            <a:r>
              <a:rPr lang="en-US" dirty="0" smtClean="0"/>
              <a:t>@ RES_ROOT &lt;string&gt;</a:t>
            </a:r>
          </a:p>
          <a:p>
            <a:pPr>
              <a:buNone/>
            </a:pPr>
            <a:r>
              <a:rPr lang="en-US" dirty="0" smtClean="0"/>
              <a:t>@ SUM_FILE &lt;string&gt;</a:t>
            </a:r>
          </a:p>
          <a:p>
            <a:pPr>
              <a:buNone/>
            </a:pPr>
            <a:r>
              <a:rPr lang="en-US" dirty="0" smtClean="0"/>
              <a:t>@ WLS_ROOT &lt;string&gt;</a:t>
            </a:r>
          </a:p>
          <a:p>
            <a:pPr>
              <a:buNone/>
            </a:pPr>
            <a:r>
              <a:rPr lang="en-US" dirty="0" smtClean="0"/>
              <a:t>@ RWL_ROOT &lt;string&gt;</a:t>
            </a:r>
          </a:p>
          <a:p>
            <a:pPr>
              <a:buNone/>
            </a:pPr>
            <a:r>
              <a:rPr lang="en-US" dirty="0" smtClean="0"/>
              <a:t>@ OUT_TYPE &lt;string&gt;</a:t>
            </a:r>
          </a:p>
          <a:p>
            <a:pPr>
              <a:buNone/>
            </a:pPr>
            <a:r>
              <a:rPr lang="en-US" dirty="0"/>
              <a:t>@ IONEX_FILE &lt;file name&gt;</a:t>
            </a:r>
            <a:endParaRPr lang="en-US" dirty="0" smtClean="0"/>
          </a:p>
          <a:p>
            <a:pPr>
              <a:buNone/>
            </a:pPr>
            <a:r>
              <a:rPr lang="en-US" dirty="0" smtClean="0"/>
              <a:t>@ CUT_OFF &lt;min elevation angle&gt;</a:t>
            </a:r>
          </a:p>
          <a:p>
            <a:pPr>
              <a:buNone/>
            </a:pPr>
            <a:r>
              <a:rPr lang="en-US" dirty="0" smtClean="0"/>
              <a:t>@ START_TIME  &lt;Year Month day hour min sec&gt;</a:t>
            </a:r>
          </a:p>
          <a:p>
            <a:pPr>
              <a:buNone/>
            </a:pPr>
            <a:r>
              <a:rPr lang="en-US" dirty="0" smtClean="0"/>
              <a:t>@ INTERVAL &lt;seconds&gt;</a:t>
            </a:r>
          </a:p>
          <a:p>
            <a:pPr>
              <a:buNone/>
            </a:pPr>
            <a:r>
              <a:rPr lang="en-US" dirty="0" smtClean="0"/>
              <a:t>@ NUM_EPOCHS &lt;number&gt;</a:t>
            </a:r>
          </a:p>
          <a:p>
            <a:pPr>
              <a:buNone/>
            </a:pPr>
            <a:r>
              <a:rPr lang="en-US" dirty="0" smtClean="0"/>
              <a:t>@ EXCLUDE_SVS &lt;list of PRN numbers to be excluded&gt;</a:t>
            </a:r>
          </a:p>
          <a:p>
            <a:pPr>
              <a:buNone/>
            </a:pPr>
            <a:r>
              <a:rPr lang="en-US" dirty="0" smtClean="0"/>
              <a:t>@ STOPGO_MODE &lt;Variance reduction&gt;</a:t>
            </a:r>
          </a:p>
          <a:p>
            <a:pPr>
              <a:buNone/>
            </a:pPr>
            <a:r>
              <a:rPr lang="en-US" dirty="0" smtClean="0"/>
              <a:t>@ MWWL_JUMP &lt;</a:t>
            </a:r>
            <a:r>
              <a:rPr lang="en-US" dirty="0" err="1" smtClean="0"/>
              <a:t>tol</a:t>
            </a:r>
            <a:r>
              <a:rPr lang="en-US" dirty="0" smtClean="0"/>
              <a:t> cycles&gt;</a:t>
            </a:r>
          </a:p>
          <a:p>
            <a:pPr>
              <a:buNone/>
            </a:pPr>
            <a:endParaRPr lang="en-US" dirty="0"/>
          </a:p>
        </p:txBody>
      </p:sp>
      <p:sp>
        <p:nvSpPr>
          <p:cNvPr id="4" name="Date Placeholder 3"/>
          <p:cNvSpPr>
            <a:spLocks noGrp="1"/>
          </p:cNvSpPr>
          <p:nvPr>
            <p:ph type="dt" sz="half" idx="10"/>
          </p:nvPr>
        </p:nvSpPr>
        <p:spPr/>
        <p:txBody>
          <a:bodyPr/>
          <a:lstStyle/>
          <a:p>
            <a:r>
              <a:rPr lang="en-US" smtClean="0"/>
              <a:t>01/11/12</a:t>
            </a:r>
            <a:endParaRPr lang="en-US">
              <a:latin typeface="Times" charset="0"/>
            </a:endParaRPr>
          </a:p>
        </p:txBody>
      </p:sp>
      <p:sp>
        <p:nvSpPr>
          <p:cNvPr id="5" name="Footer Placeholder 4"/>
          <p:cNvSpPr>
            <a:spLocks noGrp="1"/>
          </p:cNvSpPr>
          <p:nvPr>
            <p:ph type="ftr" sz="quarter" idx="11"/>
          </p:nvPr>
        </p:nvSpPr>
        <p:spPr/>
        <p:txBody>
          <a:bodyPr/>
          <a:lstStyle/>
          <a:p>
            <a:r>
              <a:rPr lang="en-US" smtClean="0"/>
              <a:t>Track Tuning Lec 08</a:t>
            </a:r>
            <a:endParaRPr lang="en-US">
              <a:latin typeface="Times" charset="0"/>
            </a:endParaRPr>
          </a:p>
        </p:txBody>
      </p:sp>
      <p:sp>
        <p:nvSpPr>
          <p:cNvPr id="6" name="Slide Number Placeholder 5"/>
          <p:cNvSpPr>
            <a:spLocks noGrp="1"/>
          </p:cNvSpPr>
          <p:nvPr>
            <p:ph type="sldNum" sz="quarter" idx="12"/>
          </p:nvPr>
        </p:nvSpPr>
        <p:spPr/>
        <p:txBody>
          <a:bodyPr/>
          <a:lstStyle/>
          <a:p>
            <a:fld id="{936B9AA9-EDBA-9742-A9CF-5517B36F0CEC}" type="slidenum">
              <a:rPr lang="en-US" smtClean="0"/>
              <a:pPr/>
              <a:t>26</a:t>
            </a:fld>
            <a:endParaRPr lang="en-US">
              <a:latin typeface="Times" charset="0"/>
            </a:endParaRPr>
          </a:p>
        </p:txBody>
      </p:sp>
    </p:spTree>
    <p:extLst>
      <p:ext uri="{BB962C8B-B14F-4D97-AF65-F5344CB8AC3E}">
        <p14:creationId xmlns:p14="http://schemas.microsoft.com/office/powerpoint/2010/main" val="3014261359"/>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Plotting track results</a:t>
            </a:r>
            <a:endParaRPr lang="en-US" dirty="0"/>
          </a:p>
        </p:txBody>
      </p:sp>
      <p:sp>
        <p:nvSpPr>
          <p:cNvPr id="3" name="Content Placeholder 2"/>
          <p:cNvSpPr>
            <a:spLocks noGrp="1"/>
          </p:cNvSpPr>
          <p:nvPr>
            <p:ph idx="1"/>
          </p:nvPr>
        </p:nvSpPr>
        <p:spPr/>
        <p:txBody>
          <a:bodyPr>
            <a:normAutofit fontScale="92500" lnSpcReduction="10000"/>
          </a:bodyPr>
          <a:lstStyle/>
          <a:p>
            <a:r>
              <a:rPr lang="en-US" dirty="0" err="1" smtClean="0"/>
              <a:t>sh_plot_track</a:t>
            </a:r>
            <a:r>
              <a:rPr lang="en-US" dirty="0" smtClean="0"/>
              <a:t> is a script (using GMT) that can plot track results.  Features are still being added to this script.</a:t>
            </a:r>
          </a:p>
          <a:p>
            <a:r>
              <a:rPr lang="en-US" dirty="0" smtClean="0"/>
              <a:t>For quick plots we use the </a:t>
            </a:r>
            <a:r>
              <a:rPr lang="en-US" dirty="0" err="1" smtClean="0"/>
              <a:t>gamit/globk</a:t>
            </a:r>
            <a:r>
              <a:rPr lang="en-US" dirty="0" smtClean="0"/>
              <a:t> X-windows program</a:t>
            </a:r>
            <a:r>
              <a:rPr lang="en-US" dirty="0" smtClean="0">
                <a:solidFill>
                  <a:srgbClr val="632523"/>
                </a:solidFill>
              </a:rPr>
              <a:t> </a:t>
            </a:r>
            <a:r>
              <a:rPr lang="en-US" dirty="0" err="1" smtClean="0">
                <a:solidFill>
                  <a:srgbClr val="632523"/>
                </a:solidFill>
              </a:rPr>
              <a:t>cplotx</a:t>
            </a:r>
            <a:r>
              <a:rPr lang="en-US" dirty="0" smtClean="0"/>
              <a:t>.</a:t>
            </a:r>
          </a:p>
          <a:p>
            <a:r>
              <a:rPr lang="en-US" dirty="0" smtClean="0"/>
              <a:t>I also use </a:t>
            </a:r>
            <a:r>
              <a:rPr lang="en-US" dirty="0" err="1" smtClean="0"/>
              <a:t>Kaleidagraph</a:t>
            </a:r>
            <a:r>
              <a:rPr lang="en-US" dirty="0" smtClean="0"/>
              <a:t> (commercial program), </a:t>
            </a:r>
            <a:r>
              <a:rPr lang="en-US" dirty="0" err="1" smtClean="0"/>
              <a:t>Matlab</a:t>
            </a:r>
            <a:r>
              <a:rPr lang="en-US" dirty="0" smtClean="0"/>
              <a:t> and GMT</a:t>
            </a:r>
          </a:p>
          <a:p>
            <a:r>
              <a:rPr lang="en-US" dirty="0" smtClean="0"/>
              <a:t>Output files are ASCII with a variety of time tags (YY MM DD HR MIN SEC, Fractional Day and Epoch number)</a:t>
            </a:r>
            <a:endParaRPr lang="en-US" dirty="0"/>
          </a:p>
        </p:txBody>
      </p:sp>
      <p:sp>
        <p:nvSpPr>
          <p:cNvPr id="4" name="Date Placeholder 3"/>
          <p:cNvSpPr>
            <a:spLocks noGrp="1"/>
          </p:cNvSpPr>
          <p:nvPr>
            <p:ph type="dt" sz="half" idx="10"/>
          </p:nvPr>
        </p:nvSpPr>
        <p:spPr/>
        <p:txBody>
          <a:bodyPr/>
          <a:lstStyle/>
          <a:p>
            <a:r>
              <a:rPr lang="en-US" smtClean="0"/>
              <a:t>01/11/12</a:t>
            </a:r>
            <a:endParaRPr lang="en-US">
              <a:latin typeface="Times" charset="0"/>
            </a:endParaRPr>
          </a:p>
        </p:txBody>
      </p:sp>
      <p:sp>
        <p:nvSpPr>
          <p:cNvPr id="5" name="Footer Placeholder 4"/>
          <p:cNvSpPr>
            <a:spLocks noGrp="1"/>
          </p:cNvSpPr>
          <p:nvPr>
            <p:ph type="ftr" sz="quarter" idx="11"/>
          </p:nvPr>
        </p:nvSpPr>
        <p:spPr/>
        <p:txBody>
          <a:bodyPr/>
          <a:lstStyle/>
          <a:p>
            <a:r>
              <a:rPr lang="en-US" smtClean="0"/>
              <a:t>Track Tuning Lec 08</a:t>
            </a:r>
            <a:endParaRPr lang="en-US">
              <a:latin typeface="Times" charset="0"/>
            </a:endParaRPr>
          </a:p>
        </p:txBody>
      </p:sp>
      <p:sp>
        <p:nvSpPr>
          <p:cNvPr id="6" name="Slide Number Placeholder 5"/>
          <p:cNvSpPr>
            <a:spLocks noGrp="1"/>
          </p:cNvSpPr>
          <p:nvPr>
            <p:ph type="sldNum" sz="quarter" idx="12"/>
          </p:nvPr>
        </p:nvSpPr>
        <p:spPr/>
        <p:txBody>
          <a:bodyPr/>
          <a:lstStyle/>
          <a:p>
            <a:fld id="{936B9AA9-EDBA-9742-A9CF-5517B36F0CEC}" type="slidenum">
              <a:rPr lang="en-US" smtClean="0"/>
              <a:pPr/>
              <a:t>27</a:t>
            </a:fld>
            <a:endParaRPr lang="en-US">
              <a:latin typeface="Times" charset="0"/>
            </a:endParaRPr>
          </a:p>
        </p:txBody>
      </p:sp>
    </p:spTree>
    <p:extLst>
      <p:ext uri="{BB962C8B-B14F-4D97-AF65-F5344CB8AC3E}">
        <p14:creationId xmlns:p14="http://schemas.microsoft.com/office/powerpoint/2010/main" val="2224375041"/>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Final comments</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The most common parameters that need to be changed in track are:</a:t>
            </a:r>
          </a:p>
          <a:p>
            <a:pPr lvl="1"/>
            <a:r>
              <a:rPr lang="en-US" dirty="0" smtClean="0"/>
              <a:t>The data gap that will automatically be treated as a cycle slip (default is 1) but most high rate data (&gt;=1Hz) has gaps due to recording problems.</a:t>
            </a:r>
          </a:p>
          <a:p>
            <a:pPr lvl="1"/>
            <a:r>
              <a:rPr lang="en-US" dirty="0" smtClean="0"/>
              <a:t>The sigma limits for the LC estimate and MW-WL estimates often need to be increased.  Track has a correlation time in sigma calculation that fo</a:t>
            </a:r>
            <a:r>
              <a:rPr lang="en-US" dirty="0" smtClean="0"/>
              <a:t>r the default setting can make the </a:t>
            </a:r>
            <a:r>
              <a:rPr lang="en-US" dirty="0" err="1" smtClean="0"/>
              <a:t>sigmas</a:t>
            </a:r>
            <a:r>
              <a:rPr lang="en-US" dirty="0" smtClean="0"/>
              <a:t> too large.</a:t>
            </a:r>
          </a:p>
          <a:p>
            <a:pPr lvl="1"/>
            <a:r>
              <a:rPr lang="en-US" dirty="0" smtClean="0"/>
              <a:t>Make sure antenna and receiver information (if mixed) are correct.</a:t>
            </a:r>
          </a:p>
          <a:p>
            <a:pPr lvl="1"/>
            <a:r>
              <a:rPr lang="en-US" dirty="0" smtClean="0"/>
              <a:t>Treatment of the atmospheric delay.  There is a high correlation between the atmospheric delay and height when both are stochastic (</a:t>
            </a:r>
            <a:r>
              <a:rPr lang="en-US" dirty="0" err="1" smtClean="0"/>
              <a:t>RhoUA</a:t>
            </a:r>
            <a:r>
              <a:rPr lang="en-US" dirty="0" smtClean="0"/>
              <a:t> column in output time series).</a:t>
            </a:r>
          </a:p>
          <a:p>
            <a:pPr lvl="1"/>
            <a:r>
              <a:rPr lang="en-US" dirty="0" smtClean="0"/>
              <a:t>Weight fo</a:t>
            </a:r>
            <a:r>
              <a:rPr lang="en-US" dirty="0" smtClean="0"/>
              <a:t>r the EX-WL (effected by the ionosphere) on long baselines and when the ionosphere is active.  </a:t>
            </a:r>
            <a:r>
              <a:rPr lang="en-US" dirty="0" err="1" smtClean="0"/>
              <a:t>Ionex_file</a:t>
            </a:r>
            <a:r>
              <a:rPr lang="en-US" dirty="0" smtClean="0"/>
              <a:t> command </a:t>
            </a:r>
            <a:r>
              <a:rPr lang="en-US" smtClean="0"/>
              <a:t>may help.</a:t>
            </a:r>
            <a:endParaRPr lang="en-US" dirty="0"/>
          </a:p>
        </p:txBody>
      </p:sp>
      <p:sp>
        <p:nvSpPr>
          <p:cNvPr id="4" name="Date Placeholder 3"/>
          <p:cNvSpPr>
            <a:spLocks noGrp="1"/>
          </p:cNvSpPr>
          <p:nvPr>
            <p:ph type="dt" sz="half" idx="10"/>
          </p:nvPr>
        </p:nvSpPr>
        <p:spPr/>
        <p:txBody>
          <a:bodyPr/>
          <a:lstStyle/>
          <a:p>
            <a:r>
              <a:rPr lang="en-US" smtClean="0"/>
              <a:t>01/11/12</a:t>
            </a:r>
            <a:endParaRPr lang="en-US"/>
          </a:p>
        </p:txBody>
      </p:sp>
      <p:sp>
        <p:nvSpPr>
          <p:cNvPr id="5" name="Footer Placeholder 4"/>
          <p:cNvSpPr>
            <a:spLocks noGrp="1"/>
          </p:cNvSpPr>
          <p:nvPr>
            <p:ph type="ftr" sz="quarter" idx="11"/>
          </p:nvPr>
        </p:nvSpPr>
        <p:spPr/>
        <p:txBody>
          <a:bodyPr/>
          <a:lstStyle/>
          <a:p>
            <a:r>
              <a:rPr lang="en-US" smtClean="0"/>
              <a:t>Track Tuning Lec 08</a:t>
            </a:r>
            <a:endParaRPr lang="en-US"/>
          </a:p>
        </p:txBody>
      </p:sp>
      <p:sp>
        <p:nvSpPr>
          <p:cNvPr id="6" name="Slide Number Placeholder 5"/>
          <p:cNvSpPr>
            <a:spLocks noGrp="1"/>
          </p:cNvSpPr>
          <p:nvPr>
            <p:ph type="sldNum" sz="quarter" idx="12"/>
          </p:nvPr>
        </p:nvSpPr>
        <p:spPr/>
        <p:txBody>
          <a:bodyPr/>
          <a:lstStyle/>
          <a:p>
            <a:fld id="{37D97B1B-8A45-BA41-B693-2A0016DA625F}" type="slidenum">
              <a:rPr lang="en-US" smtClean="0"/>
              <a:t>28</a:t>
            </a:fld>
            <a:endParaRPr lang="en-US"/>
          </a:p>
        </p:txBody>
      </p:sp>
    </p:spTree>
    <p:extLst>
      <p:ext uri="{BB962C8B-B14F-4D97-AF65-F5344CB8AC3E}">
        <p14:creationId xmlns:p14="http://schemas.microsoft.com/office/powerpoint/2010/main" val="22339937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01/11/12</a:t>
            </a:r>
            <a:endParaRPr lang="en-US">
              <a:latin typeface="Times" charset="0"/>
            </a:endParaRPr>
          </a:p>
        </p:txBody>
      </p:sp>
      <p:sp>
        <p:nvSpPr>
          <p:cNvPr id="5" name="Footer Placeholder 4"/>
          <p:cNvSpPr>
            <a:spLocks noGrp="1"/>
          </p:cNvSpPr>
          <p:nvPr>
            <p:ph type="ftr" sz="quarter" idx="11"/>
          </p:nvPr>
        </p:nvSpPr>
        <p:spPr/>
        <p:txBody>
          <a:bodyPr/>
          <a:lstStyle/>
          <a:p>
            <a:r>
              <a:rPr lang="en-US" smtClean="0"/>
              <a:t>Track Tuning Lec 08</a:t>
            </a:r>
            <a:endParaRPr lang="en-US">
              <a:latin typeface="Times" charset="0"/>
            </a:endParaRPr>
          </a:p>
        </p:txBody>
      </p:sp>
      <p:sp>
        <p:nvSpPr>
          <p:cNvPr id="6" name="Slide Number Placeholder 5"/>
          <p:cNvSpPr>
            <a:spLocks noGrp="1"/>
          </p:cNvSpPr>
          <p:nvPr>
            <p:ph type="sldNum" sz="quarter" idx="12"/>
          </p:nvPr>
        </p:nvSpPr>
        <p:spPr/>
        <p:txBody>
          <a:bodyPr/>
          <a:lstStyle/>
          <a:p>
            <a:fld id="{90D6969A-BF10-AC4E-B044-185D8965C74B}" type="slidenum">
              <a:rPr lang="en-US"/>
              <a:pPr/>
              <a:t>3</a:t>
            </a:fld>
            <a:endParaRPr lang="en-US">
              <a:latin typeface="Times" charset="0"/>
            </a:endParaRPr>
          </a:p>
        </p:txBody>
      </p:sp>
      <p:sp>
        <p:nvSpPr>
          <p:cNvPr id="347138" name="Rectangle 2"/>
          <p:cNvSpPr>
            <a:spLocks noGrp="1" noChangeArrowheads="1"/>
          </p:cNvSpPr>
          <p:nvPr>
            <p:ph type="title"/>
          </p:nvPr>
        </p:nvSpPr>
        <p:spPr/>
        <p:txBody>
          <a:bodyPr/>
          <a:lstStyle/>
          <a:p>
            <a:r>
              <a:rPr lang="en-US"/>
              <a:t>Summary file</a:t>
            </a:r>
          </a:p>
        </p:txBody>
      </p:sp>
      <p:sp>
        <p:nvSpPr>
          <p:cNvPr id="347139" name="Rectangle 3"/>
          <p:cNvSpPr>
            <a:spLocks noGrp="1" noChangeArrowheads="1"/>
          </p:cNvSpPr>
          <p:nvPr>
            <p:ph type="body" idx="1"/>
          </p:nvPr>
        </p:nvSpPr>
        <p:spPr/>
        <p:txBody>
          <a:bodyPr>
            <a:normAutofit fontScale="92500" lnSpcReduction="10000"/>
          </a:bodyPr>
          <a:lstStyle/>
          <a:p>
            <a:r>
              <a:rPr lang="en-US"/>
              <a:t>This file is a short summary of the run.  It lists</a:t>
            </a:r>
          </a:p>
          <a:p>
            <a:pPr lvl="1"/>
            <a:r>
              <a:rPr lang="en-US"/>
              <a:t>files and parameters that were used for the run</a:t>
            </a:r>
          </a:p>
          <a:p>
            <a:pPr lvl="1"/>
            <a:r>
              <a:rPr lang="en-US"/>
              <a:t>Process noise values</a:t>
            </a:r>
          </a:p>
          <a:p>
            <a:pPr lvl="1"/>
            <a:r>
              <a:rPr lang="en-US"/>
              <a:t>Any editing specified by the user</a:t>
            </a:r>
          </a:p>
          <a:p>
            <a:pPr lvl="1"/>
            <a:r>
              <a:rPr lang="en-US"/>
              <a:t>FINAL bias flag report.  The Fixd column indicates if the bias was fixed (denoted by value 3).</a:t>
            </a:r>
          </a:p>
          <a:p>
            <a:pPr lvl="1"/>
            <a:r>
              <a:rPr lang="en-US"/>
              <a:t>Summary of residual scatter as function of site and satellite and versus elevation angle (These are RMS differences from fixed station)</a:t>
            </a:r>
          </a:p>
          <a:p>
            <a:pPr lvl="2"/>
            <a:r>
              <a:rPr lang="en-US"/>
              <a:t>Generally residual RMS should be less than 10 mm although values up to 20 mm can be OK.</a:t>
            </a:r>
          </a:p>
        </p:txBody>
      </p:sp>
    </p:spTree>
    <p:extLst>
      <p:ext uri="{BB962C8B-B14F-4D97-AF65-F5344CB8AC3E}">
        <p14:creationId xmlns:p14="http://schemas.microsoft.com/office/powerpoint/2010/main" val="883527147"/>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01/11/12</a:t>
            </a:r>
            <a:endParaRPr lang="en-US">
              <a:latin typeface="Times" charset="0"/>
            </a:endParaRPr>
          </a:p>
        </p:txBody>
      </p:sp>
      <p:sp>
        <p:nvSpPr>
          <p:cNvPr id="5" name="Footer Placeholder 4"/>
          <p:cNvSpPr>
            <a:spLocks noGrp="1"/>
          </p:cNvSpPr>
          <p:nvPr>
            <p:ph type="ftr" sz="quarter" idx="11"/>
          </p:nvPr>
        </p:nvSpPr>
        <p:spPr/>
        <p:txBody>
          <a:bodyPr/>
          <a:lstStyle/>
          <a:p>
            <a:r>
              <a:rPr lang="en-US" smtClean="0"/>
              <a:t>Track Tuning Lec 08</a:t>
            </a:r>
            <a:endParaRPr lang="en-US">
              <a:latin typeface="Times" charset="0"/>
            </a:endParaRPr>
          </a:p>
        </p:txBody>
      </p:sp>
      <p:sp>
        <p:nvSpPr>
          <p:cNvPr id="6" name="Slide Number Placeholder 5"/>
          <p:cNvSpPr>
            <a:spLocks noGrp="1"/>
          </p:cNvSpPr>
          <p:nvPr>
            <p:ph type="sldNum" sz="quarter" idx="12"/>
          </p:nvPr>
        </p:nvSpPr>
        <p:spPr/>
        <p:txBody>
          <a:bodyPr/>
          <a:lstStyle/>
          <a:p>
            <a:fld id="{79BB401D-CD46-D042-88CF-91E1266D8932}" type="slidenum">
              <a:rPr lang="en-US"/>
              <a:pPr/>
              <a:t>4</a:t>
            </a:fld>
            <a:endParaRPr lang="en-US">
              <a:latin typeface="Times" charset="0"/>
            </a:endParaRPr>
          </a:p>
        </p:txBody>
      </p:sp>
      <p:sp>
        <p:nvSpPr>
          <p:cNvPr id="348162" name="Rectangle 2"/>
          <p:cNvSpPr>
            <a:spLocks noGrp="1" noChangeArrowheads="1"/>
          </p:cNvSpPr>
          <p:nvPr>
            <p:ph type="title"/>
          </p:nvPr>
        </p:nvSpPr>
        <p:spPr/>
        <p:txBody>
          <a:bodyPr/>
          <a:lstStyle/>
          <a:p>
            <a:r>
              <a:rPr lang="en-US"/>
              <a:t>Output file from track</a:t>
            </a:r>
          </a:p>
        </p:txBody>
      </p:sp>
      <p:sp>
        <p:nvSpPr>
          <p:cNvPr id="348163" name="Rectangle 3"/>
          <p:cNvSpPr>
            <a:spLocks noGrp="1" noChangeArrowheads="1"/>
          </p:cNvSpPr>
          <p:nvPr>
            <p:ph type="body" idx="1"/>
          </p:nvPr>
        </p:nvSpPr>
        <p:spPr/>
        <p:txBody>
          <a:bodyPr>
            <a:normAutofit fontScale="92500" lnSpcReduction="10000"/>
          </a:bodyPr>
          <a:lstStyle/>
          <a:p>
            <a:pPr>
              <a:lnSpc>
                <a:spcPct val="90000"/>
              </a:lnSpc>
            </a:pPr>
            <a:r>
              <a:rPr lang="en-US" dirty="0"/>
              <a:t>Track outputs extensive information during its run.</a:t>
            </a:r>
          </a:p>
          <a:p>
            <a:pPr lvl="1">
              <a:lnSpc>
                <a:spcPct val="70000"/>
              </a:lnSpc>
            </a:pPr>
            <a:r>
              <a:rPr lang="en-US" dirty="0"/>
              <a:t>The initial output is status during reading of the </a:t>
            </a:r>
            <a:r>
              <a:rPr lang="en-US" dirty="0" err="1"/>
              <a:t>rinex</a:t>
            </a:r>
            <a:r>
              <a:rPr lang="en-US" dirty="0"/>
              <a:t> files.  Errors in the files are reported here and a summary of satellites seen.</a:t>
            </a:r>
          </a:p>
          <a:p>
            <a:pPr lvl="2">
              <a:lnSpc>
                <a:spcPct val="70000"/>
              </a:lnSpc>
            </a:pPr>
            <a:r>
              <a:rPr lang="en-US" dirty="0"/>
              <a:t>Most common problem here is no sampling rate given in </a:t>
            </a:r>
            <a:r>
              <a:rPr lang="en-US" dirty="0" err="1"/>
              <a:t>rinex</a:t>
            </a:r>
            <a:r>
              <a:rPr lang="en-US" dirty="0"/>
              <a:t> file.  Command INTERVAL needs to be used.</a:t>
            </a:r>
          </a:p>
          <a:p>
            <a:pPr lvl="1">
              <a:lnSpc>
                <a:spcPct val="70000"/>
              </a:lnSpc>
            </a:pPr>
            <a:r>
              <a:rPr lang="en-US" dirty="0"/>
              <a:t>An initial pseudorange solution establishes the trajectory of the kinematic sites and statistics on differences from apriori coordinates and RMS scatter of trajectory are given.</a:t>
            </a:r>
          </a:p>
          <a:p>
            <a:pPr lvl="1">
              <a:lnSpc>
                <a:spcPct val="70000"/>
              </a:lnSpc>
            </a:pPr>
            <a:r>
              <a:rPr lang="en-US" dirty="0"/>
              <a:t>Bias flags being added</a:t>
            </a:r>
            <a:r>
              <a:rPr lang="en-US" dirty="0" smtClean="0"/>
              <a:t> due to </a:t>
            </a:r>
            <a:r>
              <a:rPr lang="en-US" dirty="0"/>
              <a:t>jumps in wide-lanes are reported</a:t>
            </a:r>
            <a:r>
              <a:rPr lang="en-US" dirty="0" smtClean="0"/>
              <a:t>.</a:t>
            </a:r>
          </a:p>
          <a:p>
            <a:pPr lvl="1">
              <a:lnSpc>
                <a:spcPct val="70000"/>
              </a:lnSpc>
            </a:pPr>
            <a:r>
              <a:rPr lang="en-US" dirty="0" smtClean="0"/>
              <a:t>Bad apriori coordinates can lead to BAD PREFIT data (see </a:t>
            </a:r>
            <a:r>
              <a:rPr lang="en-US" dirty="0" err="1" smtClean="0"/>
              <a:t>site_pos</a:t>
            </a:r>
            <a:r>
              <a:rPr lang="en-US" dirty="0" smtClean="0"/>
              <a:t>)</a:t>
            </a:r>
            <a:endParaRPr lang="en-US" dirty="0"/>
          </a:p>
        </p:txBody>
      </p:sp>
    </p:spTree>
    <p:extLst>
      <p:ext uri="{BB962C8B-B14F-4D97-AF65-F5344CB8AC3E}">
        <p14:creationId xmlns:p14="http://schemas.microsoft.com/office/powerpoint/2010/main" val="1406242325"/>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01/11/12</a:t>
            </a:r>
            <a:endParaRPr lang="en-US">
              <a:latin typeface="Times" charset="0"/>
            </a:endParaRPr>
          </a:p>
        </p:txBody>
      </p:sp>
      <p:sp>
        <p:nvSpPr>
          <p:cNvPr id="5" name="Footer Placeholder 4"/>
          <p:cNvSpPr>
            <a:spLocks noGrp="1"/>
          </p:cNvSpPr>
          <p:nvPr>
            <p:ph type="ftr" sz="quarter" idx="11"/>
          </p:nvPr>
        </p:nvSpPr>
        <p:spPr/>
        <p:txBody>
          <a:bodyPr/>
          <a:lstStyle/>
          <a:p>
            <a:r>
              <a:rPr lang="en-US" smtClean="0"/>
              <a:t>Track Tuning Lec 08</a:t>
            </a:r>
            <a:endParaRPr lang="en-US">
              <a:latin typeface="Times" charset="0"/>
            </a:endParaRPr>
          </a:p>
        </p:txBody>
      </p:sp>
      <p:sp>
        <p:nvSpPr>
          <p:cNvPr id="6" name="Slide Number Placeholder 5"/>
          <p:cNvSpPr>
            <a:spLocks noGrp="1"/>
          </p:cNvSpPr>
          <p:nvPr>
            <p:ph type="sldNum" sz="quarter" idx="12"/>
          </p:nvPr>
        </p:nvSpPr>
        <p:spPr/>
        <p:txBody>
          <a:bodyPr/>
          <a:lstStyle/>
          <a:p>
            <a:fld id="{6681F880-431B-8948-BFFB-2642B14F0219}" type="slidenum">
              <a:rPr lang="en-US"/>
              <a:pPr/>
              <a:t>5</a:t>
            </a:fld>
            <a:endParaRPr lang="en-US">
              <a:latin typeface="Times" charset="0"/>
            </a:endParaRPr>
          </a:p>
        </p:txBody>
      </p:sp>
      <p:sp>
        <p:nvSpPr>
          <p:cNvPr id="349186" name="Rectangle 2"/>
          <p:cNvSpPr>
            <a:spLocks noGrp="1" noChangeArrowheads="1"/>
          </p:cNvSpPr>
          <p:nvPr>
            <p:ph type="title"/>
          </p:nvPr>
        </p:nvSpPr>
        <p:spPr/>
        <p:txBody>
          <a:bodyPr/>
          <a:lstStyle/>
          <a:p>
            <a:r>
              <a:rPr lang="en-US"/>
              <a:t>Output continued</a:t>
            </a:r>
          </a:p>
        </p:txBody>
      </p:sp>
      <p:sp>
        <p:nvSpPr>
          <p:cNvPr id="349187" name="Rectangle 3"/>
          <p:cNvSpPr>
            <a:spLocks noGrp="1" noChangeArrowheads="1"/>
          </p:cNvSpPr>
          <p:nvPr>
            <p:ph type="body" idx="1"/>
          </p:nvPr>
        </p:nvSpPr>
        <p:spPr/>
        <p:txBody>
          <a:bodyPr/>
          <a:lstStyle/>
          <a:p>
            <a:pPr>
              <a:lnSpc>
                <a:spcPct val="90000"/>
              </a:lnSpc>
            </a:pPr>
            <a:r>
              <a:rPr lang="en-US" sz="2400" dirty="0"/>
              <a:t>Summary of Bias flags needed with estimates of numbers of cycles.  These are reported by site, satellite and epoch range.  Initial set are</a:t>
            </a:r>
            <a:r>
              <a:rPr lang="en-US" sz="2400" dirty="0" smtClean="0"/>
              <a:t> labeled INITIAL.</a:t>
            </a:r>
            <a:endParaRPr lang="en-US" sz="2400" dirty="0"/>
          </a:p>
          <a:p>
            <a:pPr>
              <a:lnSpc>
                <a:spcPct val="90000"/>
              </a:lnSpc>
            </a:pPr>
            <a:r>
              <a:rPr lang="en-US" sz="2400" dirty="0"/>
              <a:t>Estimates of mean MW-WL and Mean Ionospheric delay</a:t>
            </a:r>
            <a:r>
              <a:rPr lang="en-US" sz="2400" dirty="0" smtClean="0"/>
              <a:t> (EX-WL) along </a:t>
            </a:r>
            <a:r>
              <a:rPr lang="en-US" sz="2400" dirty="0"/>
              <a:t>with sigma estimates are given.  (A correlation time is assumed in the sigma calculation).</a:t>
            </a:r>
          </a:p>
          <a:p>
            <a:pPr>
              <a:lnSpc>
                <a:spcPct val="90000"/>
              </a:lnSpc>
            </a:pPr>
            <a:r>
              <a:rPr lang="en-US" sz="2400" dirty="0"/>
              <a:t>Dependences of biases are given with the ‘DD bias refs’ entries.  Although listed as one ways, values are double differences.</a:t>
            </a:r>
          </a:p>
        </p:txBody>
      </p:sp>
    </p:spTree>
    <p:extLst>
      <p:ext uri="{BB962C8B-B14F-4D97-AF65-F5344CB8AC3E}">
        <p14:creationId xmlns:p14="http://schemas.microsoft.com/office/powerpoint/2010/main" val="2388068792"/>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01/11/12</a:t>
            </a:r>
            <a:endParaRPr lang="en-US">
              <a:latin typeface="Times" charset="0"/>
            </a:endParaRPr>
          </a:p>
        </p:txBody>
      </p:sp>
      <p:sp>
        <p:nvSpPr>
          <p:cNvPr id="5" name="Footer Placeholder 4"/>
          <p:cNvSpPr>
            <a:spLocks noGrp="1"/>
          </p:cNvSpPr>
          <p:nvPr>
            <p:ph type="ftr" sz="quarter" idx="11"/>
          </p:nvPr>
        </p:nvSpPr>
        <p:spPr/>
        <p:txBody>
          <a:bodyPr/>
          <a:lstStyle/>
          <a:p>
            <a:r>
              <a:rPr lang="en-US" smtClean="0"/>
              <a:t>Track Tuning Lec 08</a:t>
            </a:r>
            <a:endParaRPr lang="en-US">
              <a:latin typeface="Times" charset="0"/>
            </a:endParaRPr>
          </a:p>
        </p:txBody>
      </p:sp>
      <p:sp>
        <p:nvSpPr>
          <p:cNvPr id="6" name="Slide Number Placeholder 5"/>
          <p:cNvSpPr>
            <a:spLocks noGrp="1"/>
          </p:cNvSpPr>
          <p:nvPr>
            <p:ph type="sldNum" sz="quarter" idx="12"/>
          </p:nvPr>
        </p:nvSpPr>
        <p:spPr/>
        <p:txBody>
          <a:bodyPr/>
          <a:lstStyle/>
          <a:p>
            <a:fld id="{33073371-49CF-3C46-8828-95A440F6D50A}" type="slidenum">
              <a:rPr lang="en-US"/>
              <a:pPr/>
              <a:t>6</a:t>
            </a:fld>
            <a:endParaRPr lang="en-US">
              <a:latin typeface="Times" charset="0"/>
            </a:endParaRPr>
          </a:p>
        </p:txBody>
      </p:sp>
      <p:sp>
        <p:nvSpPr>
          <p:cNvPr id="350210" name="Rectangle 2"/>
          <p:cNvSpPr>
            <a:spLocks noGrp="1" noChangeArrowheads="1"/>
          </p:cNvSpPr>
          <p:nvPr>
            <p:ph type="title"/>
          </p:nvPr>
        </p:nvSpPr>
        <p:spPr/>
        <p:txBody>
          <a:bodyPr/>
          <a:lstStyle/>
          <a:p>
            <a:r>
              <a:rPr lang="en-US"/>
              <a:t>Output continued</a:t>
            </a:r>
          </a:p>
        </p:txBody>
      </p:sp>
      <p:sp>
        <p:nvSpPr>
          <p:cNvPr id="350211" name="Rectangle 3"/>
          <p:cNvSpPr>
            <a:spLocks noGrp="1" noChangeArrowheads="1"/>
          </p:cNvSpPr>
          <p:nvPr>
            <p:ph type="body" idx="1"/>
          </p:nvPr>
        </p:nvSpPr>
        <p:spPr/>
        <p:txBody>
          <a:bodyPr/>
          <a:lstStyle/>
          <a:p>
            <a:pPr>
              <a:lnSpc>
                <a:spcPct val="90000"/>
              </a:lnSpc>
            </a:pPr>
            <a:r>
              <a:rPr lang="en-US" sz="2400"/>
              <a:t>Iteratively, track tries to resolve the ambiguities to integer values.</a:t>
            </a:r>
          </a:p>
          <a:p>
            <a:pPr lvl="1">
              <a:lnSpc>
                <a:spcPct val="70000"/>
              </a:lnSpc>
            </a:pPr>
            <a:r>
              <a:rPr lang="en-US" sz="2000"/>
              <a:t>Floating point estimates of the biases as they are estimated.</a:t>
            </a:r>
          </a:p>
          <a:p>
            <a:pPr lvl="1">
              <a:lnSpc>
                <a:spcPct val="70000"/>
              </a:lnSpc>
            </a:pPr>
            <a:r>
              <a:rPr lang="en-US" sz="2000"/>
              <a:t>RMS fit of the double difference residuals </a:t>
            </a:r>
          </a:p>
          <a:p>
            <a:pPr lvl="1">
              <a:lnSpc>
                <a:spcPct val="70000"/>
              </a:lnSpc>
            </a:pPr>
            <a:r>
              <a:rPr lang="en-US" sz="2000"/>
              <a:t>Any bad double differences are reported and removed (repeating values can be indication of missed cycle slip).</a:t>
            </a:r>
          </a:p>
          <a:p>
            <a:pPr lvl="1">
              <a:lnSpc>
                <a:spcPct val="70000"/>
              </a:lnSpc>
            </a:pPr>
            <a:r>
              <a:rPr lang="en-US" sz="2000"/>
              <a:t>Bias flag fixing report: Fix column (T or F) indicates if bias was successfully fixed.  The Fcode column indicates why it was not fixed.</a:t>
            </a:r>
          </a:p>
          <a:p>
            <a:pPr>
              <a:lnSpc>
                <a:spcPct val="90000"/>
              </a:lnSpc>
            </a:pPr>
            <a:r>
              <a:rPr lang="en-US" sz="2400"/>
              <a:t>This sequence is repeated until an iteration when no new biases are fixed.  </a:t>
            </a:r>
          </a:p>
          <a:p>
            <a:pPr>
              <a:lnSpc>
                <a:spcPct val="90000"/>
              </a:lnSpc>
            </a:pPr>
            <a:r>
              <a:rPr lang="en-US" sz="2400"/>
              <a:t>The final position estimates are then computed and output in the requested formats. </a:t>
            </a:r>
          </a:p>
          <a:p>
            <a:pPr>
              <a:lnSpc>
                <a:spcPct val="90000"/>
              </a:lnSpc>
            </a:pPr>
            <a:endParaRPr lang="en-US" sz="2400"/>
          </a:p>
        </p:txBody>
      </p:sp>
    </p:spTree>
    <p:extLst>
      <p:ext uri="{BB962C8B-B14F-4D97-AF65-F5344CB8AC3E}">
        <p14:creationId xmlns:p14="http://schemas.microsoft.com/office/powerpoint/2010/main" val="2987212098"/>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01/11/12</a:t>
            </a:r>
            <a:endParaRPr lang="en-US">
              <a:latin typeface="Times" charset="0"/>
            </a:endParaRPr>
          </a:p>
        </p:txBody>
      </p:sp>
      <p:sp>
        <p:nvSpPr>
          <p:cNvPr id="6" name="Footer Placeholder 4"/>
          <p:cNvSpPr>
            <a:spLocks noGrp="1"/>
          </p:cNvSpPr>
          <p:nvPr>
            <p:ph type="ftr" sz="quarter" idx="11"/>
          </p:nvPr>
        </p:nvSpPr>
        <p:spPr/>
        <p:txBody>
          <a:bodyPr/>
          <a:lstStyle/>
          <a:p>
            <a:r>
              <a:rPr lang="en-US" smtClean="0"/>
              <a:t>Track Tuning Lec 08</a:t>
            </a:r>
            <a:endParaRPr lang="en-US">
              <a:latin typeface="Times" charset="0"/>
            </a:endParaRPr>
          </a:p>
        </p:txBody>
      </p:sp>
      <p:sp>
        <p:nvSpPr>
          <p:cNvPr id="7" name="Slide Number Placeholder 5"/>
          <p:cNvSpPr>
            <a:spLocks noGrp="1"/>
          </p:cNvSpPr>
          <p:nvPr>
            <p:ph type="sldNum" sz="quarter" idx="12"/>
          </p:nvPr>
        </p:nvSpPr>
        <p:spPr/>
        <p:txBody>
          <a:bodyPr/>
          <a:lstStyle/>
          <a:p>
            <a:fld id="{B43F0A27-D958-8E43-87C6-598F762E8AE1}" type="slidenum">
              <a:rPr lang="en-US"/>
              <a:pPr/>
              <a:t>7</a:t>
            </a:fld>
            <a:endParaRPr lang="en-US">
              <a:latin typeface="Times" charset="0"/>
            </a:endParaRPr>
          </a:p>
        </p:txBody>
      </p:sp>
      <p:sp>
        <p:nvSpPr>
          <p:cNvPr id="351236" name="Rectangle 4"/>
          <p:cNvSpPr>
            <a:spLocks noGrp="1" noChangeArrowheads="1"/>
          </p:cNvSpPr>
          <p:nvPr>
            <p:ph type="title"/>
          </p:nvPr>
        </p:nvSpPr>
        <p:spPr/>
        <p:txBody>
          <a:bodyPr/>
          <a:lstStyle/>
          <a:p>
            <a:r>
              <a:rPr lang="en-US"/>
              <a:t>Fcode Interpretation</a:t>
            </a:r>
          </a:p>
        </p:txBody>
      </p:sp>
      <p:sp>
        <p:nvSpPr>
          <p:cNvPr id="351237" name="Rectangle 5"/>
          <p:cNvSpPr>
            <a:spLocks noGrp="1" noChangeArrowheads="1"/>
          </p:cNvSpPr>
          <p:nvPr>
            <p:ph type="body" idx="1"/>
          </p:nvPr>
        </p:nvSpPr>
        <p:spPr/>
        <p:txBody>
          <a:bodyPr/>
          <a:lstStyle/>
          <a:p>
            <a:r>
              <a:rPr lang="en-US" sz="2400"/>
              <a:t>For float_type LC the Fcode is</a:t>
            </a:r>
          </a:p>
          <a:p>
            <a:r>
              <a:rPr lang="en-US" sz="2400"/>
              <a:t>S -- Floating point estimate sigma too large (Sig Limit)</a:t>
            </a:r>
          </a:p>
          <a:p>
            <a:r>
              <a:rPr lang="en-US" sz="2400"/>
              <a:t>W -- MW WL sigma too large </a:t>
            </a:r>
          </a:p>
          <a:p>
            <a:r>
              <a:rPr lang="en-US" sz="2400"/>
              <a:t>R -- Relative rank not large enough</a:t>
            </a:r>
          </a:p>
          <a:p>
            <a:r>
              <a:rPr lang="en-US" sz="2400"/>
              <a:t>C -- Chi**2 increment too large for the best choice of ambiquities</a:t>
            </a:r>
          </a:p>
          <a:p>
            <a:r>
              <a:rPr lang="en-US" sz="2400"/>
              <a:t>O -- One other bias in the double differences not fixed yet.</a:t>
            </a:r>
          </a:p>
          <a:p>
            <a:endParaRPr lang="en-US" sz="2400"/>
          </a:p>
        </p:txBody>
      </p:sp>
      <p:sp>
        <p:nvSpPr>
          <p:cNvPr id="351238" name="Text Box 6"/>
          <p:cNvSpPr txBox="1">
            <a:spLocks noChangeArrowheads="1"/>
          </p:cNvSpPr>
          <p:nvPr/>
        </p:nvSpPr>
        <p:spPr bwMode="auto">
          <a:xfrm>
            <a:off x="228600" y="5486400"/>
            <a:ext cx="8686800" cy="790575"/>
          </a:xfrm>
          <a:prstGeom prst="rect">
            <a:avLst/>
          </a:prstGeom>
          <a:noFill/>
          <a:ln w="9525">
            <a:noFill/>
            <a:miter lim="800000"/>
            <a:headEnd/>
            <a:tailEnd/>
          </a:ln>
          <a:effectLst/>
        </p:spPr>
        <p:txBody>
          <a:bodyPr>
            <a:prstTxWarp prst="textNoShape">
              <a:avLst/>
            </a:prstTxWarp>
            <a:spAutoFit/>
          </a:bodyPr>
          <a:lstStyle/>
          <a:p>
            <a:pPr eaLnBrk="1" hangingPunct="1">
              <a:lnSpc>
                <a:spcPct val="90000"/>
              </a:lnSpc>
              <a:spcBef>
                <a:spcPct val="20000"/>
              </a:spcBef>
            </a:pPr>
            <a:r>
              <a:rPr lang="en-US" sz="1000">
                <a:latin typeface="Helvetica" charset="0"/>
              </a:rPr>
              <a:t>* BF  S   PRN    Epoch Range   F     Estimate dLC    Sig Limit Relative Rank  Fix Fcode Change L1    L2  Residual  L1      L2   Fits Best   LC    WL    LG</a:t>
            </a:r>
          </a:p>
          <a:p>
            <a:pPr eaLnBrk="1" hangingPunct="1">
              <a:lnSpc>
                <a:spcPct val="90000"/>
              </a:lnSpc>
              <a:spcBef>
                <a:spcPct val="20000"/>
              </a:spcBef>
            </a:pPr>
            <a:r>
              <a:rPr lang="en-US" sz="1000">
                <a:latin typeface="Helvetica" charset="0"/>
              </a:rPr>
              <a:t> 175  5  PRN 15     1    43    1     1.86 +-    0.24 SL   0.25 RR       2.36  F F --R-- dL1,2     3    3 dL12      0.31    -0.08 Fits   11.7   0.8   0.3 105.7</a:t>
            </a:r>
          </a:p>
          <a:p>
            <a:pPr eaLnBrk="1" hangingPunct="1">
              <a:lnSpc>
                <a:spcPct val="90000"/>
              </a:lnSpc>
              <a:spcBef>
                <a:spcPct val="20000"/>
              </a:spcBef>
            </a:pPr>
            <a:r>
              <a:rPr lang="en-US" sz="1000">
                <a:latin typeface="Helvetica" charset="0"/>
              </a:rPr>
              <a:t>  48  2  PRN 07     1   429    1    -0.16 +-    0.74 SL   0.25 RR    9660.51  F F S---O dL1,2     0    0 dL12     -0.28    -0.02 Fits    0.4   0.1   0.1   2.1</a:t>
            </a:r>
          </a:p>
          <a:p>
            <a:pPr>
              <a:spcBef>
                <a:spcPct val="50000"/>
              </a:spcBef>
            </a:pPr>
            <a:endParaRPr lang="en-US" sz="1000"/>
          </a:p>
        </p:txBody>
      </p:sp>
    </p:spTree>
    <p:extLst>
      <p:ext uri="{BB962C8B-B14F-4D97-AF65-F5344CB8AC3E}">
        <p14:creationId xmlns:p14="http://schemas.microsoft.com/office/powerpoint/2010/main" val="2353257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01/11/12</a:t>
            </a:r>
            <a:endParaRPr lang="en-US">
              <a:latin typeface="Times" charset="0"/>
            </a:endParaRPr>
          </a:p>
        </p:txBody>
      </p:sp>
      <p:sp>
        <p:nvSpPr>
          <p:cNvPr id="5" name="Footer Placeholder 4"/>
          <p:cNvSpPr>
            <a:spLocks noGrp="1"/>
          </p:cNvSpPr>
          <p:nvPr>
            <p:ph type="ftr" sz="quarter" idx="11"/>
          </p:nvPr>
        </p:nvSpPr>
        <p:spPr/>
        <p:txBody>
          <a:bodyPr/>
          <a:lstStyle/>
          <a:p>
            <a:r>
              <a:rPr lang="en-US" smtClean="0"/>
              <a:t>Track Tuning Lec 08</a:t>
            </a:r>
            <a:endParaRPr lang="en-US">
              <a:latin typeface="Times" charset="0"/>
            </a:endParaRPr>
          </a:p>
        </p:txBody>
      </p:sp>
      <p:sp>
        <p:nvSpPr>
          <p:cNvPr id="6" name="Slide Number Placeholder 5"/>
          <p:cNvSpPr>
            <a:spLocks noGrp="1"/>
          </p:cNvSpPr>
          <p:nvPr>
            <p:ph type="sldNum" sz="quarter" idx="12"/>
          </p:nvPr>
        </p:nvSpPr>
        <p:spPr/>
        <p:txBody>
          <a:bodyPr/>
          <a:lstStyle/>
          <a:p>
            <a:fld id="{FA89F0A4-AC1C-FE40-8AE9-1C397D8E3CFD}" type="slidenum">
              <a:rPr lang="en-US"/>
              <a:pPr/>
              <a:t>8</a:t>
            </a:fld>
            <a:endParaRPr lang="en-US">
              <a:latin typeface="Times" charset="0"/>
            </a:endParaRPr>
          </a:p>
        </p:txBody>
      </p:sp>
      <p:sp>
        <p:nvSpPr>
          <p:cNvPr id="352258" name="Rectangle 2"/>
          <p:cNvSpPr>
            <a:spLocks noGrp="1" noChangeArrowheads="1"/>
          </p:cNvSpPr>
          <p:nvPr>
            <p:ph type="title"/>
          </p:nvPr>
        </p:nvSpPr>
        <p:spPr/>
        <p:txBody>
          <a:bodyPr/>
          <a:lstStyle/>
          <a:p>
            <a:r>
              <a:rPr lang="en-US"/>
              <a:t>Improving ambiguity resolution</a:t>
            </a:r>
          </a:p>
        </p:txBody>
      </p:sp>
      <p:sp>
        <p:nvSpPr>
          <p:cNvPr id="352259" name="Rectangle 3"/>
          <p:cNvSpPr>
            <a:spLocks noGrp="1" noChangeArrowheads="1"/>
          </p:cNvSpPr>
          <p:nvPr>
            <p:ph type="body" idx="1"/>
          </p:nvPr>
        </p:nvSpPr>
        <p:spPr/>
        <p:txBody>
          <a:bodyPr/>
          <a:lstStyle/>
          <a:p>
            <a:r>
              <a:rPr lang="en-US" sz="2400"/>
              <a:t>The Fcodes can indicate how to fix ambiguities that track by default is not able to fix. </a:t>
            </a:r>
          </a:p>
          <a:p>
            <a:r>
              <a:rPr lang="en-US" sz="2400"/>
              <a:t>Common fixes:</a:t>
            </a:r>
          </a:p>
          <a:p>
            <a:pPr lvl="1"/>
            <a:r>
              <a:rPr lang="en-US" sz="2000"/>
              <a:t>S and W indicate that the estimated sigmas on the float estimates and/or MW-WL are too large.  If the relative ranks are large, the the sigma tolerances can be increased with the Float_type command,</a:t>
            </a:r>
          </a:p>
          <a:p>
            <a:pPr lvl="1"/>
            <a:r>
              <a:rPr lang="en-US" sz="2000"/>
              <a:t>If ambiguities seem to have the same value then user_delbf can be used to remove an extra one but care should be taken because some receivers can have 1/1 L1 L2 cycle slips.</a:t>
            </a:r>
          </a:p>
          <a:p>
            <a:pPr lvl="1"/>
            <a:r>
              <a:rPr lang="en-US" sz="2000"/>
              <a:t>Chi-squared increments may be too large (especially LG (ionosphere) and sometime WL so by down weighting in the float_type command, relative rank can be improved.</a:t>
            </a:r>
          </a:p>
        </p:txBody>
      </p:sp>
    </p:spTree>
    <p:extLst>
      <p:ext uri="{BB962C8B-B14F-4D97-AF65-F5344CB8AC3E}">
        <p14:creationId xmlns:p14="http://schemas.microsoft.com/office/powerpoint/2010/main" val="659696139"/>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Input ionospheric delay model</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Version 1.26 and greater of track have the ability to read a gridded ionospheric delay model.  The format of this model is expected to match the current IGS global ionospheric models available from </a:t>
            </a:r>
            <a:r>
              <a:rPr lang="en-US" dirty="0" err="1" smtClean="0"/>
              <a:t>cddis.gsfc.nasa.gov</a:t>
            </a:r>
            <a:r>
              <a:rPr lang="en-US" dirty="0" smtClean="0"/>
              <a:t> in the </a:t>
            </a:r>
            <a:r>
              <a:rPr lang="en-US" dirty="0" err="1" smtClean="0"/>
              <a:t>gps</a:t>
            </a:r>
            <a:r>
              <a:rPr lang="en-US" dirty="0" smtClean="0"/>
              <a:t>/productions/</a:t>
            </a:r>
            <a:r>
              <a:rPr lang="en-US" dirty="0" err="1" smtClean="0"/>
              <a:t>ionex</a:t>
            </a:r>
            <a:r>
              <a:rPr lang="en-US" dirty="0" smtClean="0"/>
              <a:t>/&lt;</a:t>
            </a:r>
            <a:r>
              <a:rPr lang="en-US" dirty="0" err="1" smtClean="0"/>
              <a:t>yyyy</a:t>
            </a:r>
            <a:r>
              <a:rPr lang="en-US" dirty="0" smtClean="0"/>
              <a:t>&gt;/&lt;</a:t>
            </a:r>
            <a:r>
              <a:rPr lang="en-US" dirty="0" err="1" smtClean="0"/>
              <a:t>ddd</a:t>
            </a:r>
            <a:r>
              <a:rPr lang="en-US" dirty="0" smtClean="0"/>
              <a:t>&gt; directory. </a:t>
            </a:r>
          </a:p>
          <a:p>
            <a:r>
              <a:rPr lang="en-US" dirty="0" smtClean="0"/>
              <a:t>Command</a:t>
            </a:r>
            <a:br>
              <a:rPr lang="en-US" dirty="0" smtClean="0"/>
            </a:br>
            <a:r>
              <a:rPr lang="en-US" dirty="0" smtClean="0"/>
              <a:t> </a:t>
            </a:r>
            <a:r>
              <a:rPr lang="en-US" dirty="0"/>
              <a:t>IONEX_FILE &lt;file name</a:t>
            </a:r>
            <a:r>
              <a:rPr lang="en-US" dirty="0" smtClean="0"/>
              <a:t>&gt;</a:t>
            </a:r>
            <a:br>
              <a:rPr lang="en-US" dirty="0" smtClean="0"/>
            </a:br>
            <a:r>
              <a:rPr lang="en-US" dirty="0" smtClean="0"/>
              <a:t>invokes the features.  The EX-WL estimates are affected by this model and its inclusion should help ambiguity resolution on long baselines (&gt;100 km).</a:t>
            </a:r>
          </a:p>
          <a:p>
            <a:endParaRPr lang="en-US" dirty="0"/>
          </a:p>
          <a:p>
            <a:endParaRPr lang="en-US" dirty="0"/>
          </a:p>
        </p:txBody>
      </p:sp>
      <p:sp>
        <p:nvSpPr>
          <p:cNvPr id="4" name="Date Placeholder 3"/>
          <p:cNvSpPr>
            <a:spLocks noGrp="1"/>
          </p:cNvSpPr>
          <p:nvPr>
            <p:ph type="dt" sz="half" idx="10"/>
          </p:nvPr>
        </p:nvSpPr>
        <p:spPr/>
        <p:txBody>
          <a:bodyPr/>
          <a:lstStyle/>
          <a:p>
            <a:r>
              <a:rPr lang="en-US" smtClean="0"/>
              <a:t>01/11/12</a:t>
            </a:r>
            <a:endParaRPr lang="en-US"/>
          </a:p>
        </p:txBody>
      </p:sp>
      <p:sp>
        <p:nvSpPr>
          <p:cNvPr id="5" name="Footer Placeholder 4"/>
          <p:cNvSpPr>
            <a:spLocks noGrp="1"/>
          </p:cNvSpPr>
          <p:nvPr>
            <p:ph type="ftr" sz="quarter" idx="11"/>
          </p:nvPr>
        </p:nvSpPr>
        <p:spPr/>
        <p:txBody>
          <a:bodyPr/>
          <a:lstStyle/>
          <a:p>
            <a:r>
              <a:rPr lang="en-US" smtClean="0"/>
              <a:t>Track Tuning Lec 08</a:t>
            </a:r>
            <a:endParaRPr lang="en-US"/>
          </a:p>
        </p:txBody>
      </p:sp>
      <p:sp>
        <p:nvSpPr>
          <p:cNvPr id="6" name="Slide Number Placeholder 5"/>
          <p:cNvSpPr>
            <a:spLocks noGrp="1"/>
          </p:cNvSpPr>
          <p:nvPr>
            <p:ph type="sldNum" sz="quarter" idx="12"/>
          </p:nvPr>
        </p:nvSpPr>
        <p:spPr/>
        <p:txBody>
          <a:bodyPr/>
          <a:lstStyle/>
          <a:p>
            <a:fld id="{37D97B1B-8A45-BA41-B693-2A0016DA625F}" type="slidenum">
              <a:rPr lang="en-US" smtClean="0"/>
              <a:t>9</a:t>
            </a:fld>
            <a:endParaRPr lang="en-US"/>
          </a:p>
        </p:txBody>
      </p:sp>
    </p:spTree>
    <p:extLst>
      <p:ext uri="{BB962C8B-B14F-4D97-AF65-F5344CB8AC3E}">
        <p14:creationId xmlns:p14="http://schemas.microsoft.com/office/powerpoint/2010/main" val="6335555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5143</TotalTime>
  <Words>3650</Words>
  <Application>Microsoft Macintosh PowerPoint</Application>
  <PresentationFormat>On-screen Show (4:3)</PresentationFormat>
  <Paragraphs>309</Paragraphs>
  <Slides>28</Slides>
  <Notes>2</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Office Theme</vt:lpstr>
      <vt:lpstr>Track Tuning  Lecture 08</vt:lpstr>
      <vt:lpstr>Track Output Files</vt:lpstr>
      <vt:lpstr>Summary file</vt:lpstr>
      <vt:lpstr>Output file from track</vt:lpstr>
      <vt:lpstr>Output continued</vt:lpstr>
      <vt:lpstr>Output continued</vt:lpstr>
      <vt:lpstr>Fcode Interpretation</vt:lpstr>
      <vt:lpstr>Improving ambiguity resolution</vt:lpstr>
      <vt:lpstr>Input ionospheric delay model</vt:lpstr>
      <vt:lpstr>Use of input ambiguity file</vt:lpstr>
      <vt:lpstr>Other tunable parameters</vt:lpstr>
      <vt:lpstr>Track Commands: “Rules”</vt:lpstr>
      <vt:lpstr>Track commands</vt:lpstr>
      <vt:lpstr>Track Commands</vt:lpstr>
      <vt:lpstr>Track Commands</vt:lpstr>
      <vt:lpstr>Track Commands</vt:lpstr>
      <vt:lpstr>Track Commands</vt:lpstr>
      <vt:lpstr>Track commands</vt:lpstr>
      <vt:lpstr>Track commands</vt:lpstr>
      <vt:lpstr>Track Commands</vt:lpstr>
      <vt:lpstr>Track Commands</vt:lpstr>
      <vt:lpstr>Track commands</vt:lpstr>
      <vt:lpstr>Complete list commands</vt:lpstr>
      <vt:lpstr>Complete list commands</vt:lpstr>
      <vt:lpstr>Complete list of command</vt:lpstr>
      <vt:lpstr>Complete list of commands</vt:lpstr>
      <vt:lpstr>Plotting track results</vt:lpstr>
      <vt:lpstr>Final comments</vt:lpstr>
    </vt:vector>
  </TitlesOfParts>
  <Company>MIT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Time Series Analysis Tutorial 2</dc:title>
  <dc:creator>Thomas Herring</dc:creator>
  <cp:lastModifiedBy>Thomas Herring</cp:lastModifiedBy>
  <cp:revision>13</cp:revision>
  <dcterms:created xsi:type="dcterms:W3CDTF">2011-08-03T18:08:11Z</dcterms:created>
  <dcterms:modified xsi:type="dcterms:W3CDTF">2012-01-06T01:28:07Z</dcterms:modified>
</cp:coreProperties>
</file>