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58" r:id="rId4"/>
    <p:sldId id="281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74" r:id="rId29"/>
    <p:sldId id="280" r:id="rId30"/>
    <p:sldId id="282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3" r:id="rId40"/>
    <p:sldId id="305" r:id="rId41"/>
    <p:sldId id="304" r:id="rId42"/>
    <p:sldId id="302" r:id="rId43"/>
    <p:sldId id="291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34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1E618-3B6D-9240-ABB2-BD66C8C460FB}" type="datetimeFigureOut">
              <a:rPr lang="en-US" smtClean="0"/>
              <a:t>5/2/13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A25B7-CAAB-0947-B769-E07BB8F303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705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A2ED5-3DF6-B645-A35E-C82EBE5824F5}" type="datetimeFigureOut">
              <a:rPr lang="en-US" smtClean="0"/>
              <a:t>5/2/13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7199C-7B79-3F46-B712-FC4E23E32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249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CAAF46-F740-614D-B3F8-B6DDCB3E289A}" type="slidenum">
              <a:rPr lang="en-US"/>
              <a:pPr/>
              <a:t>2</a:t>
            </a:fld>
            <a:endParaRPr lang="en-US"/>
          </a:p>
        </p:txBody>
      </p:sp>
      <p:sp>
        <p:nvSpPr>
          <p:cNvPr id="28675" name="Text Box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4213"/>
            <a:ext cx="4572000" cy="3430587"/>
          </a:xfrm>
          <a:solidFill>
            <a:srgbClr val="FFFFFF"/>
          </a:solidFill>
          <a:ln/>
        </p:spPr>
      </p:sp>
      <p:sp>
        <p:nvSpPr>
          <p:cNvPr id="28676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14612" y="4343480"/>
            <a:ext cx="5028777" cy="4116558"/>
          </a:xfrm>
          <a:noFill/>
          <a:ln/>
        </p:spPr>
        <p:txBody>
          <a:bodyPr wrap="none" lIns="91218" tIns="45610" rIns="91218" bIns="45610" anchor="ctr"/>
          <a:lstStyle/>
          <a:p>
            <a:pPr eaLnBrk="1" hangingPunct="1"/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Dong D., T. A. Herring, and R. W. King, Estimating Regional Deformation from a Combination of Space and Terrestrial Geodetic Data,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J. Geodesy, 72, 200–214, 1998.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683FD-E508-9545-AD94-38880FD6779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199C-7B79-3F46-B712-FC4E23E32AA3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how the</a:t>
            </a:r>
            <a:r>
              <a:rPr lang="en-US" baseline="0" dirty="0" smtClean="0"/>
              <a:t> error bars change as well.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199C-7B79-3F46-B712-FC4E23E32AA3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the preferred method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199C-7B79-3F46-B712-FC4E23E32AA3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Assign_plate</a:t>
            </a:r>
            <a:r>
              <a:rPr lang="en-US" dirty="0" smtClean="0"/>
              <a:t> assigns</a:t>
            </a:r>
            <a:r>
              <a:rPr lang="en-US" baseline="0" dirty="0" smtClean="0"/>
              <a:t> sites to plate but they are not used in estimation.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199C-7B79-3F46-B712-FC4E23E32AA3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</a:t>
            </a:r>
            <a:r>
              <a:rPr lang="en-US" baseline="0" dirty="0" smtClean="0"/>
              <a:t> earthquakes slip 5-10 meter so every 30-60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683FD-E508-9545-AD94-38880FD6779A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683FD-E508-9545-AD94-38880FD6779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991A3-2DBD-F448-81A6-1F25A5868B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tah@mit.ed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ftp://everest.mit.edu/pub/MIT_GLL/HYY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1" Type="http://schemas.microsoft.com/office/2007/relationships/media" Target="%5CUsers%5Cnocquet%5Censeignement%5Ccours_gamit_lima%5Chydro9803.avi" TargetMode="External"/><Relationship Id="rId2" Type="http://schemas.openxmlformats.org/officeDocument/2006/relationships/video" Target="%5CUsers%5Cnocquet%5Censeignement%5Ccours_gamit_lima%5Chydro9803.avi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eoid.colorado.edu/grace/grace.php" TargetMode="External"/><Relationship Id="rId3" Type="http://schemas.openxmlformats.org/officeDocument/2006/relationships/hyperlink" Target="http://grace.sgt-inc.com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Reference Frame Realization</a:t>
            </a:r>
            <a:br>
              <a:rPr lang="en-US" dirty="0" smtClean="0"/>
            </a:br>
            <a:r>
              <a:rPr lang="en-US" dirty="0" smtClean="0"/>
              <a:t>Lecture 05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Thomas Herring	</a:t>
            </a:r>
          </a:p>
          <a:p>
            <a:r>
              <a:rPr lang="en-US" dirty="0" smtClean="0">
                <a:hlinkClick r:id="rId2"/>
              </a:rPr>
              <a:t>tah@mit.edu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North Residual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188720"/>
            <a:ext cx="86360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 mean residual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188720"/>
            <a:ext cx="86360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Frame Realization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When dealing with a local region (100-3000 km in size), there are a number of choices of approach:</a:t>
            </a:r>
          </a:p>
          <a:p>
            <a:pPr lvl="1"/>
            <a:r>
              <a:rPr lang="en-US" dirty="0" smtClean="0"/>
              <a:t>Sometime motion relative to a stable plate (e.g., Eurasia) is needed</a:t>
            </a:r>
          </a:p>
          <a:p>
            <a:pPr lvl="1"/>
            <a:r>
              <a:rPr lang="en-US" dirty="0" smtClean="0"/>
              <a:t>Often since local strains are important, a local reference frame provides a more useful way of viewing results.</a:t>
            </a:r>
          </a:p>
          <a:p>
            <a:pPr lvl="1"/>
            <a:r>
              <a:rPr lang="en-US" dirty="0" smtClean="0"/>
              <a:t>In the GLORG, translation/rotation method only the rotational part of the strain tensor is effected by how the reference frame is realized.   (This is not the case when tight constraints are applied).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626100" y="274638"/>
            <a:ext cx="3060700" cy="2239962"/>
          </a:xfrm>
        </p:spPr>
        <p:txBody>
          <a:bodyPr>
            <a:noAutofit/>
          </a:bodyPr>
          <a:lstStyle/>
          <a:p>
            <a:r>
              <a:rPr lang="en-US" sz="3200" dirty="0" smtClean="0"/>
              <a:t>Velocities of Anatolia and the Aegean in a Eurasian frame</a:t>
            </a:r>
            <a:endParaRPr lang="en-US" sz="3200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5473700" y="2832100"/>
            <a:ext cx="3213100" cy="32940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Realized by minimizing the velocities of 12 sites over the whole of Eurasia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McClusky</a:t>
            </a:r>
            <a:r>
              <a:rPr lang="en-US" dirty="0" smtClean="0"/>
              <a:t> et al. [2000]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0" name="Picture 4" descr="88_02_eurasia_we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752475"/>
            <a:ext cx="52451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448300" y="274637"/>
            <a:ext cx="3238500" cy="155574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Velocities in an  Anatolian frame</a:t>
            </a:r>
            <a:br>
              <a:rPr lang="en-US" sz="3200" dirty="0" smtClean="0">
                <a:solidFill>
                  <a:srgbClr val="000000"/>
                </a:solidFill>
              </a:rPr>
            </a:br>
            <a:endParaRPr lang="en-US" sz="3200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5158581" y="1830387"/>
            <a:ext cx="3528219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Better visualization of Anatolian and Aegean deformation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Here stations in Western/Central are used to align the reference frame (apriori velocity set to zero).</a:t>
            </a:r>
          </a:p>
          <a:p>
            <a:endParaRPr lang="en-US" sz="2400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en-US" sz="2400" i="1" dirty="0" smtClean="0">
              <a:solidFill>
                <a:srgbClr val="000000"/>
              </a:solidFill>
            </a:endParaRPr>
          </a:p>
          <a:p>
            <a:pPr eaLnBrk="1" hangingPunct="1"/>
            <a:r>
              <a:rPr lang="en-US" sz="2400" i="1" dirty="0" err="1" smtClean="0">
                <a:solidFill>
                  <a:srgbClr val="000000"/>
                </a:solidFill>
              </a:rPr>
              <a:t>McClusky</a:t>
            </a: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r>
              <a:rPr lang="en-US" sz="2400" i="1" dirty="0">
                <a:solidFill>
                  <a:srgbClr val="000000"/>
                </a:solidFill>
              </a:rPr>
              <a:t>et al.</a:t>
            </a:r>
            <a:r>
              <a:rPr lang="en-US" sz="2400" dirty="0">
                <a:solidFill>
                  <a:srgbClr val="000000"/>
                </a:solidFill>
              </a:rPr>
              <a:t> [</a:t>
            </a:r>
            <a:r>
              <a:rPr lang="en-US" sz="2400" dirty="0" smtClean="0">
                <a:solidFill>
                  <a:srgbClr val="000000"/>
                </a:solidFill>
              </a:rPr>
              <a:t>2000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14</a:t>
            </a:fld>
            <a:endParaRPr lang="en-US"/>
          </a:p>
        </p:txBody>
      </p:sp>
      <p:pic>
        <p:nvPicPr>
          <p:cNvPr id="31748" name="Picture 5" descr="88_02_anotolia_w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18" y="488950"/>
            <a:ext cx="5135563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eura95osu"/>
          <p:cNvPicPr>
            <a:picLocks noChangeAspect="1" noChangeArrowheads="1"/>
          </p:cNvPicPr>
          <p:nvPr/>
        </p:nvPicPr>
        <p:blipFill>
          <a:blip r:embed="rId2"/>
          <a:srcRect b="11584"/>
          <a:stretch>
            <a:fillRect/>
          </a:stretch>
        </p:blipFill>
        <p:spPr bwMode="auto">
          <a:xfrm>
            <a:off x="457200" y="1752600"/>
            <a:ext cx="5562600" cy="369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Another example:  southern Balkans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197600" y="1417638"/>
            <a:ext cx="23114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Pan-Eurasian realization (as in last example) 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Note uniformity in  error ellipses, dominated by frame uncertainty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macd70osu"/>
          <p:cNvPicPr>
            <a:picLocks noChangeAspect="1" noChangeArrowheads="1"/>
          </p:cNvPicPr>
          <p:nvPr/>
        </p:nvPicPr>
        <p:blipFill>
          <a:blip r:embed="rId3"/>
          <a:srcRect b="12050"/>
          <a:stretch>
            <a:fillRect/>
          </a:stretch>
        </p:blipFill>
        <p:spPr bwMode="auto">
          <a:xfrm>
            <a:off x="304800" y="881062"/>
            <a:ext cx="6172200" cy="416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8810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Local Frame Realization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04800" y="5049837"/>
            <a:ext cx="8496300" cy="151765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Frame realization using 8 stations in central Macedonia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Note smaller error ellipses within stabilization region and larger ellipses at edges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Defining Reference Frames in GLOBK</a:t>
            </a: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Three approaches to reference frame definition in GLOBK</a:t>
            </a:r>
          </a:p>
          <a:p>
            <a:pPr lvl="1"/>
            <a:r>
              <a:rPr lang="en-US" dirty="0" smtClean="0"/>
              <a:t>Finite constraints ( in </a:t>
            </a:r>
            <a:r>
              <a:rPr lang="en-US" dirty="0" err="1" smtClean="0"/>
              <a:t>globk</a:t>
            </a:r>
            <a:r>
              <a:rPr lang="en-US" dirty="0" smtClean="0"/>
              <a:t>, same as GAMIT )</a:t>
            </a:r>
          </a:p>
          <a:p>
            <a:pPr lvl="1"/>
            <a:r>
              <a:rPr lang="en-US" dirty="0" smtClean="0"/>
              <a:t>Generalized constraints in 3-D ( in </a:t>
            </a:r>
            <a:r>
              <a:rPr lang="en-US" dirty="0" err="1" smtClean="0"/>
              <a:t>glorg</a:t>
            </a:r>
            <a:r>
              <a:rPr lang="en-US" dirty="0" smtClean="0"/>
              <a:t> )</a:t>
            </a:r>
          </a:p>
          <a:p>
            <a:pPr lvl="1"/>
            <a:r>
              <a:rPr lang="en-US" dirty="0" smtClean="0"/>
              <a:t> Generalized constraints for horizontal blocks (‘plate’ feature of </a:t>
            </a:r>
            <a:r>
              <a:rPr lang="en-US" dirty="0" err="1" smtClean="0"/>
              <a:t>glorg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Reference frame for time series </a:t>
            </a:r>
          </a:p>
          <a:p>
            <a:pPr lvl="1"/>
            <a:r>
              <a:rPr lang="en-US" dirty="0" smtClean="0"/>
              <a:t>More sensitive than velocity solution to changes in sites</a:t>
            </a:r>
          </a:p>
          <a:p>
            <a:pPr lvl="1"/>
            <a:r>
              <a:rPr lang="en-US" dirty="0" smtClean="0"/>
              <a:t>Initially use same reference sites as velocity solution</a:t>
            </a:r>
          </a:p>
          <a:p>
            <a:pPr lvl="1"/>
            <a:r>
              <a:rPr lang="en-US" dirty="0" smtClean="0"/>
              <a:t>Final time series should use (almost) all sites for stabilization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Frame definition with finite constraints</a:t>
            </a: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Applied in </a:t>
            </a:r>
            <a:r>
              <a:rPr lang="en-US" dirty="0" err="1" smtClean="0"/>
              <a:t>globk</a:t>
            </a:r>
            <a:r>
              <a:rPr lang="en-US" dirty="0" smtClean="0"/>
              <a:t> (</a:t>
            </a:r>
            <a:r>
              <a:rPr lang="en-US" dirty="0" err="1" smtClean="0"/>
              <a:t>glorg</a:t>
            </a:r>
            <a:r>
              <a:rPr lang="en-US" dirty="0" smtClean="0"/>
              <a:t> not called): We do not recommend this approach since it is sensitive to over-constraints that can distort velocities and positions</a:t>
            </a:r>
          </a:p>
          <a:p>
            <a:r>
              <a:rPr lang="en-US" dirty="0" smtClean="0"/>
              <a:t>Example: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apr_file</a:t>
            </a:r>
            <a:r>
              <a:rPr lang="en-US" dirty="0" smtClean="0"/>
              <a:t> itrf08.apr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apr_neu</a:t>
            </a:r>
            <a:r>
              <a:rPr lang="en-US" dirty="0" smtClean="0"/>
              <a:t> all 10 10 10 1 1 1 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apr_neu</a:t>
            </a:r>
            <a:r>
              <a:rPr lang="en-US" dirty="0" smtClean="0"/>
              <a:t> </a:t>
            </a:r>
            <a:r>
              <a:rPr lang="en-US" dirty="0" err="1" smtClean="0"/>
              <a:t>algo</a:t>
            </a:r>
            <a:r>
              <a:rPr lang="en-US" dirty="0" smtClean="0"/>
              <a:t>  .005  005  .010  .001 .001 .003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apr_neu</a:t>
            </a:r>
            <a:r>
              <a:rPr lang="en-US" dirty="0" smtClean="0"/>
              <a:t> pie1  .002  005  .010  .001 .001 .003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apr_neu</a:t>
            </a:r>
            <a:r>
              <a:rPr lang="en-US" dirty="0" smtClean="0"/>
              <a:t> </a:t>
            </a:r>
            <a:r>
              <a:rPr lang="en-US" dirty="0" err="1" smtClean="0"/>
              <a:t>drao</a:t>
            </a:r>
            <a:r>
              <a:rPr lang="en-US" dirty="0" smtClean="0"/>
              <a:t>  .005  005  .010  .002 .002 .005</a:t>
            </a:r>
          </a:p>
          <a:p>
            <a:pPr lvl="1">
              <a:buNone/>
            </a:pPr>
            <a:r>
              <a:rPr lang="en-US" dirty="0" smtClean="0"/>
              <a:t>    … </a:t>
            </a:r>
          </a:p>
          <a:p>
            <a:endParaRPr lang="en-US" dirty="0" smtClean="0"/>
          </a:p>
          <a:p>
            <a:r>
              <a:rPr lang="en-US" dirty="0" smtClean="0"/>
              <a:t>Most useful when only one or two reference sites or very local area.</a:t>
            </a:r>
          </a:p>
          <a:p>
            <a:r>
              <a:rPr lang="en-US" dirty="0" smtClean="0"/>
              <a:t>Disadvantage for large networks is that bad a priori coordinates or bad data from a reference site can distort the network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1594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Frame definition with generalized constraints</a:t>
            </a:r>
            <a:endParaRPr lang="en-US" sz="3200" dirty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1081087"/>
            <a:ext cx="4619625" cy="305911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Applied in </a:t>
            </a:r>
            <a:r>
              <a:rPr lang="en-US" dirty="0" err="1" smtClean="0"/>
              <a:t>glorg</a:t>
            </a:r>
            <a:r>
              <a:rPr lang="en-US" dirty="0" smtClean="0"/>
              <a:t>:  minimize residuals of reference sites while estimating translation, rotation, and/or scale (3 -7 parameters)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apr_file</a:t>
            </a:r>
            <a:r>
              <a:rPr lang="en-US" dirty="0" smtClean="0"/>
              <a:t> itrf05.apr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pos_org</a:t>
            </a:r>
            <a:r>
              <a:rPr lang="en-US" dirty="0" smtClean="0"/>
              <a:t> </a:t>
            </a:r>
            <a:r>
              <a:rPr lang="en-US" dirty="0" err="1" smtClean="0"/>
              <a:t>xtran</a:t>
            </a:r>
            <a:r>
              <a:rPr lang="en-US" dirty="0" smtClean="0"/>
              <a:t> </a:t>
            </a:r>
            <a:r>
              <a:rPr lang="en-US" dirty="0" err="1" smtClean="0"/>
              <a:t>ytran</a:t>
            </a:r>
            <a:r>
              <a:rPr lang="en-US" dirty="0" smtClean="0"/>
              <a:t> </a:t>
            </a:r>
            <a:r>
              <a:rPr lang="en-US" dirty="0" err="1" smtClean="0"/>
              <a:t>ztran</a:t>
            </a:r>
            <a:r>
              <a:rPr lang="en-US" dirty="0" smtClean="0"/>
              <a:t> </a:t>
            </a:r>
            <a:r>
              <a:rPr lang="en-US" dirty="0" err="1" smtClean="0"/>
              <a:t>xrot</a:t>
            </a:r>
            <a:r>
              <a:rPr lang="en-US" dirty="0" smtClean="0"/>
              <a:t> </a:t>
            </a:r>
            <a:r>
              <a:rPr lang="en-US" dirty="0" err="1" smtClean="0"/>
              <a:t>yrot</a:t>
            </a:r>
            <a:r>
              <a:rPr lang="en-US" dirty="0" smtClean="0"/>
              <a:t> </a:t>
            </a:r>
            <a:r>
              <a:rPr lang="en-US" dirty="0" err="1" smtClean="0"/>
              <a:t>zrot</a:t>
            </a:r>
            <a:r>
              <a:rPr lang="en-US" dirty="0" smtClean="0"/>
              <a:t> 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stab_site</a:t>
            </a:r>
            <a:r>
              <a:rPr lang="en-US" dirty="0" smtClean="0"/>
              <a:t> </a:t>
            </a:r>
            <a:r>
              <a:rPr lang="en-US" dirty="0" err="1" smtClean="0"/>
              <a:t>algo</a:t>
            </a:r>
            <a:r>
              <a:rPr lang="en-US" dirty="0" smtClean="0"/>
              <a:t> pie1 </a:t>
            </a:r>
            <a:r>
              <a:rPr lang="en-US" dirty="0" err="1" smtClean="0"/>
              <a:t>drao</a:t>
            </a:r>
            <a:r>
              <a:rPr lang="en-US" dirty="0" smtClean="0"/>
              <a:t> …</a:t>
            </a:r>
          </a:p>
          <a:p>
            <a:pPr lvl="1">
              <a:buNone/>
            </a:pPr>
            <a:r>
              <a:rPr lang="en-US" dirty="0" smtClean="0"/>
              <a:t>  </a:t>
            </a:r>
            <a:r>
              <a:rPr lang="en-US" dirty="0" err="1" smtClean="0"/>
              <a:t>cnd_hgtv</a:t>
            </a:r>
            <a:r>
              <a:rPr lang="en-US" dirty="0" smtClean="0"/>
              <a:t>  10  10  0.8  3.</a:t>
            </a:r>
          </a:p>
          <a:p>
            <a:pPr lvl="1"/>
            <a:endParaRPr lang="en-US" dirty="0" smtClean="0"/>
          </a:p>
        </p:txBody>
      </p:sp>
      <p:pic>
        <p:nvPicPr>
          <p:cNvPr id="36868" name="Picture 3" descr="schema-transl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2425" y="1282700"/>
            <a:ext cx="3609975" cy="2667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57199" y="4140200"/>
            <a:ext cx="76327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All reference coordinates free to adjust (anomalies more apparent); outliers are iteratively removed by </a:t>
            </a:r>
            <a:r>
              <a:rPr lang="en-US" dirty="0" err="1" smtClean="0"/>
              <a:t>glorg</a:t>
            </a: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Network can translate and rotate but not distort</a:t>
            </a:r>
          </a:p>
          <a:p>
            <a:pPr>
              <a:buFont typeface="Arial"/>
              <a:buChar char="•"/>
            </a:pPr>
            <a:r>
              <a:rPr lang="en-US" dirty="0" smtClean="0"/>
              <a:t> Works best with strong redundancy (number and [if rotation] geometry of coordinates  exceeds number of parameters estimated)</a:t>
            </a:r>
          </a:p>
          <a:p>
            <a:pPr>
              <a:buFont typeface="Arial"/>
              <a:buChar char="•"/>
            </a:pPr>
            <a:r>
              <a:rPr lang="en-US" dirty="0" smtClean="0"/>
              <a:t> Can </a:t>
            </a:r>
            <a:r>
              <a:rPr lang="en-US" dirty="0" err="1" smtClean="0"/>
              <a:t>downweight</a:t>
            </a:r>
            <a:r>
              <a:rPr lang="en-US" dirty="0" smtClean="0"/>
              <a:t> heights if suspect or to </a:t>
            </a:r>
            <a:r>
              <a:rPr lang="en-US" dirty="0" err="1" smtClean="0"/>
              <a:t>minimuze</a:t>
            </a:r>
            <a:r>
              <a:rPr lang="en-US" dirty="0" smtClean="0"/>
              <a:t> loading effects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457200"/>
            <a:ext cx="5029200" cy="914400"/>
          </a:xfrm>
        </p:spPr>
        <p:txBody>
          <a:bodyPr anchor="ctr"/>
          <a:lstStyle/>
          <a:p>
            <a:pPr>
              <a:lnSpc>
                <a:spcPct val="87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3600" b="0"/>
              <a:t>Reference Frames</a:t>
            </a:r>
            <a:endParaRPr lang="en-GB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905000"/>
            <a:ext cx="4267200" cy="426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648200" y="1752600"/>
            <a:ext cx="4267200" cy="39027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  <a:latin typeface="Arial" charset="0"/>
              </a:rPr>
              <a:t>Global </a:t>
            </a: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000" dirty="0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en-GB" sz="1900" dirty="0" err="1">
                <a:solidFill>
                  <a:srgbClr val="000000"/>
                </a:solidFill>
                <a:latin typeface="Arial" charset="0"/>
              </a:rPr>
              <a:t>Center</a:t>
            </a:r>
            <a:r>
              <a:rPr lang="en-GB" sz="1900" dirty="0">
                <a:solidFill>
                  <a:srgbClr val="000000"/>
                </a:solidFill>
                <a:latin typeface="Arial" charset="0"/>
              </a:rPr>
              <a:t> of Mass   ~ 30 mm</a:t>
            </a: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900" dirty="0">
                <a:solidFill>
                  <a:srgbClr val="000000"/>
                </a:solidFill>
                <a:latin typeface="Arial" charset="0"/>
              </a:rPr>
              <a:t>    ITRF  ~ 2 mm, &lt; 1 mm/yr</a:t>
            </a: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  <a:latin typeface="Arial" charset="0"/>
            </a:endParaRP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  <a:latin typeface="Arial" charset="0"/>
              </a:rPr>
              <a:t>Continental  </a:t>
            </a:r>
            <a:r>
              <a:rPr lang="en-GB" sz="1900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900" dirty="0">
                <a:solidFill>
                  <a:srgbClr val="000000"/>
                </a:solidFill>
                <a:latin typeface="Arial" charset="0"/>
              </a:rPr>
              <a:t>  &lt; 1 mm/yr </a:t>
            </a:r>
            <a:r>
              <a:rPr lang="en-GB" sz="1900" dirty="0" err="1">
                <a:solidFill>
                  <a:srgbClr val="000000"/>
                </a:solidFill>
                <a:latin typeface="Arial" charset="0"/>
              </a:rPr>
              <a:t>horiz</a:t>
            </a:r>
            <a:r>
              <a:rPr lang="en-GB" sz="1900" dirty="0">
                <a:solidFill>
                  <a:srgbClr val="000000"/>
                </a:solidFill>
                <a:latin typeface="Arial" charset="0"/>
              </a:rPr>
              <a:t>.,  2 mm/yr vert.</a:t>
            </a: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dirty="0">
              <a:solidFill>
                <a:srgbClr val="000000"/>
              </a:solidFill>
              <a:latin typeface="Arial" charset="0"/>
            </a:endParaRPr>
          </a:p>
          <a:p>
            <a:pPr defTabSz="457200" eaLnBrk="0" hangingPunct="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dirty="0">
                <a:solidFill>
                  <a:srgbClr val="000000"/>
                </a:solidFill>
                <a:latin typeface="Arial" charset="0"/>
              </a:rPr>
              <a:t>Local</a:t>
            </a:r>
            <a:r>
              <a:rPr lang="en-GB" sz="2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sz="1900" dirty="0">
                <a:solidFill>
                  <a:srgbClr val="000000"/>
                </a:solidFill>
                <a:latin typeface="Arial" charset="0"/>
              </a:rPr>
              <a:t>   -- may be self-defined</a:t>
            </a:r>
            <a:endParaRPr lang="en-GB" sz="2000" dirty="0">
              <a:solidFill>
                <a:srgbClr val="000000"/>
              </a:solidFill>
              <a:latin typeface="Arial" charset="0"/>
            </a:endParaRPr>
          </a:p>
          <a:p>
            <a:pPr defTabSz="457200" eaLnBrk="0" hangingPunct="0">
              <a:spcBef>
                <a:spcPts val="15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5791200" y="6019800"/>
            <a:ext cx="33528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80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Referencing to a horizontal block (‘plate’)</a:t>
            </a: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en-US" dirty="0" smtClean="0"/>
              <a:t>Applied in </a:t>
            </a:r>
            <a:r>
              <a:rPr lang="en-US" dirty="0" err="1" smtClean="0"/>
              <a:t>glorg</a:t>
            </a:r>
            <a:r>
              <a:rPr lang="en-US" dirty="0" smtClean="0"/>
              <a:t>:  first stabilize in the usual way with respect to a reference set of coordinates and velocities (e.g. ITRF-NNR), then define one or more ‘rigid’ blocks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err="1" smtClean="0"/>
              <a:t>apr_file</a:t>
            </a:r>
            <a:r>
              <a:rPr lang="en-US" dirty="0" smtClean="0"/>
              <a:t> itrf05.apr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err="1" smtClean="0"/>
              <a:t>pos_org</a:t>
            </a:r>
            <a:r>
              <a:rPr lang="en-US" dirty="0" smtClean="0"/>
              <a:t> </a:t>
            </a:r>
            <a:r>
              <a:rPr lang="en-US" dirty="0" err="1" smtClean="0"/>
              <a:t>xtran</a:t>
            </a:r>
            <a:r>
              <a:rPr lang="en-US" dirty="0" smtClean="0"/>
              <a:t> </a:t>
            </a:r>
            <a:r>
              <a:rPr lang="en-US" dirty="0" err="1" smtClean="0"/>
              <a:t>ytran</a:t>
            </a:r>
            <a:r>
              <a:rPr lang="en-US" dirty="0" smtClean="0"/>
              <a:t> </a:t>
            </a:r>
            <a:r>
              <a:rPr lang="en-US" dirty="0" err="1" smtClean="0"/>
              <a:t>ztran</a:t>
            </a:r>
            <a:r>
              <a:rPr lang="en-US" dirty="0" smtClean="0"/>
              <a:t> </a:t>
            </a:r>
            <a:r>
              <a:rPr lang="en-US" dirty="0" err="1" smtClean="0"/>
              <a:t>xrot</a:t>
            </a:r>
            <a:r>
              <a:rPr lang="en-US" dirty="0" smtClean="0"/>
              <a:t> </a:t>
            </a:r>
            <a:r>
              <a:rPr lang="en-US" dirty="0" err="1" smtClean="0"/>
              <a:t>yrot</a:t>
            </a:r>
            <a:r>
              <a:rPr lang="en-US" dirty="0" smtClean="0"/>
              <a:t> </a:t>
            </a:r>
            <a:r>
              <a:rPr lang="en-US" dirty="0" err="1" smtClean="0"/>
              <a:t>zrot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err="1" smtClean="0"/>
              <a:t>stab_site</a:t>
            </a:r>
            <a:r>
              <a:rPr lang="en-US" dirty="0" smtClean="0"/>
              <a:t> </a:t>
            </a:r>
            <a:r>
              <a:rPr lang="en-US" dirty="0" err="1" smtClean="0"/>
              <a:t>algo</a:t>
            </a:r>
            <a:r>
              <a:rPr lang="en-US" dirty="0" smtClean="0"/>
              <a:t> pie1 </a:t>
            </a:r>
            <a:r>
              <a:rPr lang="en-US" dirty="0" err="1" smtClean="0"/>
              <a:t>nlib</a:t>
            </a:r>
            <a:r>
              <a:rPr lang="en-US" dirty="0" smtClean="0"/>
              <a:t> </a:t>
            </a:r>
            <a:r>
              <a:rPr lang="en-US" dirty="0" err="1" smtClean="0"/>
              <a:t>drao</a:t>
            </a:r>
            <a:r>
              <a:rPr lang="en-US" dirty="0" smtClean="0"/>
              <a:t> gold sni1 </a:t>
            </a:r>
            <a:r>
              <a:rPr lang="en-US" dirty="0" err="1" smtClean="0"/>
              <a:t>mkea</a:t>
            </a:r>
            <a:r>
              <a:rPr lang="en-US" dirty="0" smtClean="0"/>
              <a:t> chat 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err="1" smtClean="0"/>
              <a:t>cnd_hgtv</a:t>
            </a:r>
            <a:r>
              <a:rPr lang="en-US" dirty="0" smtClean="0"/>
              <a:t>  10  10  0.8  3.</a:t>
            </a:r>
          </a:p>
          <a:p>
            <a:pPr>
              <a:buNone/>
            </a:pPr>
            <a:r>
              <a:rPr lang="en-US" dirty="0" smtClean="0"/>
              <a:t>  plate </a:t>
            </a:r>
            <a:r>
              <a:rPr lang="en-US" dirty="0" err="1" smtClean="0"/>
              <a:t>noam</a:t>
            </a:r>
            <a:r>
              <a:rPr lang="en-US" dirty="0" smtClean="0"/>
              <a:t> </a:t>
            </a:r>
            <a:r>
              <a:rPr lang="en-US" dirty="0" err="1" smtClean="0"/>
              <a:t>algo</a:t>
            </a:r>
            <a:r>
              <a:rPr lang="en-US" dirty="0" smtClean="0"/>
              <a:t> pie1 </a:t>
            </a:r>
            <a:r>
              <a:rPr lang="en-US" dirty="0" err="1" smtClean="0"/>
              <a:t>nlib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  </a:t>
            </a:r>
            <a:r>
              <a:rPr lang="en-US" dirty="0" err="1" smtClean="0"/>
              <a:t>assign_p</a:t>
            </a:r>
            <a:r>
              <a:rPr lang="en-US" dirty="0" smtClean="0"/>
              <a:t> </a:t>
            </a:r>
            <a:r>
              <a:rPr lang="en-US" dirty="0" err="1" smtClean="0"/>
              <a:t>noam</a:t>
            </a:r>
            <a:r>
              <a:rPr lang="en-US" dirty="0" smtClean="0"/>
              <a:t> </a:t>
            </a:r>
            <a:r>
              <a:rPr lang="en-US" dirty="0" err="1" smtClean="0"/>
              <a:t>drao</a:t>
            </a:r>
            <a:r>
              <a:rPr lang="en-US" dirty="0" smtClean="0"/>
              <a:t> fair</a:t>
            </a:r>
          </a:p>
          <a:p>
            <a:pPr>
              <a:buNone/>
            </a:pPr>
            <a:r>
              <a:rPr lang="en-US" dirty="0" smtClean="0"/>
              <a:t>  plate </a:t>
            </a:r>
            <a:r>
              <a:rPr lang="en-US" dirty="0" err="1" smtClean="0"/>
              <a:t>pcfc</a:t>
            </a:r>
            <a:r>
              <a:rPr lang="en-US" dirty="0" smtClean="0"/>
              <a:t>  sni1 </a:t>
            </a:r>
            <a:r>
              <a:rPr lang="en-US" dirty="0" err="1" smtClean="0"/>
              <a:t>mkea</a:t>
            </a:r>
            <a:r>
              <a:rPr lang="en-US" dirty="0" smtClean="0"/>
              <a:t> chat </a:t>
            </a:r>
          </a:p>
          <a:p>
            <a:pPr>
              <a:buNone/>
            </a:pPr>
            <a:r>
              <a:rPr lang="en-US" dirty="0" smtClean="0"/>
              <a:t>  </a:t>
            </a:r>
          </a:p>
          <a:p>
            <a:pPr>
              <a:buNone/>
            </a:pPr>
            <a:r>
              <a:rPr lang="en-US" dirty="0" smtClean="0"/>
              <a:t>After stabilization, </a:t>
            </a:r>
            <a:r>
              <a:rPr lang="en-US" dirty="0" err="1" smtClean="0"/>
              <a:t>glorg</a:t>
            </a:r>
            <a:r>
              <a:rPr lang="en-US" dirty="0" smtClean="0"/>
              <a:t> will estimate a rotation </a:t>
            </a:r>
          </a:p>
          <a:p>
            <a:pPr>
              <a:buNone/>
            </a:pPr>
            <a:r>
              <a:rPr lang="en-US" dirty="0" smtClean="0"/>
              <a:t>vector (‘Euler pole’) for each plate with respect </a:t>
            </a:r>
          </a:p>
          <a:p>
            <a:pPr>
              <a:buNone/>
            </a:pPr>
            <a:r>
              <a:rPr lang="en-US" dirty="0" smtClean="0"/>
              <a:t>to the frame of the full stabilization set and print </a:t>
            </a:r>
          </a:p>
          <a:p>
            <a:pPr>
              <a:buNone/>
            </a:pPr>
            <a:r>
              <a:rPr lang="en-US" dirty="0" smtClean="0"/>
              <a:t>the relative poles between each set of plates</a:t>
            </a:r>
          </a:p>
          <a:p>
            <a:pPr>
              <a:buNone/>
            </a:pP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Use sh_org2vel to extract the velocities of all sites with respect to each plate </a:t>
            </a:r>
          </a:p>
          <a:p>
            <a:pPr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7892" name="Picture 9" descr="test-po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0265" y="2123588"/>
            <a:ext cx="3335337" cy="333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Rules for Stabilization of Time Series</a:t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193800"/>
            <a:ext cx="8229600" cy="474980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Small-extent network: translation-only in </a:t>
            </a:r>
            <a:r>
              <a:rPr lang="en-US" i="1" dirty="0" err="1" smtClean="0">
                <a:solidFill>
                  <a:srgbClr val="000000"/>
                </a:solidFill>
              </a:rPr>
              <a:t>glorg</a:t>
            </a:r>
            <a:r>
              <a:rPr lang="en-US" dirty="0" smtClean="0">
                <a:solidFill>
                  <a:srgbClr val="000000"/>
                </a:solidFill>
              </a:rPr>
              <a:t>, must constrain EOP in </a:t>
            </a:r>
            <a:r>
              <a:rPr lang="en-US" i="1" dirty="0" err="1" smtClean="0">
                <a:solidFill>
                  <a:srgbClr val="000000"/>
                </a:solidFill>
              </a:rPr>
              <a:t>globk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Large-extent network:   </a:t>
            </a:r>
            <a:r>
              <a:rPr lang="en-US" dirty="0" err="1" smtClean="0">
                <a:solidFill>
                  <a:srgbClr val="000000"/>
                </a:solidFill>
              </a:rPr>
              <a:t>translation+rotation</a:t>
            </a:r>
            <a:r>
              <a:rPr lang="en-US" dirty="0" smtClean="0">
                <a:solidFill>
                  <a:srgbClr val="000000"/>
                </a:solidFill>
              </a:rPr>
              <a:t>, must keep EOP loose in </a:t>
            </a:r>
            <a:r>
              <a:rPr lang="en-US" i="1" dirty="0" err="1" smtClean="0">
                <a:solidFill>
                  <a:srgbClr val="000000"/>
                </a:solidFill>
              </a:rPr>
              <a:t>globk</a:t>
            </a:r>
            <a:r>
              <a:rPr lang="en-US" i="1" dirty="0" smtClean="0">
                <a:solidFill>
                  <a:srgbClr val="000000"/>
                </a:solidFill>
              </a:rPr>
              <a:t>;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if scale estimated in</a:t>
            </a:r>
            <a:r>
              <a:rPr lang="en-US" i="1" dirty="0" smtClean="0">
                <a:solidFill>
                  <a:srgbClr val="000000"/>
                </a:solidFill>
              </a:rPr>
              <a:t> </a:t>
            </a:r>
            <a:r>
              <a:rPr lang="en-US" i="1" dirty="0" err="1" smtClean="0">
                <a:solidFill>
                  <a:srgbClr val="000000"/>
                </a:solidFill>
              </a:rPr>
              <a:t>glorg</a:t>
            </a:r>
            <a:r>
              <a:rPr lang="en-US" dirty="0" smtClean="0">
                <a:solidFill>
                  <a:srgbClr val="000000"/>
                </a:solidFill>
              </a:rPr>
              <a:t>, it must estimate scale in </a:t>
            </a:r>
            <a:r>
              <a:rPr lang="en-US" i="1" dirty="0" err="1" smtClean="0">
                <a:solidFill>
                  <a:srgbClr val="000000"/>
                </a:solidFill>
              </a:rPr>
              <a:t>globk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140000"/>
              </a:lnSpc>
            </a:pPr>
            <a:r>
              <a:rPr lang="en-US" dirty="0" smtClean="0">
                <a:solidFill>
                  <a:srgbClr val="000000"/>
                </a:solidFill>
              </a:rPr>
              <a:t>1st pass for editing: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rgbClr val="000000"/>
                </a:solidFill>
              </a:rPr>
              <a:t>“Adequate”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stab_site</a:t>
            </a:r>
            <a:r>
              <a:rPr lang="en-US" dirty="0" smtClean="0">
                <a:solidFill>
                  <a:srgbClr val="000000"/>
                </a:solidFill>
              </a:rPr>
              <a:t> list of stations with accurate a priori coordinates and velocities and available most days </a:t>
            </a:r>
          </a:p>
          <a:p>
            <a:pPr lvl="1">
              <a:lnSpc>
                <a:spcPct val="140000"/>
              </a:lnSpc>
            </a:pPr>
            <a:r>
              <a:rPr lang="en-US" dirty="0" smtClean="0">
                <a:solidFill>
                  <a:srgbClr val="000000"/>
                </a:solidFill>
              </a:rPr>
              <a:t>Keep in mind deficiencies in the list</a:t>
            </a:r>
          </a:p>
          <a:p>
            <a:pPr>
              <a:lnSpc>
                <a:spcPct val="140000"/>
              </a:lnSpc>
            </a:pPr>
            <a:r>
              <a:rPr lang="en-US" dirty="0" smtClean="0">
                <a:solidFill>
                  <a:srgbClr val="000000"/>
                </a:solidFill>
              </a:rPr>
              <a:t>Final pass for presentation / assessment / statistics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rgbClr val="000000"/>
                </a:solidFill>
              </a:rPr>
              <a:t>Robust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stab_site</a:t>
            </a:r>
            <a:r>
              <a:rPr lang="en-US" dirty="0" smtClean="0">
                <a:solidFill>
                  <a:srgbClr val="000000"/>
                </a:solidFill>
              </a:rPr>
              <a:t> list of all/most stations in network, with coordinates and velocities determined from the final velocity solution 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00000"/>
                </a:solidFill>
              </a:rPr>
              <a:t>System is often iterated (velocity field solution, generate time series, editing and statistics of time series; re-generate velocity field).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CHDU_reg"/>
          <p:cNvPicPr>
            <a:picLocks noChangeAspect="1" noChangeArrowheads="1"/>
          </p:cNvPicPr>
          <p:nvPr/>
        </p:nvPicPr>
        <p:blipFill>
          <a:blip r:embed="rId2"/>
          <a:srcRect l="2985" b="67525"/>
          <a:stretch>
            <a:fillRect/>
          </a:stretch>
        </p:blipFill>
        <p:spPr bwMode="auto">
          <a:xfrm>
            <a:off x="203200" y="3795157"/>
            <a:ext cx="49530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5" descr="CHDU_glb"/>
          <p:cNvPicPr>
            <a:picLocks noChangeAspect="1" noChangeArrowheads="1"/>
          </p:cNvPicPr>
          <p:nvPr/>
        </p:nvPicPr>
        <p:blipFill>
          <a:blip r:embed="rId3"/>
          <a:srcRect b="67525"/>
          <a:stretch>
            <a:fillRect/>
          </a:stretch>
        </p:blipFill>
        <p:spPr bwMode="auto">
          <a:xfrm>
            <a:off x="114300" y="1515507"/>
            <a:ext cx="4953000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 Box 9"/>
          <p:cNvSpPr txBox="1">
            <a:spLocks noChangeArrowheads="1"/>
          </p:cNvSpPr>
          <p:nvPr/>
        </p:nvSpPr>
        <p:spPr bwMode="auto">
          <a:xfrm>
            <a:off x="914400" y="457200"/>
            <a:ext cx="72390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Spatial filtering of Time Series</a:t>
            </a:r>
            <a:r>
              <a:rPr lang="en-US" sz="1800">
                <a:solidFill>
                  <a:schemeClr val="bg1"/>
                </a:solidFill>
              </a:rPr>
              <a:t> </a:t>
            </a:r>
          </a:p>
          <a:p>
            <a:endParaRPr lang="en-US" sz="18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Example from southwest China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Reference Frames in Time Series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5638800" y="1803400"/>
            <a:ext cx="3048000" cy="43227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</a:rPr>
              <a:t>Stabilization with respect to a pan-Eurasia station set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000000"/>
                </a:solidFill>
              </a:rPr>
              <a:t>Stabilization with respect to a SW-China station set: spatially correlated noise reduced; this time series best represents the uncertainties in the velocity solution 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CHDU_glb"/>
          <p:cNvPicPr>
            <a:picLocks noChangeAspect="1" noChangeArrowheads="1"/>
          </p:cNvPicPr>
          <p:nvPr/>
        </p:nvPicPr>
        <p:blipFill>
          <a:blip r:embed="rId2"/>
          <a:srcRect t="31683" b="34258"/>
          <a:stretch>
            <a:fillRect/>
          </a:stretch>
        </p:blipFill>
        <p:spPr bwMode="auto">
          <a:xfrm>
            <a:off x="228600" y="1600200"/>
            <a:ext cx="4876800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6" descr="CHDU_reg"/>
          <p:cNvPicPr>
            <a:picLocks noChangeAspect="1" noChangeArrowheads="1"/>
          </p:cNvPicPr>
          <p:nvPr/>
        </p:nvPicPr>
        <p:blipFill>
          <a:blip r:embed="rId3"/>
          <a:srcRect t="31783" b="34950"/>
          <a:stretch>
            <a:fillRect/>
          </a:stretch>
        </p:blipFill>
        <p:spPr bwMode="auto">
          <a:xfrm>
            <a:off x="228600" y="4114800"/>
            <a:ext cx="48768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7"/>
          <p:cNvSpPr txBox="1">
            <a:spLocks noChangeArrowheads="1"/>
          </p:cNvSpPr>
          <p:nvPr/>
        </p:nvSpPr>
        <p:spPr bwMode="auto">
          <a:xfrm>
            <a:off x="1279525" y="814388"/>
            <a:ext cx="59014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 .. Same two solutions, East component</a:t>
            </a:r>
          </a:p>
        </p:txBody>
      </p:sp>
      <p:sp>
        <p:nvSpPr>
          <p:cNvPr id="40965" name="Text Box 8"/>
          <p:cNvSpPr txBox="1">
            <a:spLocks noChangeArrowheads="1"/>
          </p:cNvSpPr>
          <p:nvPr/>
        </p:nvSpPr>
        <p:spPr bwMode="auto">
          <a:xfrm>
            <a:off x="5486400" y="2362200"/>
            <a:ext cx="2044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Eurasia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stabilization</a:t>
            </a:r>
          </a:p>
        </p:txBody>
      </p:sp>
      <p:sp>
        <p:nvSpPr>
          <p:cNvPr id="40966" name="Text Box 9"/>
          <p:cNvSpPr txBox="1">
            <a:spLocks noChangeArrowheads="1"/>
          </p:cNvSpPr>
          <p:nvPr/>
        </p:nvSpPr>
        <p:spPr bwMode="auto">
          <a:xfrm>
            <a:off x="5486400" y="4597616"/>
            <a:ext cx="2259002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000000"/>
                </a:solidFill>
              </a:rPr>
              <a:t>SW-China stabilization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efmap"/>
          <p:cNvPicPr>
            <a:picLocks noChangeAspect="1" noChangeArrowheads="1"/>
          </p:cNvPicPr>
          <p:nvPr/>
        </p:nvPicPr>
        <p:blipFill>
          <a:blip r:embed="rId2"/>
          <a:srcRect l="3529" t="18997" r="8235" b="9015"/>
          <a:stretch>
            <a:fillRect/>
          </a:stretch>
        </p:blipFill>
        <p:spPr bwMode="auto">
          <a:xfrm>
            <a:off x="228600" y="762000"/>
            <a:ext cx="5715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6019800" y="914400"/>
            <a:ext cx="26670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Stabilization Challenges for Time Series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sz="1800" dirty="0">
                <a:solidFill>
                  <a:srgbClr val="000000"/>
                </a:solidFill>
              </a:rPr>
              <a:t>Network too wide to estimate translation-only</a:t>
            </a:r>
          </a:p>
          <a:p>
            <a:r>
              <a:rPr lang="en-US" sz="1800" dirty="0">
                <a:solidFill>
                  <a:srgbClr val="000000"/>
                </a:solidFill>
              </a:rPr>
              <a:t>(but reference sites too few or poorly distributed to estimate rotation robustly</a:t>
            </a:r>
            <a:r>
              <a:rPr lang="en-US" dirty="0">
                <a:solidFill>
                  <a:srgbClr val="000000"/>
                </a:solidFill>
              </a:rPr>
              <a:t> 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refmap"/>
          <p:cNvPicPr>
            <a:picLocks noChangeAspect="1" noChangeArrowheads="1"/>
          </p:cNvPicPr>
          <p:nvPr/>
        </p:nvPicPr>
        <p:blipFill>
          <a:blip r:embed="rId2"/>
          <a:srcRect l="3529" t="18997" r="8235" b="9015"/>
          <a:stretch>
            <a:fillRect/>
          </a:stretch>
        </p:blipFill>
        <p:spPr bwMode="auto">
          <a:xfrm>
            <a:off x="152400" y="1066800"/>
            <a:ext cx="3581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Box 5"/>
          <p:cNvSpPr txBox="1">
            <a:spLocks noChangeArrowheads="1"/>
          </p:cNvSpPr>
          <p:nvPr/>
        </p:nvSpPr>
        <p:spPr bwMode="auto">
          <a:xfrm>
            <a:off x="2590800" y="2286000"/>
            <a:ext cx="45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12" name="TextBox 13"/>
          <p:cNvSpPr txBox="1">
            <a:spLocks noChangeArrowheads="1"/>
          </p:cNvSpPr>
          <p:nvPr/>
        </p:nvSpPr>
        <p:spPr bwMode="auto">
          <a:xfrm>
            <a:off x="2057400" y="25146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43013" name="Rectangle 16"/>
          <p:cNvSpPr>
            <a:spLocks noChangeArrowheads="1"/>
          </p:cNvSpPr>
          <p:nvPr/>
        </p:nvSpPr>
        <p:spPr bwMode="auto">
          <a:xfrm>
            <a:off x="4114800" y="1143000"/>
            <a:ext cx="41148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Example of time series for which the available reference sites changes day-to-day but is robust (6 or more sites, well distributed, with translation and rotation estimated)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Day 176  	ALGO PIE1 DRAO WILL ALBH 	NANO          </a:t>
            </a:r>
            <a:r>
              <a:rPr lang="en-US" sz="1600" dirty="0" err="1">
                <a:solidFill>
                  <a:srgbClr val="000000"/>
                </a:solidFill>
              </a:rPr>
              <a:t>rms</a:t>
            </a:r>
            <a:r>
              <a:rPr lang="en-US" sz="1600" dirty="0">
                <a:solidFill>
                  <a:srgbClr val="000000"/>
                </a:solidFill>
              </a:rPr>
              <a:t> 1.5 mm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Day 177 	ALGO NLIB CHUR PIE1 YELL 	DRAO WILL ALBH NANO    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err="1">
                <a:solidFill>
                  <a:srgbClr val="000000"/>
                </a:solidFill>
              </a:rPr>
              <a:t>rms</a:t>
            </a:r>
            <a:r>
              <a:rPr lang="en-US" sz="1600" dirty="0">
                <a:solidFill>
                  <a:srgbClr val="000000"/>
                </a:solidFill>
              </a:rPr>
              <a:t> 2.3 mm </a:t>
            </a:r>
          </a:p>
        </p:txBody>
      </p:sp>
      <p:pic>
        <p:nvPicPr>
          <p:cNvPr id="43014" name="Picture 2" descr="DRAO"/>
          <p:cNvPicPr>
            <a:picLocks noChangeAspect="1" noChangeArrowheads="1"/>
          </p:cNvPicPr>
          <p:nvPr/>
        </p:nvPicPr>
        <p:blipFill>
          <a:blip r:embed="rId3"/>
          <a:srcRect l="3922" t="1517" r="7843" b="65817"/>
          <a:stretch>
            <a:fillRect/>
          </a:stretch>
        </p:blipFill>
        <p:spPr bwMode="auto">
          <a:xfrm>
            <a:off x="152400" y="4191000"/>
            <a:ext cx="3505200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3" descr="BRMU"/>
          <p:cNvPicPr>
            <a:picLocks noChangeAspect="1" noChangeArrowheads="1"/>
          </p:cNvPicPr>
          <p:nvPr/>
        </p:nvPicPr>
        <p:blipFill>
          <a:blip r:embed="rId4"/>
          <a:srcRect l="3865" t="1492" r="7236" b="65761"/>
          <a:stretch>
            <a:fillRect/>
          </a:stretch>
        </p:blipFill>
        <p:spPr bwMode="auto">
          <a:xfrm>
            <a:off x="152400" y="5562600"/>
            <a:ext cx="3505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6" name="Rectangle 19"/>
          <p:cNvSpPr>
            <a:spLocks noChangeArrowheads="1"/>
          </p:cNvSpPr>
          <p:nvPr/>
        </p:nvSpPr>
        <p:spPr bwMode="auto">
          <a:xfrm>
            <a:off x="2667000" y="45720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3017" name="Rectangle 21"/>
          <p:cNvSpPr>
            <a:spLocks noChangeArrowheads="1"/>
          </p:cNvSpPr>
          <p:nvPr/>
        </p:nvSpPr>
        <p:spPr bwMode="auto">
          <a:xfrm>
            <a:off x="2667000" y="59436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3018" name="TextBox 22"/>
          <p:cNvSpPr txBox="1">
            <a:spLocks noChangeArrowheads="1"/>
          </p:cNvSpPr>
          <p:nvPr/>
        </p:nvSpPr>
        <p:spPr bwMode="auto">
          <a:xfrm>
            <a:off x="1219200" y="2819400"/>
            <a:ext cx="45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19" name="TextBox 23"/>
          <p:cNvSpPr txBox="1">
            <a:spLocks noChangeArrowheads="1"/>
          </p:cNvSpPr>
          <p:nvPr/>
        </p:nvSpPr>
        <p:spPr bwMode="auto">
          <a:xfrm>
            <a:off x="762000" y="20574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20" name="TextBox 24"/>
          <p:cNvSpPr txBox="1">
            <a:spLocks noChangeArrowheads="1"/>
          </p:cNvSpPr>
          <p:nvPr/>
        </p:nvSpPr>
        <p:spPr bwMode="auto">
          <a:xfrm>
            <a:off x="685800" y="19050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21" name="TextBox 25"/>
          <p:cNvSpPr txBox="1">
            <a:spLocks noChangeArrowheads="1"/>
          </p:cNvSpPr>
          <p:nvPr/>
        </p:nvSpPr>
        <p:spPr bwMode="auto">
          <a:xfrm>
            <a:off x="609600" y="22860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22" name="TextBox 26"/>
          <p:cNvSpPr txBox="1">
            <a:spLocks noChangeArrowheads="1"/>
          </p:cNvSpPr>
          <p:nvPr/>
        </p:nvSpPr>
        <p:spPr bwMode="auto">
          <a:xfrm>
            <a:off x="457200" y="20574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3023" name="TextBox 27"/>
          <p:cNvSpPr txBox="1">
            <a:spLocks noChangeArrowheads="1"/>
          </p:cNvSpPr>
          <p:nvPr/>
        </p:nvSpPr>
        <p:spPr bwMode="auto">
          <a:xfrm>
            <a:off x="457200" y="11430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43024" name="TextBox 28"/>
          <p:cNvSpPr txBox="1">
            <a:spLocks noChangeArrowheads="1"/>
          </p:cNvSpPr>
          <p:nvPr/>
        </p:nvSpPr>
        <p:spPr bwMode="auto">
          <a:xfrm>
            <a:off x="1981200" y="15240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43025" name="Rectangle 29"/>
          <p:cNvSpPr>
            <a:spLocks noChangeArrowheads="1"/>
          </p:cNvSpPr>
          <p:nvPr/>
        </p:nvSpPr>
        <p:spPr bwMode="auto">
          <a:xfrm>
            <a:off x="1676400" y="228600"/>
            <a:ext cx="6934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Stabilization Challenges for Time Series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Stable reference frame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refmap"/>
          <p:cNvPicPr>
            <a:picLocks noChangeAspect="1" noChangeArrowheads="1"/>
          </p:cNvPicPr>
          <p:nvPr/>
        </p:nvPicPr>
        <p:blipFill>
          <a:blip r:embed="rId2"/>
          <a:srcRect l="3529" t="18997" r="8235" b="9015"/>
          <a:stretch>
            <a:fillRect/>
          </a:stretch>
        </p:blipFill>
        <p:spPr bwMode="auto">
          <a:xfrm>
            <a:off x="152400" y="1066800"/>
            <a:ext cx="3581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Box 5"/>
          <p:cNvSpPr txBox="1">
            <a:spLocks noChangeArrowheads="1"/>
          </p:cNvSpPr>
          <p:nvPr/>
        </p:nvSpPr>
        <p:spPr bwMode="auto">
          <a:xfrm>
            <a:off x="3200400" y="2895600"/>
            <a:ext cx="45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4036" name="TextBox 13"/>
          <p:cNvSpPr txBox="1">
            <a:spLocks noChangeArrowheads="1"/>
          </p:cNvSpPr>
          <p:nvPr/>
        </p:nvSpPr>
        <p:spPr bwMode="auto">
          <a:xfrm>
            <a:off x="2057400" y="25146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14800" y="1143000"/>
            <a:ext cx="4114800" cy="513987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Example of time series for which the available reference sites changes day-to-day and is </a:t>
            </a:r>
            <a:r>
              <a:rPr lang="en-US" sz="2000" u="heavy" dirty="0">
                <a:solidFill>
                  <a:srgbClr val="000000"/>
                </a:solidFill>
              </a:rPr>
              <a:t>not</a:t>
            </a:r>
            <a:r>
              <a:rPr lang="en-US" sz="2000" dirty="0">
                <a:solidFill>
                  <a:srgbClr val="000000"/>
                </a:solidFill>
              </a:rPr>
              <a:t> robust (only 3 sites on one day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NOTE: Distant frame definition sites can have very small error bars when used and large error bars when not used.</a:t>
            </a:r>
            <a:endParaRPr lang="en-US" sz="16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Day 176  	BRMU   PIE1  WILL 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err="1">
                <a:solidFill>
                  <a:srgbClr val="000000"/>
                </a:solidFill>
              </a:rPr>
              <a:t>rms</a:t>
            </a:r>
            <a:r>
              <a:rPr lang="en-US" sz="1600" dirty="0">
                <a:solidFill>
                  <a:srgbClr val="000000"/>
                </a:solidFill>
              </a:rPr>
              <a:t>   0.4 mm</a:t>
            </a:r>
          </a:p>
          <a:p>
            <a:pPr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Day </a:t>
            </a:r>
            <a:r>
              <a:rPr lang="en-US" sz="1600" dirty="0">
                <a:solidFill>
                  <a:srgbClr val="000000"/>
                </a:solidFill>
              </a:rPr>
              <a:t>177 	BRMU  ALGO  NLIB   PIE1 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	YELL  WILL      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err="1">
                <a:solidFill>
                  <a:srgbClr val="000000"/>
                </a:solidFill>
              </a:rPr>
              <a:t>rms</a:t>
            </a:r>
            <a:r>
              <a:rPr lang="en-US" sz="1600" dirty="0">
                <a:solidFill>
                  <a:srgbClr val="000000"/>
                </a:solidFill>
              </a:rPr>
              <a:t>  2.0 mm </a:t>
            </a:r>
          </a:p>
        </p:txBody>
      </p:sp>
      <p:sp>
        <p:nvSpPr>
          <p:cNvPr id="44038" name="Rectangle 19"/>
          <p:cNvSpPr>
            <a:spLocks noChangeArrowheads="1"/>
          </p:cNvSpPr>
          <p:nvPr/>
        </p:nvSpPr>
        <p:spPr bwMode="auto">
          <a:xfrm>
            <a:off x="2667000" y="45720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4039" name="Rectangle 21"/>
          <p:cNvSpPr>
            <a:spLocks noChangeArrowheads="1"/>
          </p:cNvSpPr>
          <p:nvPr/>
        </p:nvSpPr>
        <p:spPr bwMode="auto">
          <a:xfrm>
            <a:off x="2667000" y="59436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4040" name="TextBox 22"/>
          <p:cNvSpPr txBox="1">
            <a:spLocks noChangeArrowheads="1"/>
          </p:cNvSpPr>
          <p:nvPr/>
        </p:nvSpPr>
        <p:spPr bwMode="auto">
          <a:xfrm>
            <a:off x="1219200" y="2819400"/>
            <a:ext cx="457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4041" name="TextBox 24"/>
          <p:cNvSpPr txBox="1">
            <a:spLocks noChangeArrowheads="1"/>
          </p:cNvSpPr>
          <p:nvPr/>
        </p:nvSpPr>
        <p:spPr bwMode="auto">
          <a:xfrm>
            <a:off x="685800" y="19050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r>
              <a:rPr lang="en-US" sz="12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44042" name="TextBox 27"/>
          <p:cNvSpPr txBox="1">
            <a:spLocks noChangeArrowheads="1"/>
          </p:cNvSpPr>
          <p:nvPr/>
        </p:nvSpPr>
        <p:spPr bwMode="auto">
          <a:xfrm>
            <a:off x="457200" y="11430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44043" name="TextBox 28"/>
          <p:cNvSpPr txBox="1">
            <a:spLocks noChangeArrowheads="1"/>
          </p:cNvSpPr>
          <p:nvPr/>
        </p:nvSpPr>
        <p:spPr bwMode="auto">
          <a:xfrm>
            <a:off x="2667000" y="2286000"/>
            <a:ext cx="304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008000"/>
                </a:solidFill>
              </a:rPr>
              <a:t>*</a:t>
            </a:r>
            <a:endParaRPr lang="en-US" sz="1200">
              <a:solidFill>
                <a:srgbClr val="FF0000"/>
              </a:solidFill>
            </a:endParaRPr>
          </a:p>
        </p:txBody>
      </p:sp>
      <p:pic>
        <p:nvPicPr>
          <p:cNvPr id="44044" name="Picture 4" descr="DRAO"/>
          <p:cNvPicPr>
            <a:picLocks noChangeAspect="1" noChangeArrowheads="1"/>
          </p:cNvPicPr>
          <p:nvPr/>
        </p:nvPicPr>
        <p:blipFill>
          <a:blip r:embed="rId3"/>
          <a:srcRect l="5161" t="1630" r="9677" b="65761"/>
          <a:stretch>
            <a:fillRect/>
          </a:stretch>
        </p:blipFill>
        <p:spPr bwMode="auto">
          <a:xfrm>
            <a:off x="228600" y="4191000"/>
            <a:ext cx="3352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5" name="Picture 6" descr="BRMU"/>
          <p:cNvPicPr>
            <a:picLocks noChangeAspect="1" noChangeArrowheads="1"/>
          </p:cNvPicPr>
          <p:nvPr/>
        </p:nvPicPr>
        <p:blipFill>
          <a:blip r:embed="rId4"/>
          <a:srcRect l="4968" t="1556" r="9317" b="65843"/>
          <a:stretch>
            <a:fillRect/>
          </a:stretch>
        </p:blipFill>
        <p:spPr bwMode="auto">
          <a:xfrm>
            <a:off x="228600" y="5665788"/>
            <a:ext cx="335280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6" name="Rectangle 30"/>
          <p:cNvSpPr>
            <a:spLocks noChangeArrowheads="1"/>
          </p:cNvSpPr>
          <p:nvPr/>
        </p:nvSpPr>
        <p:spPr bwMode="auto">
          <a:xfrm>
            <a:off x="2667000" y="60960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4047" name="Rectangle 31"/>
          <p:cNvSpPr>
            <a:spLocks noChangeArrowheads="1"/>
          </p:cNvSpPr>
          <p:nvPr/>
        </p:nvSpPr>
        <p:spPr bwMode="auto">
          <a:xfrm>
            <a:off x="2667000" y="4572000"/>
            <a:ext cx="376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^ ^</a:t>
            </a:r>
            <a:endParaRPr lang="en-US" sz="1200"/>
          </a:p>
        </p:txBody>
      </p:sp>
      <p:sp>
        <p:nvSpPr>
          <p:cNvPr id="44048" name="Rectangle 32"/>
          <p:cNvSpPr>
            <a:spLocks noChangeArrowheads="1"/>
          </p:cNvSpPr>
          <p:nvPr/>
        </p:nvSpPr>
        <p:spPr bwMode="auto">
          <a:xfrm>
            <a:off x="1371600" y="228600"/>
            <a:ext cx="7239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Stabilization Challenges for Time Series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Unstable case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Global binary H-files</a:t>
            </a:r>
            <a:endParaRPr lang="en-US" dirty="0"/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Include global </a:t>
            </a:r>
            <a:r>
              <a:rPr lang="en-US" dirty="0" err="1" smtClean="0"/>
              <a:t>h</a:t>
            </a:r>
            <a:r>
              <a:rPr lang="en-US" dirty="0" smtClean="0"/>
              <a:t>-files … or not ?  For post-2000 data not needed for orbits</a:t>
            </a:r>
          </a:p>
          <a:p>
            <a:endParaRPr lang="en-US" dirty="0" smtClean="0"/>
          </a:p>
          <a:p>
            <a:r>
              <a:rPr lang="en-US" dirty="0" smtClean="0"/>
              <a:t>Advantages </a:t>
            </a:r>
          </a:p>
          <a:p>
            <a:pPr lvl="1"/>
            <a:r>
              <a:rPr lang="en-US" dirty="0" smtClean="0"/>
              <a:t>Access to a large number of sites for frame definition </a:t>
            </a:r>
          </a:p>
          <a:p>
            <a:pPr lvl="1"/>
            <a:r>
              <a:rPr lang="en-US" dirty="0" smtClean="0"/>
              <a:t>Can (should) allow adjustment to orbits and EOP </a:t>
            </a:r>
          </a:p>
          <a:p>
            <a:pPr lvl="1"/>
            <a:r>
              <a:rPr lang="en-US" dirty="0" smtClean="0"/>
              <a:t>Eases computational burden </a:t>
            </a:r>
          </a:p>
          <a:p>
            <a:endParaRPr lang="en-US" dirty="0" smtClean="0"/>
          </a:p>
          <a:p>
            <a:r>
              <a:rPr lang="en-US" dirty="0" smtClean="0"/>
              <a:t>Disadvantages </a:t>
            </a:r>
          </a:p>
          <a:p>
            <a:pPr lvl="1"/>
            <a:r>
              <a:rPr lang="en-US" dirty="0" smtClean="0"/>
              <a:t>Must use (mostly) the same models as the global processing</a:t>
            </a:r>
          </a:p>
          <a:p>
            <a:pPr lvl="1"/>
            <a:r>
              <a:rPr lang="en-US" dirty="0" smtClean="0"/>
              <a:t>Orbits implied by the global data worse than IGSF</a:t>
            </a:r>
          </a:p>
          <a:p>
            <a:pPr lvl="1"/>
            <a:r>
              <a:rPr lang="en-US" dirty="0" smtClean="0"/>
              <a:t>Some bad data may be included in global </a:t>
            </a:r>
            <a:r>
              <a:rPr lang="en-US" dirty="0" err="1" smtClean="0"/>
              <a:t>h</a:t>
            </a:r>
            <a:r>
              <a:rPr lang="en-US" dirty="0" smtClean="0"/>
              <a:t>-files (can remove)</a:t>
            </a:r>
          </a:p>
          <a:p>
            <a:pPr lvl="1"/>
            <a:r>
              <a:rPr lang="en-US" dirty="0" smtClean="0"/>
              <a:t>Greater data storage burden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17638"/>
            <a:ext cx="8229600" cy="1143000"/>
          </a:xfrm>
        </p:spPr>
        <p:txBody>
          <a:bodyPr/>
          <a:lstStyle/>
          <a:p>
            <a:pPr algn="l" eaLnBrk="1" hangingPunct="1">
              <a:lnSpc>
                <a:spcPts val="1800"/>
              </a:lnSpc>
            </a:pPr>
            <a:r>
              <a:rPr lang="en-US" sz="2800" smtClean="0">
                <a:solidFill>
                  <a:srgbClr val="000000"/>
                </a:solidFill>
              </a:rPr>
              <a:t/>
            </a:r>
            <a:br>
              <a:rPr lang="en-US" sz="2800" smtClean="0">
                <a:solidFill>
                  <a:srgbClr val="000000"/>
                </a:solidFill>
              </a:rPr>
            </a:b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If not using external </a:t>
            </a:r>
            <a:r>
              <a:rPr lang="en-US" dirty="0" err="1" smtClean="0">
                <a:solidFill>
                  <a:srgbClr val="00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-files, use 8 or more well distributed sites reference sites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If combining with MIT or SOPAC* global </a:t>
            </a:r>
            <a:r>
              <a:rPr lang="en-US" dirty="0" err="1" smtClean="0">
                <a:solidFill>
                  <a:srgbClr val="00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-files, use 4-6  well-performing common sites (not necessarily with well-known coordinates),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MIT </a:t>
            </a:r>
            <a:r>
              <a:rPr lang="en-US" dirty="0" err="1" smtClean="0">
                <a:solidFill>
                  <a:srgbClr val="000000"/>
                </a:solidFill>
              </a:rPr>
              <a:t>hfiles</a:t>
            </a:r>
            <a:r>
              <a:rPr lang="en-US" dirty="0" smtClean="0">
                <a:solidFill>
                  <a:srgbClr val="000000"/>
                </a:solidFill>
              </a:rPr>
              <a:t> available at </a:t>
            </a:r>
            <a:r>
              <a:rPr lang="en-US" dirty="0" smtClean="0">
                <a:solidFill>
                  <a:srgbClr val="000000"/>
                </a:solidFill>
                <a:hlinkClick r:id="rId2" action="ppaction://hlinkfile"/>
              </a:rPr>
              <a:t>ftp://everest.mit.edu/pub/MIT_GLL/HYY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When using MIT files, add </a:t>
            </a:r>
            <a:r>
              <a:rPr lang="en-US" dirty="0" err="1" smtClean="0">
                <a:solidFill>
                  <a:srgbClr val="000000"/>
                </a:solidFill>
              </a:rPr>
              <a:t>apr_svant</a:t>
            </a:r>
            <a:r>
              <a:rPr lang="en-US" dirty="0" smtClean="0">
                <a:solidFill>
                  <a:srgbClr val="000000"/>
                </a:solidFill>
              </a:rPr>
              <a:t> all F F F to </a:t>
            </a:r>
            <a:r>
              <a:rPr lang="en-US" dirty="0" err="1" smtClean="0">
                <a:solidFill>
                  <a:srgbClr val="000000"/>
                </a:solidFill>
              </a:rPr>
              <a:t>globk</a:t>
            </a:r>
            <a:r>
              <a:rPr lang="en-US" dirty="0" smtClean="0">
                <a:solidFill>
                  <a:srgbClr val="000000"/>
                </a:solidFill>
              </a:rPr>
              <a:t> command file to fix the satellite antenna offsets </a:t>
            </a:r>
          </a:p>
          <a:p>
            <a:pPr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If SOPAC, use all “</a:t>
            </a:r>
            <a:r>
              <a:rPr lang="en-US" dirty="0" err="1" smtClean="0">
                <a:solidFill>
                  <a:srgbClr val="000000"/>
                </a:solidFill>
              </a:rPr>
              <a:t>igs</a:t>
            </a:r>
            <a:r>
              <a:rPr lang="en-US" dirty="0" smtClean="0">
                <a:solidFill>
                  <a:srgbClr val="000000"/>
                </a:solidFill>
              </a:rPr>
              <a:t>’ </a:t>
            </a:r>
            <a:r>
              <a:rPr lang="en-US" dirty="0" err="1" smtClean="0">
                <a:solidFill>
                  <a:srgbClr val="00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-files to  get orbits well-determined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28</a:t>
            </a:fld>
            <a:endParaRPr lang="en-US"/>
          </a:p>
        </p:txBody>
      </p:sp>
      <p:sp>
        <p:nvSpPr>
          <p:cNvPr id="46083" name="Rectangle 4"/>
          <p:cNvSpPr>
            <a:spLocks noChangeArrowheads="1"/>
          </p:cNvSpPr>
          <p:nvPr/>
        </p:nvSpPr>
        <p:spPr bwMode="auto">
          <a:xfrm>
            <a:off x="1295400" y="528638"/>
            <a:ext cx="6477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t>Regional versus Global stabilization</a:t>
            </a:r>
            <a:endParaRPr lang="fr-FR" sz="3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/>
          <a:lstStyle/>
          <a:p>
            <a:r>
              <a:rPr lang="en-US" dirty="0" smtClean="0"/>
              <a:t>Seasonal Effects</a:t>
            </a:r>
            <a:endParaRPr lang="en-US" dirty="0"/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1600200"/>
            <a:ext cx="4114800" cy="4525963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Large seasonal signals due to hydrological loading in many regions of the world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May generates spurious signals in time series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Courtesy J. P. Boy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2"/>
            <a:endParaRPr lang="en-US" dirty="0" smtClean="0"/>
          </a:p>
        </p:txBody>
      </p:sp>
      <p:pic>
        <p:nvPicPr>
          <p:cNvPr id="52227" name="Picture 3" descr="/Users/rwk/Desktop/refframe_jmn/hydro9803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846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2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22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Reference frames in Geodetic Analyses</a:t>
            </a:r>
            <a:br>
              <a:rPr lang="en-US" dirty="0" smtClean="0">
                <a:solidFill>
                  <a:srgbClr val="000000"/>
                </a:solidFill>
              </a:rPr>
            </a:br>
            <a:endParaRPr lang="en-US" dirty="0"/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83806"/>
            <a:ext cx="8229600" cy="494235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Output from GAMIT </a:t>
            </a:r>
          </a:p>
          <a:p>
            <a:pPr lvl="1"/>
            <a:r>
              <a:rPr lang="en-US" dirty="0" smtClean="0"/>
              <a:t>Loosely constrained solutions</a:t>
            </a:r>
          </a:p>
          <a:p>
            <a:pPr lvl="1"/>
            <a:r>
              <a:rPr lang="en-US" dirty="0" smtClean="0"/>
              <a:t>Relative position well determined,  “Absolute position” weakly defined</a:t>
            </a:r>
          </a:p>
          <a:p>
            <a:pPr lvl="1"/>
            <a:r>
              <a:rPr lang="en-US" dirty="0" smtClean="0"/>
              <a:t>Need a procedure to expressed coordinates in a well defined reference frame</a:t>
            </a:r>
          </a:p>
          <a:p>
            <a:r>
              <a:rPr lang="en-US" dirty="0" smtClean="0"/>
              <a:t> Two aspects</a:t>
            </a:r>
          </a:p>
          <a:p>
            <a:pPr lvl="1"/>
            <a:r>
              <a:rPr lang="en-US" dirty="0" smtClean="0"/>
              <a:t>Theoretical (e.g., rigid block, mantle-fixed, no-net-rotation of plates)</a:t>
            </a:r>
          </a:p>
          <a:p>
            <a:pPr lvl="1"/>
            <a:r>
              <a:rPr lang="en-US" dirty="0" smtClean="0"/>
              <a:t>Realization through a set of coordinates and velocities</a:t>
            </a:r>
          </a:p>
          <a:p>
            <a:pPr lvl="2"/>
            <a:r>
              <a:rPr lang="en-US" dirty="0" smtClean="0"/>
              <a:t> “finite constraints”  : a priori </a:t>
            </a:r>
            <a:r>
              <a:rPr lang="en-US" dirty="0" err="1" smtClean="0"/>
              <a:t>sigmas</a:t>
            </a:r>
            <a:r>
              <a:rPr lang="en-US" dirty="0" smtClean="0"/>
              <a:t> on site coordinates</a:t>
            </a:r>
          </a:p>
          <a:p>
            <a:pPr lvl="2"/>
            <a:r>
              <a:rPr lang="en-US" dirty="0" smtClean="0"/>
              <a:t> “generalized constraints” : minimize coordinate residuals while 			adjusting translation, rotation, and scale parameters</a:t>
            </a:r>
          </a:p>
          <a:p>
            <a:r>
              <a:rPr lang="en-US" dirty="0" smtClean="0"/>
              <a:t>Three considerations in data processing and analysis </a:t>
            </a:r>
          </a:p>
          <a:p>
            <a:pPr lvl="1"/>
            <a:r>
              <a:rPr lang="en-US" dirty="0" smtClean="0"/>
              <a:t>Consistent with GPS orbits and EOP (NNR)</a:t>
            </a:r>
          </a:p>
          <a:p>
            <a:pPr lvl="2"/>
            <a:r>
              <a:rPr lang="en-US" dirty="0" smtClean="0"/>
              <a:t>not an issue if network small or if orbits and EOP estimated </a:t>
            </a:r>
          </a:p>
          <a:p>
            <a:pPr lvl="1"/>
            <a:r>
              <a:rPr lang="en-US" dirty="0" smtClean="0"/>
              <a:t>Physically meaningful frame in which to visualize site motions</a:t>
            </a:r>
          </a:p>
          <a:p>
            <a:pPr lvl="1"/>
            <a:r>
              <a:rPr lang="en-US" dirty="0" smtClean="0"/>
              <a:t>Robust realization for velocities and/or time series</a:t>
            </a:r>
          </a:p>
          <a:p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GRACE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There are number of web sites where GRACE results are available.  For large-scale loading an approximate rule is 0.5 mm of vertical per mbar or cm of water</a:t>
            </a:r>
          </a:p>
          <a:p>
            <a:r>
              <a:rPr lang="en-US" dirty="0" smtClean="0"/>
              <a:t>Interactive site with graphics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http://geoid.colorado.edu/grace/grace.php</a:t>
            </a:r>
            <a:r>
              <a:rPr lang="en-US" dirty="0" smtClean="0"/>
              <a:t> </a:t>
            </a:r>
          </a:p>
          <a:p>
            <a:r>
              <a:rPr lang="en-US" dirty="0" smtClean="0"/>
              <a:t>Also see site (select region and click on map):</a:t>
            </a:r>
            <a:br>
              <a:rPr lang="en-US" dirty="0" smtClean="0"/>
            </a:br>
            <a:r>
              <a:rPr lang="en-US" dirty="0" smtClean="0">
                <a:hlinkClick r:id="rId3"/>
              </a:rPr>
              <a:t>http://grace.sgt-inc.com/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0212"/>
            <a:ext cx="7918450" cy="62528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Global site motions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367234"/>
            <a:ext cx="9042400" cy="5257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6509" y="5080081"/>
            <a:ext cx="1584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Alice Springs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9812" y="4756915"/>
            <a:ext cx="1397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Tonga and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Vanuatu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V="1">
            <a:off x="4834282" y="4521384"/>
            <a:ext cx="244182" cy="2268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1"/>
          </p:cNvCxnSpPr>
          <p:nvPr/>
        </p:nvCxnSpPr>
        <p:spPr>
          <a:xfrm rot="10800000">
            <a:off x="4508502" y="4428067"/>
            <a:ext cx="561310" cy="6520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4000" y="825500"/>
            <a:ext cx="843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Examine the fast motion between Vanuatu and Tonga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" name="Picture 5" descr="VANU_TONG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97"/>
            <a:ext cx="9144000" cy="6700947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874112" y="2441140"/>
            <a:ext cx="4278399" cy="168907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00200" y="1979475"/>
            <a:ext cx="2922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Fastest separating GPS sites in the world 150 mm/yr</a:t>
            </a:r>
            <a:endParaRPr lang="en-US" dirty="0">
              <a:solidFill>
                <a:srgbClr val="EEECE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4099" y="4686300"/>
            <a:ext cx="4568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EECE1"/>
                </a:solidFill>
              </a:rPr>
              <a:t>The seafloor topography here are spreading ridges and subduction zones.  This one of the most seismically active regions in the world.</a:t>
            </a:r>
            <a:endParaRPr lang="en-US" dirty="0">
              <a:solidFill>
                <a:srgbClr val="EEECE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290606"/>
            <a:ext cx="7918450" cy="54759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East motions at Vanuatu and Tonga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" y="2216150"/>
            <a:ext cx="8961120" cy="23063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" y="4370143"/>
            <a:ext cx="8930640" cy="2346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8382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below show east motions are Vanuatu (blue) and Tonga (black)</a:t>
            </a:r>
          </a:p>
          <a:p>
            <a:r>
              <a:rPr lang="en-US" dirty="0" smtClean="0"/>
              <a:t>Bottom figure is difference with linear trend of 170 mm/yr removed.  A fast earthquake on May 3, 2006, Magnitude 7.9, 150 km away from Tonga can see seen.  A slow earthquake event in 2004 can also be seen.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0289" y="5041899"/>
            <a:ext cx="170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Fast Earthquake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94776" y="6090628"/>
            <a:ext cx="16307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Slow Earthquake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4027892" y="5586009"/>
            <a:ext cx="1623205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 flipH="1" flipV="1">
            <a:off x="2528887" y="5900738"/>
            <a:ext cx="438150" cy="412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rcRect t="1732"/>
          <a:stretch>
            <a:fillRect/>
          </a:stretch>
        </p:blipFill>
        <p:spPr>
          <a:xfrm>
            <a:off x="106680" y="2216150"/>
            <a:ext cx="8930640" cy="230632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rot="5400000">
            <a:off x="7561541" y="5555972"/>
            <a:ext cx="1029731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591697" y="5997774"/>
            <a:ext cx="1939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Another Earthquake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 America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35227" r="12255" b="10227"/>
          <a:stretch>
            <a:fillRect/>
          </a:stretch>
        </p:blipFill>
        <p:spPr>
          <a:xfrm>
            <a:off x="0" y="1235075"/>
            <a:ext cx="6819900" cy="548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4900" y="4114800"/>
            <a:ext cx="2501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Black vectors are MIT estimates, Red ITRF 2009</a:t>
            </a:r>
          </a:p>
          <a:p>
            <a:r>
              <a:rPr lang="en-US" dirty="0" smtClean="0"/>
              <a:t>Earthquake effects at AREQ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304800"/>
            <a:ext cx="8267700" cy="655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5469"/>
            <a:ext cx="8229600" cy="6016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Arequipa</a:t>
            </a:r>
            <a:r>
              <a:rPr lang="en-US" smtClean="0"/>
              <a:t>, Peru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274638"/>
            <a:ext cx="8296275" cy="661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1800" y="274638"/>
            <a:ext cx="3365500" cy="1846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Feb 27, 2010 Chile earthquake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93675"/>
            <a:ext cx="5270500" cy="652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300" y="6356350"/>
            <a:ext cx="792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http://www.unavco.org/research_science/science_highlights/2010/M8.8-Chile_EQ_SAM.pdf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 rot="10800000">
            <a:off x="2311400" y="4305301"/>
            <a:ext cx="3708400" cy="4206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10300" y="4725991"/>
            <a:ext cx="168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CONZ (GPS/VLBI/SLR)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0" y="274638"/>
            <a:ext cx="2133600" cy="15033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CONZ in Chile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21100" y="5080000"/>
            <a:ext cx="1701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Antenna change</a:t>
            </a:r>
            <a:endParaRPr lang="en-US" sz="1600" dirty="0"/>
          </a:p>
        </p:txBody>
      </p:sp>
      <p:pic>
        <p:nvPicPr>
          <p:cNvPr id="8" name="Picture 7" descr="CONZ_all.pdf"/>
          <p:cNvPicPr>
            <a:picLocks noChangeAspect="1"/>
          </p:cNvPicPr>
          <p:nvPr/>
        </p:nvPicPr>
        <p:blipFill>
          <a:blip r:embed="rId2"/>
          <a:srcRect l="23956"/>
          <a:stretch>
            <a:fillRect/>
          </a:stretch>
        </p:blipFill>
        <p:spPr>
          <a:xfrm>
            <a:off x="0" y="0"/>
            <a:ext cx="6748929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48929" y="2070100"/>
            <a:ext cx="19378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Green lines are equipment changes; black are earthquakes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0" y="274638"/>
            <a:ext cx="2133600" cy="1731962"/>
          </a:xfrm>
        </p:spPr>
        <p:txBody>
          <a:bodyPr>
            <a:normAutofit/>
          </a:bodyPr>
          <a:lstStyle/>
          <a:p>
            <a:r>
              <a:rPr lang="en-US" sz="3200" smtClean="0"/>
              <a:t>CONZ detrended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 descr="CONZ_dt.tiff"/>
          <p:cNvPicPr>
            <a:picLocks noChangeAspect="1"/>
          </p:cNvPicPr>
          <p:nvPr/>
        </p:nvPicPr>
        <p:blipFill>
          <a:blip r:embed="rId2"/>
          <a:srcRect l="25259"/>
          <a:stretch>
            <a:fillRect/>
          </a:stretch>
        </p:blipFill>
        <p:spPr>
          <a:xfrm>
            <a:off x="0" y="-22225"/>
            <a:ext cx="663731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3200" y="2603500"/>
            <a:ext cx="2133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amount of post-seismic deformation clear evident here when simple offsets removed.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Basics of reference frame realization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 nearly all cases, it is best to leave sites loose</a:t>
            </a:r>
            <a:r>
              <a:rPr lang="en-US" dirty="0" smtClean="0"/>
              <a:t>ly constrained in </a:t>
            </a:r>
            <a:r>
              <a:rPr lang="en-US" dirty="0" err="1" smtClean="0"/>
              <a:t>globk</a:t>
            </a:r>
            <a:r>
              <a:rPr lang="en-US" dirty="0" smtClean="0"/>
              <a:t> and then use </a:t>
            </a:r>
            <a:r>
              <a:rPr lang="en-US" dirty="0" err="1" smtClean="0"/>
              <a:t>glorg</a:t>
            </a:r>
            <a:r>
              <a:rPr lang="en-US" dirty="0" smtClean="0"/>
              <a:t> to realize the reference frame.</a:t>
            </a:r>
          </a:p>
          <a:p>
            <a:r>
              <a:rPr lang="en-US" dirty="0" smtClean="0"/>
              <a:t>Normally, realization is rotation and translation to align to specific set of coordinates and velocities.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glorg</a:t>
            </a:r>
            <a:r>
              <a:rPr lang="en-US" dirty="0" smtClean="0"/>
              <a:t> algorithm requires system be free to rotate and translate.  In </a:t>
            </a:r>
            <a:r>
              <a:rPr lang="en-US" dirty="0" err="1" smtClean="0"/>
              <a:t>gamit</a:t>
            </a:r>
            <a:r>
              <a:rPr lang="en-US" dirty="0" smtClean="0"/>
              <a:t> “baseline” processing: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0818" y="274638"/>
            <a:ext cx="216378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CONZ: Log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 descr="CONZ_dtlog.tiff"/>
          <p:cNvPicPr>
            <a:picLocks noChangeAspect="1"/>
          </p:cNvPicPr>
          <p:nvPr/>
        </p:nvPicPr>
        <p:blipFill>
          <a:blip r:embed="rId2"/>
          <a:srcRect l="24544"/>
          <a:stretch>
            <a:fillRect/>
          </a:stretch>
        </p:blipFill>
        <p:spPr>
          <a:xfrm>
            <a:off x="0" y="0"/>
            <a:ext cx="670081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00818" y="1917700"/>
            <a:ext cx="21637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Adding a 10-day log post-seismic decay for the main shock makes the residuals much flatter.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CONZ: East parameter fit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Computing Realistic </a:t>
            </a:r>
            <a:r>
              <a:rPr lang="en-US" sz="1400" dirty="0" err="1" smtClean="0">
                <a:latin typeface="Courier"/>
                <a:cs typeface="Courier"/>
              </a:rPr>
              <a:t>Sigmas</a:t>
            </a:r>
            <a:endParaRPr lang="en-US" sz="1400" dirty="0" smtClean="0">
              <a:latin typeface="Courier"/>
              <a:cs typeface="Courier"/>
            </a:endParaRP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RealSigma</a:t>
            </a:r>
            <a:r>
              <a:rPr lang="en-US" sz="1400" dirty="0" smtClean="0">
                <a:latin typeface="Courier"/>
                <a:cs typeface="Courier"/>
              </a:rPr>
              <a:t> white </a:t>
            </a:r>
            <a:r>
              <a:rPr lang="en-US" sz="1400" dirty="0" err="1" smtClean="0">
                <a:latin typeface="Courier"/>
                <a:cs typeface="Courier"/>
              </a:rPr>
              <a:t>dchi</a:t>
            </a:r>
            <a:r>
              <a:rPr lang="en-US" sz="1400" dirty="0" smtClean="0">
                <a:latin typeface="Courier"/>
                <a:cs typeface="Courier"/>
              </a:rPr>
              <a:t>   0.662946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NRMS Realistic    6.81; Correlation time    64.00 days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Detrend</a:t>
            </a:r>
            <a:r>
              <a:rPr lang="en-US" sz="1400" dirty="0" smtClean="0">
                <a:latin typeface="Courier"/>
                <a:cs typeface="Courier"/>
              </a:rPr>
              <a:t> of </a:t>
            </a:r>
            <a:r>
              <a:rPr lang="en-US" sz="1400" dirty="0" err="1" smtClean="0">
                <a:latin typeface="Courier"/>
                <a:cs typeface="Courier"/>
              </a:rPr>
              <a:t>CONZ.mit.dfixd_frame</a:t>
            </a:r>
            <a:r>
              <a:rPr lang="en-US" sz="1400" dirty="0" smtClean="0">
                <a:latin typeface="Courier"/>
                <a:cs typeface="Courier"/>
              </a:rPr>
              <a:t> East  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WRMS:    2.00 mm NRMS:  6.81 #:  3183 data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Mean                          460.66 +-   1.70 mm   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Rate                           32.34 +-   0.45 mm/yr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2004  5  3  4 36                -0.00 +-   1.15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OffLn</a:t>
            </a:r>
            <a:r>
              <a:rPr lang="en-US" sz="1400" dirty="0" smtClean="0">
                <a:latin typeface="Courier"/>
                <a:cs typeface="Courier"/>
              </a:rPr>
              <a:t> 2010  2 27  6 34 </a:t>
            </a:r>
            <a:r>
              <a:rPr lang="en-US" sz="1400" dirty="0" err="1" smtClean="0">
                <a:latin typeface="Courier"/>
                <a:cs typeface="Courier"/>
              </a:rPr>
              <a:t>dOf</a:t>
            </a:r>
            <a:r>
              <a:rPr lang="en-US" sz="1400" dirty="0" smtClean="0">
                <a:latin typeface="Courier"/>
                <a:cs typeface="Courier"/>
              </a:rPr>
              <a:t> 10.0   -2950.92 +-   6.55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Log   2010  2 27  6 34 </a:t>
            </a:r>
            <a:r>
              <a:rPr lang="en-US" sz="1400" dirty="0" err="1" smtClean="0">
                <a:latin typeface="Courier"/>
                <a:cs typeface="Courier"/>
              </a:rPr>
              <a:t>dOf</a:t>
            </a:r>
            <a:r>
              <a:rPr lang="en-US" sz="1400" dirty="0" smtClean="0">
                <a:latin typeface="Courier"/>
                <a:cs typeface="Courier"/>
              </a:rPr>
              <a:t> 10.0     -58.86 +-   1.56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2010  3  3 17 44               -10.16 +-  13.38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2010  3  5  9 19               -32.88 +-  12.21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2010  3 16  2 21                -7.33 +-   4.28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2010  9  9  7 28                -3.04 +-   2.10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2011  1  2 20 20                -6.17 +-   2.50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2011  2 11 20  4               -19.14 +-  16.55 mm</a:t>
            </a:r>
          </a:p>
          <a:p>
            <a:pPr>
              <a:buNone/>
            </a:pPr>
            <a:r>
              <a:rPr lang="en-US" sz="1400" dirty="0" err="1" smtClean="0">
                <a:latin typeface="Courier"/>
                <a:cs typeface="Courier"/>
              </a:rPr>
              <a:t>EQBrk</a:t>
            </a:r>
            <a:r>
              <a:rPr lang="en-US" sz="1400" dirty="0" smtClean="0">
                <a:latin typeface="Courier"/>
                <a:cs typeface="Courier"/>
              </a:rPr>
              <a:t> 2011  2 13  8 51                -8.64 +-  16.45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Break 2005  5 17 14 30                 1.79 +-   1.23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Break 2008  1 18 13 59                 3.93 +-   1.11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Break 2009  4 30 13 30                 2.74 +-   1.14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Break 2009  9 26 13  0                -0.76 +-   1.28 mm</a:t>
            </a:r>
          </a:p>
          <a:p>
            <a:pPr>
              <a:buNone/>
            </a:pPr>
            <a:r>
              <a:rPr lang="en-US" sz="1400" dirty="0" smtClean="0">
                <a:latin typeface="Courier"/>
                <a:cs typeface="Courier"/>
              </a:rPr>
              <a:t>Break 2011  7 19 20 30                 0.36 +-   4.58 mm</a:t>
            </a:r>
          </a:p>
          <a:p>
            <a:pPr>
              <a:buNone/>
            </a:pPr>
            <a:endParaRPr lang="en-US" sz="1400" dirty="0">
              <a:latin typeface="Courier"/>
              <a:cs typeface="Courier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41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53200" y="3964464"/>
            <a:ext cx="259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Velocity effect of log term: 1/time; so in 50 yrs velocity will still be 1.1 mm/yr from inter-seismic value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6200000" flipV="1">
            <a:off x="6094968" y="3493532"/>
            <a:ext cx="535464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Coseismic East Offsets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17600"/>
            <a:ext cx="8102792" cy="523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Reference frame realization needs to treated carefully in order to extract the most information from your GPS data analysis.</a:t>
            </a:r>
          </a:p>
          <a:p>
            <a:r>
              <a:rPr lang="en-US" dirty="0" smtClean="0"/>
              <a:t>The caution here is to carefully select and to process data from well distributed “stable” sites that can be used for the reference definition:</a:t>
            </a:r>
          </a:p>
          <a:p>
            <a:pPr lvl="1"/>
            <a:r>
              <a:rPr lang="en-US" dirty="0" smtClean="0"/>
              <a:t>When we say a site or group of sites is moving, the reference frame defines what we consider to be the non-moving system to which the movement is referenced.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991A3-2DBD-F448-81A6-1F25A5868B1B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GLOBK frame realization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 GLOBK analyses, normally all stations and orbit initial conditions are loosely constrained, the reference frame is defined in a module called </a:t>
            </a:r>
            <a:r>
              <a:rPr lang="en-US" dirty="0" err="1" smtClean="0"/>
              <a:t>glorg</a:t>
            </a:r>
            <a:r>
              <a:rPr lang="en-US" dirty="0" smtClean="0"/>
              <a:t> (global origin).  The methods used are similar to other programs but there are some subtle differences.  Specifically, the frame transformation is implement with a Kalman filter constraint equation, not by direct application of the rotations, translations and scale.</a:t>
            </a:r>
          </a:p>
          <a:p>
            <a:r>
              <a:rPr lang="en-US" dirty="0" smtClean="0"/>
              <a:t>Details are discussed in Dong, Herring and King, J. Geodesy, 1998.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err="1" smtClean="0"/>
              <a:t>Glorg</a:t>
            </a:r>
            <a:r>
              <a:rPr lang="en-US" dirty="0" smtClean="0"/>
              <a:t> computes a set of condition equations using weighted least squares.  The weights are settable to be dependent on site uncertainty (iteratively) and with weight between horizontal and vertical site positions and rates. </a:t>
            </a:r>
          </a:p>
          <a:p>
            <a:r>
              <a:rPr lang="en-US" dirty="0" smtClean="0"/>
              <a:t>The condition equations are then applied through a Kalman filter formulation to the loose solution covariance matrix and solution vector.  The KF formulation allows zero variance for the condition (LSQ approach would need a small but finite variance).  The condition can also be given finite variance (avoids zero eigenvalues).</a:t>
            </a:r>
          </a:p>
          <a:p>
            <a:r>
              <a:rPr lang="en-US" dirty="0" smtClean="0"/>
              <a:t>If the original loose solution is free to translate, rotate and scale, the application of the condition solution generate the same answer explicit application of transformation (SDET option).</a:t>
            </a:r>
          </a:p>
          <a:p>
            <a:pPr lvl="1"/>
            <a:r>
              <a:rPr lang="en-US" dirty="0" smtClean="0"/>
              <a:t>For VLBI, translation is rank deficient and rotation is explicitly estimated (scale needs to be explicitly estimated if included in the constraints)  </a:t>
            </a:r>
          </a:p>
          <a:p>
            <a:pPr lvl="1"/>
            <a:r>
              <a:rPr lang="en-US" dirty="0" smtClean="0"/>
              <a:t>For GPS, translation is not rank deficient and so condition modifies solution if translation not explicitly estimated.  It is not clear whether translation should be estimated explicitly.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Formulation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5118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Condition application, T are estimates of transformation parameters, W is weight matrix, and superscript – and + denote values before and after the conditions are applied. R is the variance of the condition and can be set to zero.  (MIT weekly IGS </a:t>
            </a:r>
            <a:r>
              <a:rPr lang="en-US" dirty="0" err="1" smtClean="0"/>
              <a:t>sinex</a:t>
            </a:r>
            <a:r>
              <a:rPr lang="en-US" dirty="0" smtClean="0"/>
              <a:t> submission, sets 1 m</a:t>
            </a:r>
            <a:r>
              <a:rPr lang="en-US" baseline="30000" dirty="0" smtClean="0"/>
              <a:t>2</a:t>
            </a:r>
            <a:r>
              <a:rPr lang="en-US" dirty="0" smtClean="0"/>
              <a:t> on translation so not forced to zero)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65539" name="Content Placeholder 6"/>
          <p:cNvGraphicFramePr>
            <a:graphicFrameLocks noChangeAspect="1"/>
          </p:cNvGraphicFramePr>
          <p:nvPr/>
        </p:nvGraphicFramePr>
        <p:xfrm>
          <a:off x="2149475" y="4751388"/>
          <a:ext cx="5246688" cy="137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6" name="Equation" r:id="rId3" imgW="2616200" imgH="685800" progId="Equation.3">
                  <p:embed/>
                </p:oleObj>
              </mc:Choice>
              <mc:Fallback>
                <p:oleObj name="Equation" r:id="rId3" imgW="2616200" imgH="685800" progId="Equation.3">
                  <p:embed/>
                  <p:pic>
                    <p:nvPicPr>
                      <p:cNvPr id="0" name="Content Placeholder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9475" y="4751388"/>
                        <a:ext cx="5246688" cy="137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Coordinate Weight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Next set of slides show the effects of height weight on the means of site position residuals after transformation:</a:t>
            </a:r>
          </a:p>
          <a:p>
            <a:pPr lvl="1"/>
            <a:r>
              <a:rPr lang="en-US" dirty="0" smtClean="0"/>
              <a:t> when uniform weight (i.e., height is weighted same as horizontal) is used with no scale estimated (mean height residual is scale)</a:t>
            </a:r>
          </a:p>
          <a:p>
            <a:pPr lvl="1"/>
            <a:r>
              <a:rPr lang="en-US" dirty="0" smtClean="0"/>
              <a:t>when scale estimated with </a:t>
            </a:r>
          </a:p>
          <a:p>
            <a:pPr lvl="2"/>
            <a:r>
              <a:rPr lang="en-US" dirty="0" smtClean="0"/>
              <a:t>Uniform height weight </a:t>
            </a:r>
          </a:p>
          <a:p>
            <a:pPr lvl="2"/>
            <a:r>
              <a:rPr lang="en-US" dirty="0" smtClean="0"/>
              <a:t>Heights down weighted by 10 (consistent with </a:t>
            </a:r>
            <a:r>
              <a:rPr lang="en-US" dirty="0" err="1" smtClean="0"/>
              <a:t>sigmas</a:t>
            </a:r>
            <a:r>
              <a:rPr lang="en-US" dirty="0" smtClean="0"/>
              <a:t>, default)</a:t>
            </a:r>
          </a:p>
          <a:p>
            <a:pPr lvl="2"/>
            <a:r>
              <a:rPr lang="en-US" dirty="0" smtClean="0"/>
              <a:t>Height so down weighted so much that effectively not used.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Mean Heights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05/09/2013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PASI GGShortCourse Reference Frames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B984-D87A-7442-B99B-FAD33192D9E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188720"/>
            <a:ext cx="8636000" cy="525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13603</TotalTime>
  <Words>2973</Words>
  <Application>Microsoft Macintosh PowerPoint</Application>
  <PresentationFormat>On-screen Show (4:3)</PresentationFormat>
  <Paragraphs>433</Paragraphs>
  <Slides>43</Slides>
  <Notes>8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Equation</vt:lpstr>
      <vt:lpstr>Reference Frame Realization Lecture 05</vt:lpstr>
      <vt:lpstr>Reference Frames</vt:lpstr>
      <vt:lpstr>Reference frames in Geodetic Analyses </vt:lpstr>
      <vt:lpstr>Basics of reference frame realization</vt:lpstr>
      <vt:lpstr>GLOBK frame realization methods</vt:lpstr>
      <vt:lpstr>Specific implementation</vt:lpstr>
      <vt:lpstr>Formulation</vt:lpstr>
      <vt:lpstr>Coordinate Weight effect</vt:lpstr>
      <vt:lpstr>Mean Heights</vt:lpstr>
      <vt:lpstr>Mean North Residual</vt:lpstr>
      <vt:lpstr>East mean residual</vt:lpstr>
      <vt:lpstr>Local Frame Realization</vt:lpstr>
      <vt:lpstr>Velocities of Anatolia and the Aegean in a Eurasian frame</vt:lpstr>
      <vt:lpstr>Velocities in an  Anatolian frame </vt:lpstr>
      <vt:lpstr>Another example:  southern Balkans</vt:lpstr>
      <vt:lpstr>Local Frame Realization</vt:lpstr>
      <vt:lpstr>Defining Reference Frames in GLOBK</vt:lpstr>
      <vt:lpstr>Frame definition with finite constraints</vt:lpstr>
      <vt:lpstr>Frame definition with generalized constraints</vt:lpstr>
      <vt:lpstr>Referencing to a horizontal block (‘plate’)</vt:lpstr>
      <vt:lpstr>Rules for Stabilization of Time Series </vt:lpstr>
      <vt:lpstr>Reference Frames in Time Series</vt:lpstr>
      <vt:lpstr>PowerPoint Presentation</vt:lpstr>
      <vt:lpstr>PowerPoint Presentation</vt:lpstr>
      <vt:lpstr>Stable reference frame</vt:lpstr>
      <vt:lpstr>Unstable case</vt:lpstr>
      <vt:lpstr>Use of Global binary H-files</vt:lpstr>
      <vt:lpstr> </vt:lpstr>
      <vt:lpstr>Seasonal Effects</vt:lpstr>
      <vt:lpstr>GRACE Results</vt:lpstr>
      <vt:lpstr>Global site motions</vt:lpstr>
      <vt:lpstr>PowerPoint Presentation</vt:lpstr>
      <vt:lpstr>East motions at Vanuatu and Tonga</vt:lpstr>
      <vt:lpstr>South America</vt:lpstr>
      <vt:lpstr>Arequipa, Peru</vt:lpstr>
      <vt:lpstr>PowerPoint Presentation</vt:lpstr>
      <vt:lpstr>Feb 27, 2010 Chile earthquake </vt:lpstr>
      <vt:lpstr>CONZ in Chile</vt:lpstr>
      <vt:lpstr>CONZ detrended</vt:lpstr>
      <vt:lpstr>CONZ: Log</vt:lpstr>
      <vt:lpstr>CONZ: East parameter fit</vt:lpstr>
      <vt:lpstr>Coseismic East Offsets</vt:lpstr>
      <vt:lpstr>Summary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Solution Combination Aspects Lecture 5</dc:title>
  <dc:creator>Thomas Herring</dc:creator>
  <cp:lastModifiedBy>Thomas Herring</cp:lastModifiedBy>
  <cp:revision>19</cp:revision>
  <cp:lastPrinted>2011-08-10T14:24:56Z</cp:lastPrinted>
  <dcterms:created xsi:type="dcterms:W3CDTF">2011-08-03T17:46:27Z</dcterms:created>
  <dcterms:modified xsi:type="dcterms:W3CDTF">2013-05-05T01:40:08Z</dcterms:modified>
</cp:coreProperties>
</file>