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58" r:id="rId4"/>
    <p:sldId id="289" r:id="rId5"/>
    <p:sldId id="259" r:id="rId6"/>
    <p:sldId id="285" r:id="rId7"/>
    <p:sldId id="262" r:id="rId8"/>
    <p:sldId id="290" r:id="rId9"/>
    <p:sldId id="263" r:id="rId10"/>
    <p:sldId id="264" r:id="rId11"/>
    <p:sldId id="265" r:id="rId12"/>
    <p:sldId id="266" r:id="rId13"/>
    <p:sldId id="267" r:id="rId14"/>
    <p:sldId id="268" r:id="rId15"/>
    <p:sldId id="291" r:id="rId16"/>
    <p:sldId id="269" r:id="rId17"/>
    <p:sldId id="293" r:id="rId18"/>
    <p:sldId id="294" r:id="rId19"/>
    <p:sldId id="295" r:id="rId20"/>
    <p:sldId id="296" r:id="rId21"/>
    <p:sldId id="297" r:id="rId22"/>
    <p:sldId id="298" r:id="rId23"/>
    <p:sldId id="272" r:id="rId24"/>
    <p:sldId id="292" r:id="rId25"/>
    <p:sldId id="299" r:id="rId26"/>
    <p:sldId id="300" r:id="rId27"/>
    <p:sldId id="301" r:id="rId28"/>
    <p:sldId id="302" r:id="rId29"/>
    <p:sldId id="303" r:id="rId30"/>
    <p:sldId id="28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100" d="100"/>
          <a:sy n="100" d="100"/>
        </p:scale>
        <p:origin x="-808"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1E4F51-AC6F-CD44-B80A-271BABBD81CD}" type="datetimeFigureOut">
              <a:rPr lang="en-US" smtClean="0"/>
              <a:t>3/29/12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5AEA7C-77F6-F54D-8B53-789AF55489D8}" type="slidenum">
              <a:rPr lang="en-US" smtClean="0"/>
              <a:t>‹#›</a:t>
            </a:fld>
            <a:endParaRPr lang="en-US"/>
          </a:p>
        </p:txBody>
      </p:sp>
    </p:spTree>
    <p:extLst>
      <p:ext uri="{BB962C8B-B14F-4D97-AF65-F5344CB8AC3E}">
        <p14:creationId xmlns:p14="http://schemas.microsoft.com/office/powerpoint/2010/main" val="6577972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B435B-DBF7-6E49-A9B3-1B0DE6AA1F9D}" type="datetimeFigureOut">
              <a:rPr lang="en-US" smtClean="0"/>
              <a:t>3/29/12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B3AFA-6189-EA45-B886-02C506706ADA}" type="slidenum">
              <a:rPr lang="en-US" smtClean="0"/>
              <a:t>‹#›</a:t>
            </a:fld>
            <a:endParaRPr lang="en-US"/>
          </a:p>
        </p:txBody>
      </p:sp>
    </p:spTree>
    <p:extLst>
      <p:ext uri="{BB962C8B-B14F-4D97-AF65-F5344CB8AC3E}">
        <p14:creationId xmlns:p14="http://schemas.microsoft.com/office/powerpoint/2010/main" val="41927798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2531" name="Rectangle 5"/>
          <p:cNvSpPr>
            <a:spLocks noGrp="1" noChangeArrowheads="1"/>
          </p:cNvSpPr>
          <p:nvPr>
            <p:ph type="dt" sz="quarter"/>
          </p:nvPr>
        </p:nvSpPr>
        <p:spPr>
          <a:noFill/>
        </p:spPr>
        <p:txBody>
          <a:bodyPr/>
          <a:lstStyle/>
          <a:p>
            <a:r>
              <a:rPr lang="en-GB" i="0"/>
              <a:t>San Salvador</a:t>
            </a:r>
          </a:p>
          <a:p>
            <a:endParaRPr lang="en-GB"/>
          </a:p>
        </p:txBody>
      </p:sp>
      <p:sp>
        <p:nvSpPr>
          <p:cNvPr id="22532" name="Rectangle 9"/>
          <p:cNvSpPr>
            <a:spLocks noGrp="1" noChangeArrowheads="1"/>
          </p:cNvSpPr>
          <p:nvPr>
            <p:ph type="sldNum" sz="quarter"/>
          </p:nvPr>
        </p:nvSpPr>
        <p:spPr>
          <a:noFill/>
        </p:spPr>
        <p:txBody>
          <a:bodyPr/>
          <a:lstStyle/>
          <a:p>
            <a:r>
              <a:rPr lang="en-GB"/>
              <a:t>Page No. </a:t>
            </a:r>
            <a:fld id="{CCED134A-1A0C-E146-8743-06873515C7E3}" type="slidenum">
              <a:rPr lang="en-GB"/>
              <a:pPr/>
              <a:t>7</a:t>
            </a:fld>
            <a:endParaRPr lang="en-GB"/>
          </a:p>
        </p:txBody>
      </p:sp>
      <p:sp>
        <p:nvSpPr>
          <p:cNvPr id="22533" name="Text Box 2"/>
          <p:cNvSpPr>
            <a:spLocks noGrp="1" noRot="1" noChangeAspect="1" noChangeArrowheads="1"/>
          </p:cNvSpPr>
          <p:nvPr>
            <p:ph type="sldImg"/>
          </p:nvPr>
        </p:nvSpPr>
        <p:spPr>
          <a:xfrm>
            <a:off x="1150938" y="682625"/>
            <a:ext cx="4556125" cy="3416300"/>
          </a:xfrm>
          <a:ln/>
        </p:spPr>
      </p:sp>
      <p:sp>
        <p:nvSpPr>
          <p:cNvPr id="22534" name="Text Box 3"/>
          <p:cNvSpPr>
            <a:spLocks noGrp="1" noChangeArrowheads="1"/>
          </p:cNvSpPr>
          <p:nvPr>
            <p:ph type="body" idx="1"/>
          </p:nvPr>
        </p:nvSpPr>
        <p:spPr>
          <a:xfrm>
            <a:off x="914400" y="4326125"/>
            <a:ext cx="5029200" cy="4100016"/>
          </a:xfrm>
          <a:noFill/>
          <a:ln/>
        </p:spPr>
        <p:txBody>
          <a:bodyPr wrap="none" anchor="ctr"/>
          <a:lstStyle/>
          <a:p>
            <a:r>
              <a:rPr lang="en-US" dirty="0" smtClean="0"/>
              <a:t>MW-WL needs Data-Code</a:t>
            </a:r>
            <a:r>
              <a:rPr lang="en-US" baseline="0" dirty="0" smtClean="0"/>
              <a:t> bias (DCB) corrections that are receiver type and satellite dependent.</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D4FC1BDA-48C6-6745-8AE1-6F5D4D2A33F3}" type="slidenum">
              <a:rPr lang="en-US"/>
              <a:pPr/>
              <a:t>28</a:t>
            </a:fld>
            <a:endParaRPr lang="en-US"/>
          </a:p>
        </p:txBody>
      </p:sp>
      <p:sp>
        <p:nvSpPr>
          <p:cNvPr id="24579" name="Rectangle 2"/>
          <p:cNvSpPr>
            <a:spLocks noGrp="1" noRot="1" noChangeAspect="1" noChangeArrowheads="1"/>
          </p:cNvSpPr>
          <p:nvPr>
            <p:ph type="sldImg"/>
          </p:nvPr>
        </p:nvSpPr>
        <p:spPr>
          <a:xfrm>
            <a:off x="1670050" y="685800"/>
            <a:ext cx="4572000" cy="3429000"/>
          </a:xfrm>
          <a:solidFill>
            <a:srgbClr val="FFFFFF"/>
          </a:solidFill>
          <a:ln/>
        </p:spPr>
      </p:sp>
      <p:sp>
        <p:nvSpPr>
          <p:cNvPr id="24580" name="Rectangle 3"/>
          <p:cNvSpPr>
            <a:spLocks noGrp="1" noChangeArrowheads="1"/>
          </p:cNvSpPr>
          <p:nvPr>
            <p:ph type="body" idx="1"/>
          </p:nvPr>
        </p:nvSpPr>
        <p:spPr>
          <a:noFill/>
          <a:ln/>
        </p:spPr>
        <p:txBody>
          <a:bodyPr/>
          <a:lstStyle/>
          <a:p>
            <a:pPr eaLnBrk="1" hangingPunct="1"/>
            <a:r>
              <a:rPr lang="en-US" sz="1400"/>
              <a:t>Templates for these files are in the study notes. pp 5-11, and the individual entries are discussed in Chapter 2 of the </a:t>
            </a:r>
            <a:r>
              <a:rPr lang="en-US" sz="1400" i="1"/>
              <a:t>Introduction to GAMIT/GLOBK</a:t>
            </a:r>
            <a:r>
              <a:rPr lang="en-US" sz="1400"/>
              <a:t>  and Chapter 3 of the </a:t>
            </a:r>
            <a:r>
              <a:rPr lang="en-US" sz="1400" i="1"/>
              <a:t>GAMIT Reference Manual.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3A8CF9A-4EED-0B43-9BFD-8593DAC08D89}" type="slidenum">
              <a:rPr lang="en-US"/>
              <a:pPr/>
              <a:t>29</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smtClean="0"/>
              <a:t>ftp</a:t>
            </a:r>
            <a:r>
              <a:rPr lang="en-US" baseline="0" dirty="0" smtClean="0"/>
              <a:t> </a:t>
            </a:r>
            <a:r>
              <a:rPr lang="en-US" baseline="0" dirty="0" err="1" smtClean="0"/>
              <a:t>chandler.mit.edu</a:t>
            </a:r>
            <a:r>
              <a:rPr lang="en-US" baseline="0" dirty="0" smtClean="0"/>
              <a:t> and get files from source/</a:t>
            </a:r>
            <a:r>
              <a:rPr lang="en-US" baseline="0" dirty="0" err="1" smtClean="0"/>
              <a:t>incremental_updates</a:t>
            </a:r>
            <a:r>
              <a:rPr lang="en-US" baseline="0" dirty="0" smtClean="0"/>
              <a:t>/tables directory.</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4579" name="Rectangle 5"/>
          <p:cNvSpPr>
            <a:spLocks noGrp="1" noChangeArrowheads="1"/>
          </p:cNvSpPr>
          <p:nvPr>
            <p:ph type="dt" sz="quarter"/>
          </p:nvPr>
        </p:nvSpPr>
        <p:spPr>
          <a:noFill/>
        </p:spPr>
        <p:txBody>
          <a:bodyPr/>
          <a:lstStyle/>
          <a:p>
            <a:r>
              <a:rPr lang="en-GB" i="0"/>
              <a:t>San Salvador</a:t>
            </a:r>
          </a:p>
          <a:p>
            <a:endParaRPr lang="en-GB"/>
          </a:p>
        </p:txBody>
      </p:sp>
      <p:sp>
        <p:nvSpPr>
          <p:cNvPr id="24580" name="Rectangle 9"/>
          <p:cNvSpPr>
            <a:spLocks noGrp="1" noChangeArrowheads="1"/>
          </p:cNvSpPr>
          <p:nvPr>
            <p:ph type="sldNum" sz="quarter"/>
          </p:nvPr>
        </p:nvSpPr>
        <p:spPr>
          <a:noFill/>
        </p:spPr>
        <p:txBody>
          <a:bodyPr/>
          <a:lstStyle/>
          <a:p>
            <a:r>
              <a:rPr lang="en-GB"/>
              <a:t>Page No. </a:t>
            </a:r>
            <a:fld id="{725CC401-151D-6F4E-AE1A-ECD3A697C600}" type="slidenum">
              <a:rPr lang="en-GB"/>
              <a:pPr/>
              <a:t>9</a:t>
            </a:fld>
            <a:endParaRPr lang="en-GB"/>
          </a:p>
        </p:txBody>
      </p:sp>
      <p:sp>
        <p:nvSpPr>
          <p:cNvPr id="24581" name="Text Box 2"/>
          <p:cNvSpPr>
            <a:spLocks noGrp="1" noRot="1" noChangeAspect="1" noChangeArrowheads="1"/>
          </p:cNvSpPr>
          <p:nvPr>
            <p:ph type="sldImg"/>
          </p:nvPr>
        </p:nvSpPr>
        <p:spPr>
          <a:xfrm>
            <a:off x="1150938" y="682625"/>
            <a:ext cx="4556125" cy="3416300"/>
          </a:xfrm>
          <a:ln/>
        </p:spPr>
      </p:sp>
      <p:sp>
        <p:nvSpPr>
          <p:cNvPr id="24582" name="Text Box 3"/>
          <p:cNvSpPr>
            <a:spLocks noGrp="1" noChangeArrowheads="1"/>
          </p:cNvSpPr>
          <p:nvPr>
            <p:ph type="body" idx="1"/>
          </p:nvPr>
        </p:nvSpPr>
        <p:spPr>
          <a:xfrm>
            <a:off x="914400" y="4326125"/>
            <a:ext cx="5029200" cy="4100016"/>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6627" name="Rectangle 5"/>
          <p:cNvSpPr>
            <a:spLocks noGrp="1" noChangeArrowheads="1"/>
          </p:cNvSpPr>
          <p:nvPr>
            <p:ph type="dt" sz="quarter"/>
          </p:nvPr>
        </p:nvSpPr>
        <p:spPr>
          <a:noFill/>
        </p:spPr>
        <p:txBody>
          <a:bodyPr/>
          <a:lstStyle/>
          <a:p>
            <a:r>
              <a:rPr lang="en-GB" i="0"/>
              <a:t>San Salvador</a:t>
            </a:r>
          </a:p>
          <a:p>
            <a:endParaRPr lang="en-GB"/>
          </a:p>
        </p:txBody>
      </p:sp>
      <p:sp>
        <p:nvSpPr>
          <p:cNvPr id="26628" name="Rectangle 9"/>
          <p:cNvSpPr>
            <a:spLocks noGrp="1" noChangeArrowheads="1"/>
          </p:cNvSpPr>
          <p:nvPr>
            <p:ph type="sldNum" sz="quarter"/>
          </p:nvPr>
        </p:nvSpPr>
        <p:spPr>
          <a:noFill/>
        </p:spPr>
        <p:txBody>
          <a:bodyPr/>
          <a:lstStyle/>
          <a:p>
            <a:r>
              <a:rPr lang="en-GB"/>
              <a:t>Page No. </a:t>
            </a:r>
            <a:fld id="{F75D06C9-55AC-324E-8BDD-0FE00371EF8F}" type="slidenum">
              <a:rPr lang="en-GB"/>
              <a:pPr/>
              <a:t>10</a:t>
            </a:fld>
            <a:endParaRPr lang="en-GB"/>
          </a:p>
        </p:txBody>
      </p:sp>
      <p:sp>
        <p:nvSpPr>
          <p:cNvPr id="26629" name="Text Box 2"/>
          <p:cNvSpPr>
            <a:spLocks noGrp="1" noRot="1" noChangeAspect="1" noChangeArrowheads="1"/>
          </p:cNvSpPr>
          <p:nvPr>
            <p:ph type="sldImg"/>
          </p:nvPr>
        </p:nvSpPr>
        <p:spPr>
          <a:xfrm>
            <a:off x="1150938" y="682625"/>
            <a:ext cx="4556125" cy="3416300"/>
          </a:xfrm>
          <a:ln/>
        </p:spPr>
      </p:sp>
      <p:sp>
        <p:nvSpPr>
          <p:cNvPr id="26630" name="Text Box 3"/>
          <p:cNvSpPr>
            <a:spLocks noGrp="1" noChangeArrowheads="1"/>
          </p:cNvSpPr>
          <p:nvPr>
            <p:ph type="body" idx="1"/>
          </p:nvPr>
        </p:nvSpPr>
        <p:spPr>
          <a:xfrm>
            <a:off x="914400" y="4326125"/>
            <a:ext cx="5029200" cy="4100016"/>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4"/>
          <p:cNvSpPr>
            <a:spLocks noGrp="1" noChangeArrowheads="1"/>
          </p:cNvSpPr>
          <p:nvPr>
            <p:ph type="hdr" sz="quarter"/>
          </p:nvPr>
        </p:nvSpPr>
        <p:spPr>
          <a:noFill/>
        </p:spPr>
        <p:txBody>
          <a:bodyPr/>
          <a:lstStyle/>
          <a:p>
            <a:r>
              <a:rPr lang="en-GB" i="0"/>
              <a:t>WGS-84 Seminar and Workshop</a:t>
            </a:r>
          </a:p>
          <a:p>
            <a:endParaRPr lang="en-GB"/>
          </a:p>
        </p:txBody>
      </p:sp>
      <p:sp>
        <p:nvSpPr>
          <p:cNvPr id="28675" name="Rectangle 5"/>
          <p:cNvSpPr>
            <a:spLocks noGrp="1" noChangeArrowheads="1"/>
          </p:cNvSpPr>
          <p:nvPr>
            <p:ph type="dt" sz="quarter"/>
          </p:nvPr>
        </p:nvSpPr>
        <p:spPr>
          <a:noFill/>
        </p:spPr>
        <p:txBody>
          <a:bodyPr/>
          <a:lstStyle/>
          <a:p>
            <a:r>
              <a:rPr lang="en-GB" i="0"/>
              <a:t>San Salvador</a:t>
            </a:r>
          </a:p>
          <a:p>
            <a:endParaRPr lang="en-GB"/>
          </a:p>
        </p:txBody>
      </p:sp>
      <p:sp>
        <p:nvSpPr>
          <p:cNvPr id="28676" name="Rectangle 9"/>
          <p:cNvSpPr>
            <a:spLocks noGrp="1" noChangeArrowheads="1"/>
          </p:cNvSpPr>
          <p:nvPr>
            <p:ph type="sldNum" sz="quarter"/>
          </p:nvPr>
        </p:nvSpPr>
        <p:spPr>
          <a:noFill/>
        </p:spPr>
        <p:txBody>
          <a:bodyPr/>
          <a:lstStyle/>
          <a:p>
            <a:r>
              <a:rPr lang="en-GB"/>
              <a:t>Page No. </a:t>
            </a:r>
            <a:fld id="{44E1FF22-A083-E241-8978-318B3DD07998}" type="slidenum">
              <a:rPr lang="en-GB"/>
              <a:pPr/>
              <a:t>11</a:t>
            </a:fld>
            <a:endParaRPr lang="en-GB"/>
          </a:p>
        </p:txBody>
      </p:sp>
      <p:sp>
        <p:nvSpPr>
          <p:cNvPr id="28677" name="Text Box 2"/>
          <p:cNvSpPr>
            <a:spLocks noGrp="1" noRot="1" noChangeAspect="1" noChangeArrowheads="1"/>
          </p:cNvSpPr>
          <p:nvPr>
            <p:ph type="sldImg"/>
          </p:nvPr>
        </p:nvSpPr>
        <p:spPr>
          <a:xfrm>
            <a:off x="1150938" y="682625"/>
            <a:ext cx="4556125" cy="3416300"/>
          </a:xfrm>
          <a:ln/>
        </p:spPr>
      </p:sp>
      <p:sp>
        <p:nvSpPr>
          <p:cNvPr id="28678" name="Text Box 3"/>
          <p:cNvSpPr>
            <a:spLocks noGrp="1" noChangeArrowheads="1"/>
          </p:cNvSpPr>
          <p:nvPr>
            <p:ph type="body" idx="1"/>
          </p:nvPr>
        </p:nvSpPr>
        <p:spPr>
          <a:xfrm>
            <a:off x="914400" y="4326125"/>
            <a:ext cx="5029200" cy="4100016"/>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0723" name="Rectangle 5"/>
          <p:cNvSpPr>
            <a:spLocks noGrp="1" noChangeArrowheads="1"/>
          </p:cNvSpPr>
          <p:nvPr>
            <p:ph type="dt" sz="quarter"/>
          </p:nvPr>
        </p:nvSpPr>
        <p:spPr>
          <a:noFill/>
        </p:spPr>
        <p:txBody>
          <a:bodyPr/>
          <a:lstStyle/>
          <a:p>
            <a:r>
              <a:rPr lang="en-GB" i="0"/>
              <a:t>San Salvador</a:t>
            </a:r>
          </a:p>
          <a:p>
            <a:endParaRPr lang="en-GB"/>
          </a:p>
        </p:txBody>
      </p:sp>
      <p:sp>
        <p:nvSpPr>
          <p:cNvPr id="30724" name="Rectangle 9"/>
          <p:cNvSpPr>
            <a:spLocks noGrp="1" noChangeArrowheads="1"/>
          </p:cNvSpPr>
          <p:nvPr>
            <p:ph type="sldNum" sz="quarter"/>
          </p:nvPr>
        </p:nvSpPr>
        <p:spPr>
          <a:noFill/>
        </p:spPr>
        <p:txBody>
          <a:bodyPr/>
          <a:lstStyle/>
          <a:p>
            <a:r>
              <a:rPr lang="en-GB"/>
              <a:t>Page No. </a:t>
            </a:r>
            <a:fld id="{DEF4AB41-1D71-9743-B4A4-C50989C79947}" type="slidenum">
              <a:rPr lang="en-GB"/>
              <a:pPr/>
              <a:t>12</a:t>
            </a:fld>
            <a:endParaRPr lang="en-GB"/>
          </a:p>
        </p:txBody>
      </p:sp>
      <p:sp>
        <p:nvSpPr>
          <p:cNvPr id="30725" name="Rectangle 2"/>
          <p:cNvSpPr>
            <a:spLocks noGrp="1" noRot="1" noChangeAspect="1" noChangeArrowheads="1" noTextEdit="1"/>
          </p:cNvSpPr>
          <p:nvPr>
            <p:ph type="sldImg"/>
          </p:nvPr>
        </p:nvSpPr>
        <p:spPr>
          <a:xfrm>
            <a:off x="1143000" y="685800"/>
            <a:ext cx="4573588" cy="3429000"/>
          </a:xfrm>
          <a:ln/>
        </p:spPr>
      </p:sp>
      <p:sp>
        <p:nvSpPr>
          <p:cNvPr id="30726"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2771" name="Rectangle 5"/>
          <p:cNvSpPr>
            <a:spLocks noGrp="1" noChangeArrowheads="1"/>
          </p:cNvSpPr>
          <p:nvPr>
            <p:ph type="dt" sz="quarter"/>
          </p:nvPr>
        </p:nvSpPr>
        <p:spPr>
          <a:noFill/>
        </p:spPr>
        <p:txBody>
          <a:bodyPr/>
          <a:lstStyle/>
          <a:p>
            <a:r>
              <a:rPr lang="en-GB" i="0"/>
              <a:t>San Salvador</a:t>
            </a:r>
          </a:p>
          <a:p>
            <a:endParaRPr lang="en-GB"/>
          </a:p>
        </p:txBody>
      </p:sp>
      <p:sp>
        <p:nvSpPr>
          <p:cNvPr id="32772" name="Rectangle 9"/>
          <p:cNvSpPr>
            <a:spLocks noGrp="1" noChangeArrowheads="1"/>
          </p:cNvSpPr>
          <p:nvPr>
            <p:ph type="sldNum" sz="quarter"/>
          </p:nvPr>
        </p:nvSpPr>
        <p:spPr>
          <a:noFill/>
        </p:spPr>
        <p:txBody>
          <a:bodyPr/>
          <a:lstStyle/>
          <a:p>
            <a:r>
              <a:rPr lang="en-GB"/>
              <a:t>Page No. </a:t>
            </a:r>
            <a:fld id="{30FC03B5-D6A5-D541-83CA-F7969FFD45F8}" type="slidenum">
              <a:rPr lang="en-GB"/>
              <a:pPr/>
              <a:t>13</a:t>
            </a:fld>
            <a:endParaRPr lang="en-GB"/>
          </a:p>
        </p:txBody>
      </p:sp>
      <p:sp>
        <p:nvSpPr>
          <p:cNvPr id="32773" name="Rectangle 2"/>
          <p:cNvSpPr>
            <a:spLocks noGrp="1" noRot="1" noChangeAspect="1" noChangeArrowheads="1" noTextEdit="1"/>
          </p:cNvSpPr>
          <p:nvPr>
            <p:ph type="sldImg"/>
          </p:nvPr>
        </p:nvSpPr>
        <p:spPr>
          <a:xfrm>
            <a:off x="1143000" y="685800"/>
            <a:ext cx="4573588" cy="3429000"/>
          </a:xfrm>
          <a:ln/>
        </p:spPr>
      </p:sp>
      <p:sp>
        <p:nvSpPr>
          <p:cNvPr id="3277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4"/>
          <p:cNvSpPr>
            <a:spLocks noGrp="1" noChangeArrowheads="1"/>
          </p:cNvSpPr>
          <p:nvPr>
            <p:ph type="hdr" sz="quarter"/>
          </p:nvPr>
        </p:nvSpPr>
        <p:spPr>
          <a:noFill/>
        </p:spPr>
        <p:txBody>
          <a:bodyPr/>
          <a:lstStyle/>
          <a:p>
            <a:r>
              <a:rPr lang="en-GB" i="0"/>
              <a:t>WGS-84 Seminar and Workshop</a:t>
            </a:r>
          </a:p>
          <a:p>
            <a:endParaRPr lang="en-GB"/>
          </a:p>
        </p:txBody>
      </p:sp>
      <p:sp>
        <p:nvSpPr>
          <p:cNvPr id="34819" name="Rectangle 5"/>
          <p:cNvSpPr>
            <a:spLocks noGrp="1" noChangeArrowheads="1"/>
          </p:cNvSpPr>
          <p:nvPr>
            <p:ph type="dt" sz="quarter"/>
          </p:nvPr>
        </p:nvSpPr>
        <p:spPr>
          <a:noFill/>
        </p:spPr>
        <p:txBody>
          <a:bodyPr/>
          <a:lstStyle/>
          <a:p>
            <a:r>
              <a:rPr lang="en-GB" i="0"/>
              <a:t>San Salvador</a:t>
            </a:r>
          </a:p>
          <a:p>
            <a:endParaRPr lang="en-GB"/>
          </a:p>
        </p:txBody>
      </p:sp>
      <p:sp>
        <p:nvSpPr>
          <p:cNvPr id="34820" name="Rectangle 9"/>
          <p:cNvSpPr>
            <a:spLocks noGrp="1" noChangeArrowheads="1"/>
          </p:cNvSpPr>
          <p:nvPr>
            <p:ph type="sldNum" sz="quarter"/>
          </p:nvPr>
        </p:nvSpPr>
        <p:spPr>
          <a:noFill/>
        </p:spPr>
        <p:txBody>
          <a:bodyPr/>
          <a:lstStyle/>
          <a:p>
            <a:r>
              <a:rPr lang="en-GB"/>
              <a:t>Page No. </a:t>
            </a:r>
            <a:fld id="{EDA3447B-B0BB-D348-9165-D20F2C376759}" type="slidenum">
              <a:rPr lang="en-GB"/>
              <a:pPr/>
              <a:t>14</a:t>
            </a:fld>
            <a:endParaRPr lang="en-GB"/>
          </a:p>
        </p:txBody>
      </p:sp>
      <p:sp>
        <p:nvSpPr>
          <p:cNvPr id="34821" name="Text Box 1"/>
          <p:cNvSpPr txBox="1">
            <a:spLocks noChangeArrowheads="1"/>
          </p:cNvSpPr>
          <p:nvPr/>
        </p:nvSpPr>
        <p:spPr bwMode="auto">
          <a:xfrm>
            <a:off x="1300164" y="686235"/>
            <a:ext cx="4181475" cy="3124424"/>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34822" name="Text Box 2"/>
          <p:cNvSpPr>
            <a:spLocks noGrp="1" noChangeArrowheads="1"/>
          </p:cNvSpPr>
          <p:nvPr>
            <p:ph type="body"/>
          </p:nvPr>
        </p:nvSpPr>
        <p:spPr>
          <a:xfrm>
            <a:off x="304800" y="4419416"/>
            <a:ext cx="6248400" cy="4681892"/>
          </a:xfrm>
          <a:noFill/>
          <a:ln/>
        </p:spPr>
        <p:txBody>
          <a:bodyPr/>
          <a:lstStyle/>
          <a:p>
            <a:pPr>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Arial" charset="0"/>
              <a:ea typeface="DejaVu Sans" charset="0"/>
              <a:cs typeface="DejaVu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p:spPr>
        <p:txBody>
          <a:bodyPr/>
          <a:lstStyle/>
          <a:p>
            <a:fld id="{1099C742-3CC9-744C-A8A9-AC832F0DF6D8}" type="slidenum">
              <a:rPr lang="en-US"/>
              <a:pPr/>
              <a:t>16</a:t>
            </a:fld>
            <a:endParaRPr lang="en-US"/>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36868"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a:lstStyle/>
          <a:p>
            <a:r>
              <a:rPr lang="en-US" u="sng"/>
              <a:t>RIGHT SIDE is predicted variations for three heights.</a:t>
            </a:r>
          </a:p>
          <a:p>
            <a:r>
              <a:rPr lang="en-US"/>
              <a:t>The most common and dominant source of high-frequency multipath is reflection from the horizontal surface beneath the antenna.  If this surface is far enough away from the antenna (1-2 m) to be outside the fresnel zone (no interaction with the antenna itself), then geometric optics allows us to model the signal well enough to predict the frequency.  For an antenna mounted 1-2 m above the surface, the variations will be of the order of minutes, and tend to have low, though still significant correlatations with the signature of the station’s coordinates and the atmospheric delay.  Once you get within a half-meter, though, the longer period variations are a real problem.  And this is even without taking into account the interaction with the antenna structure.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hdr" sz="quarter"/>
          </p:nvPr>
        </p:nvSpPr>
        <p:spPr>
          <a:noFill/>
        </p:spPr>
        <p:txBody>
          <a:bodyPr/>
          <a:lstStyle/>
          <a:p>
            <a:r>
              <a:rPr lang="en-GB" i="0"/>
              <a:t>WGS-84 Seminar and Workshop</a:t>
            </a:r>
          </a:p>
          <a:p>
            <a:endParaRPr lang="en-GB"/>
          </a:p>
        </p:txBody>
      </p:sp>
      <p:sp>
        <p:nvSpPr>
          <p:cNvPr id="43011" name="Rectangle 5"/>
          <p:cNvSpPr>
            <a:spLocks noGrp="1" noChangeArrowheads="1"/>
          </p:cNvSpPr>
          <p:nvPr>
            <p:ph type="dt" sz="quarter"/>
          </p:nvPr>
        </p:nvSpPr>
        <p:spPr>
          <a:noFill/>
        </p:spPr>
        <p:txBody>
          <a:bodyPr/>
          <a:lstStyle/>
          <a:p>
            <a:r>
              <a:rPr lang="en-GB" i="0"/>
              <a:t>San Salvador</a:t>
            </a:r>
          </a:p>
          <a:p>
            <a:endParaRPr lang="en-GB"/>
          </a:p>
        </p:txBody>
      </p:sp>
      <p:sp>
        <p:nvSpPr>
          <p:cNvPr id="43012" name="Rectangle 9"/>
          <p:cNvSpPr>
            <a:spLocks noGrp="1" noChangeArrowheads="1"/>
          </p:cNvSpPr>
          <p:nvPr>
            <p:ph type="sldNum" sz="quarter"/>
          </p:nvPr>
        </p:nvSpPr>
        <p:spPr>
          <a:noFill/>
        </p:spPr>
        <p:txBody>
          <a:bodyPr/>
          <a:lstStyle/>
          <a:p>
            <a:r>
              <a:rPr lang="en-GB"/>
              <a:t>Page No. </a:t>
            </a:r>
            <a:fld id="{C28CED67-F2D5-7C4C-82C8-5B8A61956286}" type="slidenum">
              <a:rPr lang="en-GB"/>
              <a:pPr/>
              <a:t>23</a:t>
            </a:fld>
            <a:endParaRPr lang="en-GB"/>
          </a:p>
        </p:txBody>
      </p:sp>
      <p:sp>
        <p:nvSpPr>
          <p:cNvPr id="43013" name="Rectangle 2"/>
          <p:cNvSpPr>
            <a:spLocks noGrp="1" noRot="1" noChangeAspect="1" noChangeArrowheads="1" noTextEdit="1"/>
          </p:cNvSpPr>
          <p:nvPr>
            <p:ph type="sldImg"/>
          </p:nvPr>
        </p:nvSpPr>
        <p:spPr>
          <a:xfrm>
            <a:off x="1143000" y="685800"/>
            <a:ext cx="4573588" cy="3429000"/>
          </a:xfrm>
          <a:ln/>
        </p:spPr>
      </p:sp>
      <p:sp>
        <p:nvSpPr>
          <p:cNvPr id="43014" name="Rectangle 3"/>
          <p:cNvSpPr>
            <a:spLocks noGrp="1" noChangeArrowheads="1"/>
          </p:cNvSpPr>
          <p:nvPr>
            <p:ph type="body" idx="1"/>
          </p:nvPr>
        </p:nvSpPr>
        <p:spPr>
          <a:xfrm>
            <a:off x="914400" y="4343520"/>
            <a:ext cx="5029200" cy="4114246"/>
          </a:xfrm>
          <a:solidFill>
            <a:srgbClr val="FFFFFF"/>
          </a:solidFill>
          <a:ln>
            <a:solidFill>
              <a:srgbClr val="000000"/>
            </a:solidFill>
            <a:miter lim="800000"/>
          </a:ln>
        </p:spPr>
        <p:txBody>
          <a:bodyPr lIns="91998" tIns="45999" rIns="91998" bIns="45999"/>
          <a:lstStyle/>
          <a:p>
            <a:r>
              <a:rPr lang="en-US"/>
              <a:t>The four catagories I’ve listed here is a useful way to think about errors in GPS measurements.  For studying global phenomena they are all potentially important, but I’m going to concentrate today on measurements on continental scale.  For these intersite distances, we now know the orbits of the satellites well enough that their contribution is usually small.   So we’ll look at effects in signal propagation and uninteresting motions of the receiving antenna.  In signal propagation, first order ionospheric effects are removed in all high precision work by combining signals at the two GPS frequencies.  And for modern observations, receiver noise is nearly negligible. So we’re left with scattering effects and the atmosphere.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04/04/2012</a:t>
            </a:r>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
        <p:nvSpPr>
          <p:cNvPr id="7" name="Slide Number Placeholder 6"/>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04/04/2012</a:t>
            </a:r>
            <a:endParaRPr lang="en-US"/>
          </a:p>
        </p:txBody>
      </p:sp>
      <p:sp>
        <p:nvSpPr>
          <p:cNvPr id="8" name="Footer Placeholder 7"/>
          <p:cNvSpPr>
            <a:spLocks noGrp="1"/>
          </p:cNvSpPr>
          <p:nvPr>
            <p:ph type="ftr" sz="quarter" idx="11"/>
          </p:nvPr>
        </p:nvSpPr>
        <p:spPr/>
        <p:txBody>
          <a:bodyPr/>
          <a:lstStyle/>
          <a:p>
            <a:r>
              <a:rPr lang="en-US" smtClean="0"/>
              <a:t>Greece Lec01</a:t>
            </a:r>
            <a:endParaRPr lang="en-US"/>
          </a:p>
        </p:txBody>
      </p:sp>
      <p:sp>
        <p:nvSpPr>
          <p:cNvPr id="9" name="Slide Number Placeholder 8"/>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04/04/2012</a:t>
            </a:r>
            <a:endParaRPr lang="en-US"/>
          </a:p>
        </p:txBody>
      </p:sp>
      <p:sp>
        <p:nvSpPr>
          <p:cNvPr id="4" name="Footer Placeholder 3"/>
          <p:cNvSpPr>
            <a:spLocks noGrp="1"/>
          </p:cNvSpPr>
          <p:nvPr>
            <p:ph type="ftr" sz="quarter" idx="11"/>
          </p:nvPr>
        </p:nvSpPr>
        <p:spPr/>
        <p:txBody>
          <a:bodyPr/>
          <a:lstStyle/>
          <a:p>
            <a:r>
              <a:rPr lang="en-US" smtClean="0"/>
              <a:t>Greece Lec01</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04/04/2012</a:t>
            </a:r>
            <a:endParaRPr lang="en-US"/>
          </a:p>
        </p:txBody>
      </p:sp>
      <p:sp>
        <p:nvSpPr>
          <p:cNvPr id="3" name="Footer Placeholder 2"/>
          <p:cNvSpPr>
            <a:spLocks noGrp="1"/>
          </p:cNvSpPr>
          <p:nvPr>
            <p:ph type="ftr" sz="quarter" idx="11"/>
          </p:nvPr>
        </p:nvSpPr>
        <p:spPr/>
        <p:txBody>
          <a:bodyPr/>
          <a:lstStyle/>
          <a:p>
            <a:r>
              <a:rPr lang="en-US" smtClean="0"/>
              <a:t>Greece Lec01</a:t>
            </a:r>
            <a:endParaRPr lang="en-US"/>
          </a:p>
        </p:txBody>
      </p:sp>
      <p:sp>
        <p:nvSpPr>
          <p:cNvPr id="4" name="Slide Number Placeholder 3"/>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04/04/2012</a:t>
            </a:r>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
        <p:nvSpPr>
          <p:cNvPr id="7" name="Slide Number Placeholder 6"/>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04/04/2012</a:t>
            </a:r>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
        <p:nvSpPr>
          <p:cNvPr id="7" name="Slide Number Placeholder 6"/>
          <p:cNvSpPr>
            <a:spLocks noGrp="1"/>
          </p:cNvSpPr>
          <p:nvPr>
            <p:ph type="sldNum" sz="quarter" idx="12"/>
          </p:nvPr>
        </p:nvSpPr>
        <p:spPr/>
        <p:txBody>
          <a:bodyPr/>
          <a:lstStyle/>
          <a:p>
            <a:fld id="{1E733780-A431-4245-B6C8-30D0742668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04/04/2012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Greece Lec01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33780-A431-4245-B6C8-30D0742668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eoweb.mit.edu/~simon/gtgk/Greece12/"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ah@mit.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normAutofit fontScale="90000"/>
          </a:bodyPr>
          <a:lstStyle/>
          <a:p>
            <a:r>
              <a:rPr lang="en-US" dirty="0" smtClean="0"/>
              <a:t>EPOS </a:t>
            </a:r>
            <a:r>
              <a:rPr lang="en-US" dirty="0" smtClean="0"/>
              <a:t>GAMIT/GLOBK/Track Workshop</a:t>
            </a:r>
            <a:br>
              <a:rPr lang="en-US" dirty="0" smtClean="0"/>
            </a:br>
            <a:r>
              <a:rPr lang="en-US" dirty="0" smtClean="0"/>
              <a:t>Introduction</a:t>
            </a:r>
            <a:endParaRPr lang="en-US" dirty="0"/>
          </a:p>
        </p:txBody>
      </p:sp>
      <p:sp>
        <p:nvSpPr>
          <p:cNvPr id="3" name="Subtitle 2"/>
          <p:cNvSpPr>
            <a:spLocks noGrp="1"/>
          </p:cNvSpPr>
          <p:nvPr>
            <p:ph type="subTitle" idx="1"/>
          </p:nvPr>
        </p:nvSpPr>
        <p:spPr/>
        <p:txBody>
          <a:bodyPr/>
          <a:lstStyle/>
          <a:p>
            <a:r>
              <a:rPr lang="en-US" dirty="0" smtClean="0"/>
              <a:t>Thomas Herring, MIT</a:t>
            </a:r>
          </a:p>
          <a:p>
            <a:r>
              <a:rPr lang="en-US" dirty="0" err="1" smtClean="0"/>
              <a:t>tah@mit.edu</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52400"/>
            <a:ext cx="7772400" cy="914400"/>
          </a:xfrm>
        </p:spPr>
        <p:txBody>
          <a:bodyPr anchor="ctr"/>
          <a:lstStyle/>
          <a:p>
            <a:pPr algn="ctr">
              <a:lnSpc>
                <a:spcPct val="10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b="0"/>
              <a:t>Modeling the observations</a:t>
            </a:r>
            <a:r>
              <a:rPr lang="en-GB" sz="3000" b="0"/>
              <a:t/>
            </a:r>
            <a:br>
              <a:rPr lang="en-GB" sz="3000" b="0"/>
            </a:br>
            <a:r>
              <a:rPr lang="en-GB" sz="2200" b="0"/>
              <a:t>II. Software structure</a:t>
            </a:r>
            <a:endParaRPr lang="en-GB"/>
          </a:p>
        </p:txBody>
      </p:sp>
      <p:sp>
        <p:nvSpPr>
          <p:cNvPr id="25603" name="Rectangle 3"/>
          <p:cNvSpPr>
            <a:spLocks noGrp="1" noChangeArrowheads="1"/>
          </p:cNvSpPr>
          <p:nvPr>
            <p:ph type="body" idx="1"/>
          </p:nvPr>
        </p:nvSpPr>
        <p:spPr>
          <a:xfrm>
            <a:off x="609600" y="1066800"/>
            <a:ext cx="8001000" cy="5257800"/>
          </a:xfrm>
        </p:spPr>
        <p:txBody>
          <a:bodyPr/>
          <a:lstStyle/>
          <a:p>
            <a:pPr>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b="0" dirty="0"/>
              <a:t>Satellite orbit</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IGS tabulated ephemeris (Earth-fixed SP3 file) [ </a:t>
            </a:r>
            <a:r>
              <a:rPr lang="en-GB" sz="1400" b="0" dirty="0">
                <a:solidFill>
                  <a:schemeClr val="accent2"/>
                </a:solidFill>
              </a:rPr>
              <a:t>track</a:t>
            </a:r>
            <a:r>
              <a:rPr lang="en-GB" sz="1400" b="0" dirty="0"/>
              <a:t> ]</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GAMIT tabulated ephemeris ( </a:t>
            </a:r>
            <a:r>
              <a:rPr lang="en-GB" sz="1400" b="0" dirty="0" err="1"/>
              <a:t>t</a:t>
            </a:r>
            <a:r>
              <a:rPr lang="en-GB" sz="1400" b="0" dirty="0"/>
              <a:t>-file ):  numerical integration by </a:t>
            </a:r>
            <a:r>
              <a:rPr lang="en-GB" sz="1400" b="0" dirty="0">
                <a:solidFill>
                  <a:schemeClr val="accent2"/>
                </a:solidFill>
              </a:rPr>
              <a:t>arc</a:t>
            </a:r>
            <a:r>
              <a:rPr lang="en-GB" sz="1400" b="0" dirty="0"/>
              <a:t> in inertial space,  fit to SP3 file, may be represented by its initial conditions (ICs) and radiation-pressure parameters; requires tabulated positions of Sun and Moon</a:t>
            </a:r>
          </a:p>
          <a:p>
            <a:pPr>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b="0" dirty="0"/>
              <a:t>Motion of the Earth in inertial space  [</a:t>
            </a:r>
            <a:r>
              <a:rPr lang="en-GB" sz="1400" b="0" dirty="0">
                <a:solidFill>
                  <a:srgbClr val="C0504D"/>
                </a:solidFill>
              </a:rPr>
              <a:t>model or track</a:t>
            </a:r>
            <a:r>
              <a:rPr lang="en-GB" sz="1800" b="0" dirty="0">
                <a:solidFill>
                  <a:srgbClr val="C0504D"/>
                </a:solidFill>
              </a:rPr>
              <a:t> </a:t>
            </a:r>
            <a:r>
              <a:rPr lang="en-GB" sz="1800" b="0" dirty="0"/>
              <a:t>]</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Analytical models for precession and nutation (tabulated); IERS observed values for pole position (wobble), and axial rotation (UT1) </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Analytical model of solid-Earth tides; global grids of ocean and atmospheric  tidal loading </a:t>
            </a:r>
          </a:p>
          <a:p>
            <a:pPr>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b="0" dirty="0"/>
              <a:t>Propagation of the signal [</a:t>
            </a:r>
            <a:r>
              <a:rPr lang="en-GB" sz="1400" b="0" dirty="0">
                <a:solidFill>
                  <a:srgbClr val="C0504D"/>
                </a:solidFill>
              </a:rPr>
              <a:t>model or track</a:t>
            </a:r>
            <a:r>
              <a:rPr lang="en-GB" sz="1800" b="0" dirty="0">
                <a:solidFill>
                  <a:srgbClr val="C0504D"/>
                </a:solidFill>
              </a:rPr>
              <a:t> </a:t>
            </a:r>
            <a:r>
              <a:rPr lang="en-GB" sz="1800" b="0" dirty="0"/>
              <a:t>]</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Zenith hydrostatic (dry)  delay (ZHD) from pressure  ( met-file, VMF1, or GPT ) </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Zenith wet delay (ZWD) [crudely</a:t>
            </a:r>
            <a:r>
              <a:rPr lang="en-GB" sz="1400" b="0" dirty="0" smtClean="0"/>
              <a:t> </a:t>
            </a:r>
            <a:r>
              <a:rPr lang="en-US" sz="1400" b="0" dirty="0" smtClean="0"/>
              <a:t>modeled</a:t>
            </a:r>
            <a:r>
              <a:rPr lang="en-GB" sz="1400" b="0" dirty="0" smtClean="0"/>
              <a:t> </a:t>
            </a:r>
            <a:r>
              <a:rPr lang="en-GB" sz="1400" b="0" dirty="0"/>
              <a:t>and estimated in solve or track ]</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ZHD and ZWD mapped to line-of-sight with mapping functions (VMF1 grid or GMT)</a:t>
            </a:r>
          </a:p>
          <a:p>
            <a:pPr lvl="1">
              <a:lnSpc>
                <a:spcPct val="120000"/>
              </a:lnSpc>
              <a:spcBef>
                <a:spcPct val="5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b="0" dirty="0"/>
              <a:t>Variations in the phase</a:t>
            </a:r>
            <a:r>
              <a:rPr lang="en-GB" sz="1400" b="0" dirty="0" smtClean="0"/>
              <a:t> </a:t>
            </a:r>
            <a:r>
              <a:rPr lang="en-US" sz="1400" b="0" dirty="0" smtClean="0"/>
              <a:t>centers </a:t>
            </a:r>
            <a:r>
              <a:rPr lang="en-GB" sz="1400" b="0" dirty="0" smtClean="0"/>
              <a:t>of </a:t>
            </a:r>
            <a:r>
              <a:rPr lang="en-GB" sz="1400" b="0" dirty="0"/>
              <a:t>the ground and </a:t>
            </a:r>
            <a:r>
              <a:rPr lang="en-GB" sz="1400" b="0" dirty="0" smtClean="0"/>
              <a:t>satellite </a:t>
            </a:r>
            <a:r>
              <a:rPr lang="en-GB" sz="1400" b="0" dirty="0"/>
              <a:t>antennas (ANTEX file</a:t>
            </a:r>
            <a:r>
              <a:rPr lang="en-GB" sz="1400" b="0" dirty="0" smtClean="0"/>
              <a:t>)</a:t>
            </a:r>
            <a:endParaRPr lang="en-GB" sz="1400" b="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10</a:t>
            </a:fld>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04800"/>
            <a:ext cx="7467600" cy="609600"/>
          </a:xfrm>
        </p:spPr>
        <p:txBody>
          <a:bodyPr anchor="ctr"/>
          <a:lstStyle/>
          <a:p>
            <a:pPr algn="ctr">
              <a:lnSpc>
                <a:spcPct val="10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700" b="0"/>
              <a:t>Parameter Estimation</a:t>
            </a:r>
            <a:endParaRPr lang="en-GB"/>
          </a:p>
        </p:txBody>
      </p:sp>
      <p:sp>
        <p:nvSpPr>
          <p:cNvPr id="27651" name="Rectangle 3"/>
          <p:cNvSpPr>
            <a:spLocks noGrp="1" noChangeArrowheads="1"/>
          </p:cNvSpPr>
          <p:nvPr>
            <p:ph type="body" idx="1"/>
          </p:nvPr>
        </p:nvSpPr>
        <p:spPr>
          <a:xfrm>
            <a:off x="228600" y="1066800"/>
            <a:ext cx="8534400" cy="5257800"/>
          </a:xfrm>
        </p:spPr>
        <p:txBody>
          <a:bodyPr/>
          <a:lstStyle/>
          <a:p>
            <a:pPr>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b="0" dirty="0"/>
              <a:t>Phase observations [</a:t>
            </a:r>
            <a:r>
              <a:rPr lang="en-GB" sz="1800" b="0" dirty="0">
                <a:solidFill>
                  <a:srgbClr val="C0504D"/>
                </a:solidFill>
              </a:rPr>
              <a:t> solve </a:t>
            </a:r>
            <a:r>
              <a:rPr lang="en-GB" sz="1800" b="0" dirty="0"/>
              <a:t>or</a:t>
            </a:r>
            <a:r>
              <a:rPr lang="en-GB" sz="1800" b="0" dirty="0">
                <a:solidFill>
                  <a:srgbClr val="FFF54E"/>
                </a:solidFill>
              </a:rPr>
              <a:t> </a:t>
            </a:r>
            <a:r>
              <a:rPr lang="en-GB" sz="1800" b="0" dirty="0">
                <a:solidFill>
                  <a:srgbClr val="C0504D"/>
                </a:solidFill>
              </a:rPr>
              <a:t>track</a:t>
            </a:r>
            <a:r>
              <a:rPr lang="en-GB" sz="1800" b="0" dirty="0"/>
              <a:t> ] </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Form double difference LC combination of L1 and L2 to cancel clocks &amp; ionosphere</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Apply a priori constraints </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Estimate the coordinates, ZTD, and real-valued ambiguities  </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Form M-W WL and/or phase WL with ionospheric constraints to estimate and  resolve the WL (L2-L1) integer ambiguities </a:t>
            </a:r>
            <a:r>
              <a:rPr lang="en-GB" sz="1600" b="0" dirty="0">
                <a:solidFill>
                  <a:srgbClr val="C0504D"/>
                </a:solidFill>
              </a:rPr>
              <a:t>[ </a:t>
            </a:r>
            <a:r>
              <a:rPr lang="en-GB" sz="1600" b="0" dirty="0" err="1">
                <a:solidFill>
                  <a:srgbClr val="C0504D"/>
                </a:solidFill>
              </a:rPr>
              <a:t>autcln</a:t>
            </a:r>
            <a:r>
              <a:rPr lang="en-GB" sz="1600" b="0" dirty="0">
                <a:solidFill>
                  <a:srgbClr val="C0504D"/>
                </a:solidFill>
              </a:rPr>
              <a:t>, solve, track</a:t>
            </a:r>
            <a:r>
              <a:rPr lang="en-GB" sz="1600" b="0" dirty="0"/>
              <a:t> ]</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Estimate and resolve the narrow-lane (NL) ambiguities</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Estimate the coordinates and ZTD with WL and NL ambiguities fixed </a:t>
            </a:r>
          </a:p>
          <a:p>
            <a:pPr lvl="1">
              <a:lnSpc>
                <a:spcPct val="110000"/>
              </a:lnSpc>
              <a:spcBef>
                <a:spcPct val="40000"/>
              </a:spcBef>
              <a:buFont typeface="Wingdings"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solidFill>
                  <a:schemeClr val="accent1"/>
                </a:solidFill>
              </a:rPr>
              <a:t>---</a:t>
            </a:r>
            <a:r>
              <a:rPr lang="en-GB" sz="1600" b="0" dirty="0"/>
              <a:t> Estimation can be batch least squares [ </a:t>
            </a:r>
            <a:r>
              <a:rPr lang="en-GB" sz="1600" b="0" dirty="0">
                <a:solidFill>
                  <a:srgbClr val="C0504D"/>
                </a:solidFill>
              </a:rPr>
              <a:t>solve</a:t>
            </a:r>
            <a:r>
              <a:rPr lang="en-GB" sz="1600" b="0" dirty="0"/>
              <a:t> ] or sequential (Kalman filter  [ </a:t>
            </a:r>
            <a:r>
              <a:rPr lang="en-GB" sz="1600" b="0" dirty="0">
                <a:solidFill>
                  <a:srgbClr val="C0504D"/>
                </a:solidFill>
              </a:rPr>
              <a:t>track</a:t>
            </a:r>
            <a:r>
              <a:rPr lang="en-GB" sz="1400" b="0" dirty="0"/>
              <a:t> ]</a:t>
            </a:r>
          </a:p>
          <a:p>
            <a:pPr>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b="0" dirty="0"/>
              <a:t>Quasi-observations from phase solution (</a:t>
            </a:r>
            <a:r>
              <a:rPr lang="en-GB" sz="1800" b="0" dirty="0" err="1"/>
              <a:t>h</a:t>
            </a:r>
            <a:r>
              <a:rPr lang="en-GB" sz="1800" b="0" dirty="0"/>
              <a:t>-file) [ </a:t>
            </a:r>
            <a:r>
              <a:rPr lang="en-GB" sz="1800" b="0" dirty="0" err="1">
                <a:solidFill>
                  <a:srgbClr val="C0504D"/>
                </a:solidFill>
              </a:rPr>
              <a:t>globk</a:t>
            </a:r>
            <a:r>
              <a:rPr lang="en-GB" sz="1800" b="0" dirty="0"/>
              <a:t> ]</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Sequential (Kalman filter) </a:t>
            </a:r>
          </a:p>
          <a:p>
            <a:pPr lvl="1">
              <a:lnSpc>
                <a:spcPct val="11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Epoch-by-epoch test of compatibility (chi2 increment) but batch output</a:t>
            </a:r>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11</a:t>
            </a:fld>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52600" y="304800"/>
            <a:ext cx="4495800" cy="685800"/>
          </a:xfrm>
        </p:spPr>
        <p:txBody>
          <a:bodyPr/>
          <a:lstStyle/>
          <a:p>
            <a:r>
              <a:rPr lang="en-US" sz="3000" b="0"/>
              <a:t>Limits of GPS Accuracy</a:t>
            </a:r>
            <a:endParaRPr lang="en-US" sz="2800"/>
          </a:p>
        </p:txBody>
      </p:sp>
      <p:sp>
        <p:nvSpPr>
          <p:cNvPr id="29699" name="Rectangle 3"/>
          <p:cNvSpPr>
            <a:spLocks noGrp="1" noChangeArrowheads="1"/>
          </p:cNvSpPr>
          <p:nvPr>
            <p:ph type="body" idx="1"/>
          </p:nvPr>
        </p:nvSpPr>
        <p:spPr>
          <a:xfrm>
            <a:off x="533400" y="1219200"/>
            <a:ext cx="8382000" cy="5105400"/>
          </a:xfrm>
        </p:spPr>
        <p:txBody>
          <a:bodyPr/>
          <a:lstStyle/>
          <a:p>
            <a:pPr marL="342900" indent="-342900" defTabSz="914400">
              <a:lnSpc>
                <a:spcPct val="104000"/>
              </a:lnSpc>
            </a:pPr>
            <a:r>
              <a:rPr lang="en-US" sz="1900" b="0"/>
              <a:t>Signal propagation effects</a:t>
            </a:r>
          </a:p>
          <a:p>
            <a:pPr marL="742950" lvl="1" indent="-285750" defTabSz="914400">
              <a:lnSpc>
                <a:spcPct val="104000"/>
              </a:lnSpc>
            </a:pPr>
            <a:r>
              <a:rPr lang="en-US" sz="1900" b="0"/>
              <a:t>Signal scattering ( antenna phase center / multipath ) </a:t>
            </a:r>
          </a:p>
          <a:p>
            <a:pPr marL="742950" lvl="1" indent="-285750" defTabSz="914400">
              <a:lnSpc>
                <a:spcPct val="104000"/>
              </a:lnSpc>
            </a:pPr>
            <a:r>
              <a:rPr lang="en-US" sz="1900" b="0"/>
              <a:t>Atmospheric delay (mainly water vapor)</a:t>
            </a:r>
          </a:p>
          <a:p>
            <a:pPr marL="742950" lvl="1" indent="-285750" defTabSz="914400">
              <a:lnSpc>
                <a:spcPct val="104000"/>
              </a:lnSpc>
            </a:pPr>
            <a:r>
              <a:rPr lang="en-US" sz="1900" b="0"/>
              <a:t>Ionospheric effects</a:t>
            </a:r>
          </a:p>
          <a:p>
            <a:pPr marL="742950" lvl="1" indent="-285750" defTabSz="914400">
              <a:lnSpc>
                <a:spcPct val="104000"/>
              </a:lnSpc>
            </a:pPr>
            <a:r>
              <a:rPr lang="en-US" sz="1900" b="0"/>
              <a:t>Receiver noise</a:t>
            </a:r>
          </a:p>
          <a:p>
            <a:pPr marL="342900" indent="-342900" defTabSz="914400">
              <a:lnSpc>
                <a:spcPct val="104000"/>
              </a:lnSpc>
              <a:spcBef>
                <a:spcPct val="80000"/>
              </a:spcBef>
            </a:pPr>
            <a:r>
              <a:rPr lang="en-US" sz="1900" b="0"/>
              <a:t>Unmodeled motions of the station</a:t>
            </a:r>
          </a:p>
          <a:p>
            <a:pPr marL="742950" lvl="1" indent="-285750" defTabSz="914400">
              <a:lnSpc>
                <a:spcPct val="104000"/>
              </a:lnSpc>
            </a:pPr>
            <a:r>
              <a:rPr lang="en-US" sz="1900" b="0"/>
              <a:t>Monument instability</a:t>
            </a:r>
          </a:p>
          <a:p>
            <a:pPr marL="742950" lvl="1" indent="-285750" defTabSz="914400">
              <a:lnSpc>
                <a:spcPct val="104000"/>
              </a:lnSpc>
            </a:pPr>
            <a:r>
              <a:rPr lang="en-US" sz="1900" b="0"/>
              <a:t>Loading of the crust by atmosphere, oceans, and surface water</a:t>
            </a:r>
          </a:p>
          <a:p>
            <a:pPr marL="342900" indent="-342900" defTabSz="914400">
              <a:lnSpc>
                <a:spcPct val="104000"/>
              </a:lnSpc>
              <a:spcBef>
                <a:spcPct val="80000"/>
              </a:spcBef>
            </a:pPr>
            <a:r>
              <a:rPr lang="en-US" sz="1900" b="0"/>
              <a:t>Unmodeled motions of the satellites</a:t>
            </a:r>
          </a:p>
          <a:p>
            <a:pPr marL="342900" indent="-342900" defTabSz="914400">
              <a:lnSpc>
                <a:spcPct val="104000"/>
              </a:lnSpc>
              <a:spcBef>
                <a:spcPct val="80000"/>
              </a:spcBef>
            </a:pPr>
            <a:r>
              <a:rPr lang="en-US" sz="1900" b="0"/>
              <a:t>Reference frame</a:t>
            </a:r>
          </a:p>
          <a:p>
            <a:pPr marL="742950" lvl="1" indent="-285750" defTabSz="914400">
              <a:lnSpc>
                <a:spcPct val="104000"/>
              </a:lnSpc>
              <a:buFont typeface="Wingdings" charset="2"/>
              <a:buNone/>
            </a:pPr>
            <a:endParaRPr lang="en-US" sz="1600"/>
          </a:p>
          <a:p>
            <a:pPr marL="742950" lvl="1" indent="-285750" defTabSz="914400"/>
            <a:endParaRPr lang="en-US" sz="1600"/>
          </a:p>
          <a:p>
            <a:pPr marL="742950" lvl="1" indent="-285750" defTabSz="914400"/>
            <a:endParaRPr lang="en-US" sz="160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12</a:t>
            </a:fld>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52600" y="304800"/>
            <a:ext cx="4495800" cy="685800"/>
          </a:xfrm>
        </p:spPr>
        <p:txBody>
          <a:bodyPr/>
          <a:lstStyle/>
          <a:p>
            <a:r>
              <a:rPr lang="en-US" sz="3000" b="0"/>
              <a:t>Limits of GPS Accuracy</a:t>
            </a:r>
            <a:endParaRPr lang="en-US" sz="2800"/>
          </a:p>
        </p:txBody>
      </p:sp>
      <p:sp>
        <p:nvSpPr>
          <p:cNvPr id="31747" name="Rectangle 3"/>
          <p:cNvSpPr>
            <a:spLocks noGrp="1" noChangeArrowheads="1"/>
          </p:cNvSpPr>
          <p:nvPr>
            <p:ph type="body" idx="1"/>
          </p:nvPr>
        </p:nvSpPr>
        <p:spPr>
          <a:xfrm>
            <a:off x="533400" y="1219200"/>
            <a:ext cx="8382000" cy="5105400"/>
          </a:xfrm>
        </p:spPr>
        <p:txBody>
          <a:bodyPr/>
          <a:lstStyle/>
          <a:p>
            <a:pPr marL="342900" indent="-342900" defTabSz="914400">
              <a:lnSpc>
                <a:spcPct val="104000"/>
              </a:lnSpc>
            </a:pPr>
            <a:r>
              <a:rPr lang="en-US" sz="1900" b="0">
                <a:solidFill>
                  <a:srgbClr val="FF1337"/>
                </a:solidFill>
              </a:rPr>
              <a:t>Signal propagation effects</a:t>
            </a:r>
            <a:endParaRPr lang="en-US" sz="1900" b="0"/>
          </a:p>
          <a:p>
            <a:pPr marL="742950" lvl="1" indent="-285750" defTabSz="914400">
              <a:lnSpc>
                <a:spcPct val="104000"/>
              </a:lnSpc>
            </a:pPr>
            <a:r>
              <a:rPr lang="en-US" sz="1900" b="0"/>
              <a:t>Signal scattering ( antenna phase center / multipath ) </a:t>
            </a:r>
          </a:p>
          <a:p>
            <a:pPr marL="742950" lvl="1" indent="-285750" defTabSz="914400">
              <a:lnSpc>
                <a:spcPct val="104000"/>
              </a:lnSpc>
            </a:pPr>
            <a:r>
              <a:rPr lang="en-US" sz="1900" b="0"/>
              <a:t>Atmospheric delay (mainly water vapor)</a:t>
            </a:r>
          </a:p>
          <a:p>
            <a:pPr marL="742950" lvl="1" indent="-285750" defTabSz="914400">
              <a:lnSpc>
                <a:spcPct val="104000"/>
              </a:lnSpc>
            </a:pPr>
            <a:r>
              <a:rPr lang="en-US" sz="1900" b="0"/>
              <a:t>Ionospheric effects</a:t>
            </a:r>
          </a:p>
          <a:p>
            <a:pPr marL="742950" lvl="1" indent="-285750" defTabSz="914400">
              <a:lnSpc>
                <a:spcPct val="104000"/>
              </a:lnSpc>
            </a:pPr>
            <a:r>
              <a:rPr lang="en-US" sz="1900" b="0"/>
              <a:t>Receiver noise</a:t>
            </a:r>
          </a:p>
          <a:p>
            <a:pPr marL="342900" indent="-342900" defTabSz="914400">
              <a:lnSpc>
                <a:spcPct val="104000"/>
              </a:lnSpc>
              <a:spcBef>
                <a:spcPct val="80000"/>
              </a:spcBef>
            </a:pPr>
            <a:r>
              <a:rPr lang="en-US" sz="1900" b="0"/>
              <a:t>Unmodeled motions of the station</a:t>
            </a:r>
          </a:p>
          <a:p>
            <a:pPr marL="742950" lvl="1" indent="-285750" defTabSz="914400">
              <a:lnSpc>
                <a:spcPct val="104000"/>
              </a:lnSpc>
            </a:pPr>
            <a:r>
              <a:rPr lang="en-US" sz="1900" b="0"/>
              <a:t>Monument instability</a:t>
            </a:r>
          </a:p>
          <a:p>
            <a:pPr marL="742950" lvl="1" indent="-285750" defTabSz="914400">
              <a:lnSpc>
                <a:spcPct val="104000"/>
              </a:lnSpc>
            </a:pPr>
            <a:r>
              <a:rPr lang="en-US" sz="1900" b="0"/>
              <a:t>Loading of the crust by atmosphere, oceans, and surface water</a:t>
            </a:r>
          </a:p>
          <a:p>
            <a:pPr marL="342900" indent="-342900" defTabSz="914400">
              <a:lnSpc>
                <a:spcPct val="104000"/>
              </a:lnSpc>
              <a:spcBef>
                <a:spcPct val="80000"/>
              </a:spcBef>
            </a:pPr>
            <a:r>
              <a:rPr lang="en-US" sz="1900" b="0"/>
              <a:t>Unmodeled motions of the satellites</a:t>
            </a:r>
          </a:p>
          <a:p>
            <a:pPr marL="342900" indent="-342900" defTabSz="914400">
              <a:lnSpc>
                <a:spcPct val="104000"/>
              </a:lnSpc>
              <a:spcBef>
                <a:spcPct val="80000"/>
              </a:spcBef>
            </a:pPr>
            <a:r>
              <a:rPr lang="en-US" sz="1900" b="0"/>
              <a:t>Reference frame</a:t>
            </a:r>
          </a:p>
          <a:p>
            <a:pPr marL="742950" lvl="1" indent="-285750" defTabSz="914400">
              <a:lnSpc>
                <a:spcPct val="104000"/>
              </a:lnSpc>
              <a:buFont typeface="Wingdings" charset="2"/>
              <a:buNone/>
            </a:pPr>
            <a:endParaRPr lang="en-US" sz="1600"/>
          </a:p>
          <a:p>
            <a:pPr marL="742950" lvl="1" indent="-285750" defTabSz="914400"/>
            <a:endParaRPr lang="en-US" sz="1600"/>
          </a:p>
          <a:p>
            <a:pPr marL="742950" lvl="1" indent="-285750" defTabSz="914400"/>
            <a:endParaRPr lang="en-US" sz="160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13</a:t>
            </a:fld>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838200" y="304800"/>
            <a:ext cx="7239000" cy="914400"/>
          </a:xfrm>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0" dirty="0" smtClean="0">
                <a:solidFill>
                  <a:srgbClr val="000000"/>
                </a:solidFill>
              </a:rPr>
              <a:t>Multipath is interference between the direct and a far-field reflected signal (geometric optics apply)</a:t>
            </a:r>
            <a:endParaRPr lang="en-GB" sz="2400" dirty="0" smtClean="0">
              <a:solidFill>
                <a:srgbClr val="000000"/>
              </a:solidFill>
            </a:endParaRPr>
          </a:p>
        </p:txBody>
      </p:sp>
      <p:sp>
        <p:nvSpPr>
          <p:cNvPr id="33795" name="Text Box 2"/>
          <p:cNvSpPr txBox="1">
            <a:spLocks noChangeArrowheads="1"/>
          </p:cNvSpPr>
          <p:nvPr/>
        </p:nvSpPr>
        <p:spPr bwMode="auto">
          <a:xfrm>
            <a:off x="479425" y="1220788"/>
            <a:ext cx="180975" cy="519112"/>
          </a:xfrm>
          <a:prstGeom prst="rect">
            <a:avLst/>
          </a:prstGeom>
          <a:noFill/>
          <a:ln w="9525">
            <a:noFill/>
            <a:round/>
            <a:headEnd/>
            <a:tailEnd/>
          </a:ln>
        </p:spPr>
        <p:txBody>
          <a:bodyPr lIns="90000" tIns="46800" rIns="90000" bIns="46800" anchor="ctr">
            <a:prstTxWarp prst="textNoShape">
              <a:avLst/>
            </a:prstTxWarp>
            <a:spAutoFit/>
          </a:bodyPr>
          <a:lstStyle/>
          <a:p>
            <a:pPr algn="ctr">
              <a:lnSpc>
                <a:spcPct val="100000"/>
              </a:lnSpc>
              <a:buClr>
                <a:srgbClr val="FF33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a:solidFill>
                <a:srgbClr val="FF3300"/>
              </a:solidFill>
              <a:latin typeface="Arial" charset="0"/>
            </a:endParaRPr>
          </a:p>
        </p:txBody>
      </p:sp>
      <p:sp>
        <p:nvSpPr>
          <p:cNvPr id="33796" name="Text Box 3"/>
          <p:cNvSpPr txBox="1">
            <a:spLocks noChangeArrowheads="1"/>
          </p:cNvSpPr>
          <p:nvPr/>
        </p:nvSpPr>
        <p:spPr bwMode="auto">
          <a:xfrm>
            <a:off x="304800" y="1905000"/>
            <a:ext cx="4681538" cy="1679575"/>
          </a:xfrm>
          <a:prstGeom prst="rect">
            <a:avLst/>
          </a:prstGeom>
          <a:noFill/>
          <a:ln w="9525">
            <a:noFill/>
            <a:round/>
            <a:headEnd/>
            <a:tailEnd/>
          </a:ln>
        </p:spPr>
        <p:txBody>
          <a:bodyPr lIns="90000" tIns="46800" rIns="90000" bIns="46800" anchor="ctr">
            <a:prstTxWarp prst="textNoShape">
              <a:avLst/>
            </a:prstTxWarp>
            <a:spAutoFit/>
          </a:bodyPr>
          <a:lstStyle/>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Avoid Reflective Surfaces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Use a Ground Plane Antenna </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Use Multipath Rejection Receiver</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Observe for many hours</a:t>
            </a:r>
          </a:p>
          <a:p>
            <a:pPr marL="166688" indent="-166688">
              <a:lnSpc>
                <a:spcPct val="115000"/>
              </a:lnSpc>
              <a:buClr>
                <a:srgbClr val="99CCFF"/>
              </a:buClr>
              <a:buFont typeface="Arial" charset="0"/>
              <a:buChar char="•"/>
              <a:tabLst>
                <a:tab pos="166688" algn="l"/>
                <a:tab pos="623888" algn="l"/>
                <a:tab pos="1081088" algn="l"/>
                <a:tab pos="1538288" algn="l"/>
                <a:tab pos="1995488" algn="l"/>
                <a:tab pos="2452688" algn="l"/>
                <a:tab pos="2909888" algn="l"/>
                <a:tab pos="3367088" algn="l"/>
                <a:tab pos="3824288" algn="l"/>
                <a:tab pos="4281488" algn="l"/>
                <a:tab pos="4738688" algn="l"/>
                <a:tab pos="5195888" algn="l"/>
                <a:tab pos="5653088" algn="l"/>
                <a:tab pos="6110288" algn="l"/>
                <a:tab pos="6567488" algn="l"/>
                <a:tab pos="7024688" algn="l"/>
                <a:tab pos="7481888" algn="l"/>
                <a:tab pos="7939088" algn="l"/>
                <a:tab pos="8396288" algn="l"/>
                <a:tab pos="8853488" algn="l"/>
                <a:tab pos="9310688" algn="l"/>
              </a:tabLst>
            </a:pPr>
            <a:r>
              <a:rPr lang="en-GB" sz="1800" dirty="0">
                <a:latin typeface="Arial" charset="0"/>
              </a:rPr>
              <a:t>Remove with average from many days</a:t>
            </a:r>
            <a:endParaRPr lang="en-GB" sz="1800" b="1" dirty="0">
              <a:latin typeface="Arial" charset="0"/>
            </a:endParaRPr>
          </a:p>
        </p:txBody>
      </p:sp>
      <p:grpSp>
        <p:nvGrpSpPr>
          <p:cNvPr id="2" name="Group 4"/>
          <p:cNvGrpSpPr>
            <a:grpSpLocks/>
          </p:cNvGrpSpPr>
          <p:nvPr/>
        </p:nvGrpSpPr>
        <p:grpSpPr bwMode="auto">
          <a:xfrm>
            <a:off x="287338" y="1852613"/>
            <a:ext cx="8666162" cy="4416425"/>
            <a:chOff x="181" y="1167"/>
            <a:chExt cx="5459" cy="2782"/>
          </a:xfrm>
        </p:grpSpPr>
        <p:sp>
          <p:nvSpPr>
            <p:cNvPr id="33799" name="Line 5"/>
            <p:cNvSpPr>
              <a:spLocks noChangeShapeType="1"/>
            </p:cNvSpPr>
            <p:nvPr/>
          </p:nvSpPr>
          <p:spPr bwMode="auto">
            <a:xfrm>
              <a:off x="2352" y="2760"/>
              <a:ext cx="930" cy="120"/>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00" name="Line 6"/>
            <p:cNvSpPr>
              <a:spLocks noChangeShapeType="1"/>
            </p:cNvSpPr>
            <p:nvPr/>
          </p:nvSpPr>
          <p:spPr bwMode="auto">
            <a:xfrm flipH="1" flipV="1">
              <a:off x="3429" y="2985"/>
              <a:ext cx="516" cy="5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grpSp>
          <p:nvGrpSpPr>
            <p:cNvPr id="3" name="Group 7"/>
            <p:cNvGrpSpPr>
              <a:grpSpLocks/>
            </p:cNvGrpSpPr>
            <p:nvPr/>
          </p:nvGrpSpPr>
          <p:grpSpPr bwMode="auto">
            <a:xfrm>
              <a:off x="3471" y="1710"/>
              <a:ext cx="1842" cy="1146"/>
              <a:chOff x="3471" y="1710"/>
              <a:chExt cx="1842" cy="1146"/>
            </a:xfrm>
          </p:grpSpPr>
          <p:sp>
            <p:nvSpPr>
              <p:cNvPr id="33825" name="Line 8"/>
              <p:cNvSpPr>
                <a:spLocks noChangeShapeType="1"/>
              </p:cNvSpPr>
              <p:nvPr/>
            </p:nvSpPr>
            <p:spPr bwMode="auto">
              <a:xfrm flipH="1">
                <a:off x="3471" y="1710"/>
                <a:ext cx="1842" cy="1146"/>
              </a:xfrm>
              <a:prstGeom prst="line">
                <a:avLst/>
              </a:prstGeom>
              <a:noFill/>
              <a:ln w="57240">
                <a:solidFill>
                  <a:srgbClr val="99CCFF"/>
                </a:solidFill>
                <a:prstDash val="sysDot"/>
                <a:miter lim="800000"/>
                <a:headEnd/>
                <a:tailEnd type="triangle" w="med" len="med"/>
              </a:ln>
            </p:spPr>
            <p:txBody>
              <a:bodyPr>
                <a:prstTxWarp prst="textNoShape">
                  <a:avLst/>
                </a:prstTxWarp>
              </a:bodyPr>
              <a:lstStyle/>
              <a:p>
                <a:endParaRPr lang="en-US"/>
              </a:p>
            </p:txBody>
          </p:sp>
          <p:sp>
            <p:nvSpPr>
              <p:cNvPr id="33826" name="Text Box 9"/>
              <p:cNvSpPr txBox="1">
                <a:spLocks noChangeArrowheads="1"/>
              </p:cNvSpPr>
              <p:nvPr/>
            </p:nvSpPr>
            <p:spPr bwMode="auto">
              <a:xfrm rot="-1920000">
                <a:off x="3796" y="2345"/>
                <a:ext cx="99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Direct Signal</a:t>
                </a:r>
              </a:p>
            </p:txBody>
          </p:sp>
        </p:grpSp>
        <p:grpSp>
          <p:nvGrpSpPr>
            <p:cNvPr id="4" name="Group 10"/>
            <p:cNvGrpSpPr>
              <a:grpSpLocks/>
            </p:cNvGrpSpPr>
            <p:nvPr/>
          </p:nvGrpSpPr>
          <p:grpSpPr bwMode="auto">
            <a:xfrm>
              <a:off x="3927" y="1716"/>
              <a:ext cx="1362" cy="1824"/>
              <a:chOff x="3927" y="1716"/>
              <a:chExt cx="1362" cy="1824"/>
            </a:xfrm>
          </p:grpSpPr>
          <p:sp>
            <p:nvSpPr>
              <p:cNvPr id="33823" name="Line 11"/>
              <p:cNvSpPr>
                <a:spLocks noChangeShapeType="1"/>
              </p:cNvSpPr>
              <p:nvPr/>
            </p:nvSpPr>
            <p:spPr bwMode="auto">
              <a:xfrm flipH="1">
                <a:off x="3927" y="1716"/>
                <a:ext cx="1362" cy="1824"/>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24" name="Text Box 12"/>
              <p:cNvSpPr txBox="1">
                <a:spLocks noChangeArrowheads="1"/>
              </p:cNvSpPr>
              <p:nvPr/>
            </p:nvSpPr>
            <p:spPr bwMode="auto">
              <a:xfrm rot="-3300000">
                <a:off x="4107" y="2583"/>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5" name="Group 13"/>
            <p:cNvGrpSpPr>
              <a:grpSpLocks/>
            </p:cNvGrpSpPr>
            <p:nvPr/>
          </p:nvGrpSpPr>
          <p:grpSpPr bwMode="auto">
            <a:xfrm>
              <a:off x="2859" y="2873"/>
              <a:ext cx="782" cy="713"/>
              <a:chOff x="2859" y="2873"/>
              <a:chExt cx="782" cy="713"/>
            </a:xfrm>
          </p:grpSpPr>
          <p:sp>
            <p:nvSpPr>
              <p:cNvPr id="33815" name="Text Box 14"/>
              <p:cNvSpPr txBox="1">
                <a:spLocks noChangeArrowheads="1"/>
              </p:cNvSpPr>
              <p:nvPr/>
            </p:nvSpPr>
            <p:spPr bwMode="auto">
              <a:xfrm>
                <a:off x="2859" y="2993"/>
                <a:ext cx="11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a:solidFill>
                    <a:srgbClr val="FFFF00"/>
                  </a:solidFill>
                  <a:latin typeface="Arial" charset="0"/>
                </a:endParaRPr>
              </a:p>
            </p:txBody>
          </p:sp>
          <p:grpSp>
            <p:nvGrpSpPr>
              <p:cNvPr id="6" name="Group 15"/>
              <p:cNvGrpSpPr>
                <a:grpSpLocks/>
              </p:cNvGrpSpPr>
              <p:nvPr/>
            </p:nvGrpSpPr>
            <p:grpSpPr bwMode="auto">
              <a:xfrm>
                <a:off x="3132" y="2873"/>
                <a:ext cx="509" cy="713"/>
                <a:chOff x="3132" y="2873"/>
                <a:chExt cx="509" cy="713"/>
              </a:xfrm>
            </p:grpSpPr>
            <p:grpSp>
              <p:nvGrpSpPr>
                <p:cNvPr id="7" name="Group 16"/>
                <p:cNvGrpSpPr>
                  <a:grpSpLocks/>
                </p:cNvGrpSpPr>
                <p:nvPr/>
              </p:nvGrpSpPr>
              <p:grpSpPr bwMode="auto">
                <a:xfrm>
                  <a:off x="3132" y="2892"/>
                  <a:ext cx="509" cy="694"/>
                  <a:chOff x="3132" y="2892"/>
                  <a:chExt cx="509" cy="694"/>
                </a:xfrm>
              </p:grpSpPr>
              <p:pic>
                <p:nvPicPr>
                  <p:cNvPr id="33819" name="Picture 17"/>
                  <p:cNvPicPr>
                    <a:picLocks noChangeAspect="1" noChangeArrowheads="1"/>
                  </p:cNvPicPr>
                  <p:nvPr/>
                </p:nvPicPr>
                <p:blipFill>
                  <a:blip r:embed="rId3"/>
                  <a:srcRect/>
                  <a:stretch>
                    <a:fillRect/>
                  </a:stretch>
                </p:blipFill>
                <p:spPr bwMode="auto">
                  <a:xfrm>
                    <a:off x="3132" y="2972"/>
                    <a:ext cx="510" cy="615"/>
                  </a:xfrm>
                  <a:prstGeom prst="rect">
                    <a:avLst/>
                  </a:prstGeom>
                  <a:noFill/>
                  <a:ln w="9525">
                    <a:noFill/>
                    <a:round/>
                    <a:headEnd/>
                    <a:tailEnd/>
                  </a:ln>
                </p:spPr>
              </p:pic>
              <p:sp>
                <p:nvSpPr>
                  <p:cNvPr id="33820" name="Oval 18"/>
                  <p:cNvSpPr>
                    <a:spLocks noChangeArrowheads="1"/>
                  </p:cNvSpPr>
                  <p:nvPr/>
                </p:nvSpPr>
                <p:spPr bwMode="auto">
                  <a:xfrm>
                    <a:off x="3228" y="2892"/>
                    <a:ext cx="331" cy="65"/>
                  </a:xfrm>
                  <a:prstGeom prst="ellipse">
                    <a:avLst/>
                  </a:prstGeom>
                  <a:solidFill>
                    <a:srgbClr val="EAEAEA"/>
                  </a:solidFill>
                  <a:ln w="12600">
                    <a:solidFill>
                      <a:srgbClr val="3333CC"/>
                    </a:solidFill>
                    <a:miter lim="800000"/>
                    <a:headEnd/>
                    <a:tailEnd/>
                  </a:ln>
                </p:spPr>
                <p:txBody>
                  <a:bodyPr wrap="none" anchor="ctr">
                    <a:prstTxWarp prst="textNoShape">
                      <a:avLst/>
                    </a:prstTxWarp>
                  </a:bodyPr>
                  <a:lstStyle/>
                  <a:p>
                    <a:endParaRPr lang="en-US"/>
                  </a:p>
                </p:txBody>
              </p:sp>
              <p:sp>
                <p:nvSpPr>
                  <p:cNvPr id="33821" name="Line 19"/>
                  <p:cNvSpPr>
                    <a:spLocks noChangeShapeType="1"/>
                  </p:cNvSpPr>
                  <p:nvPr/>
                </p:nvSpPr>
                <p:spPr bwMode="auto">
                  <a:xfrm flipV="1">
                    <a:off x="3324" y="2905"/>
                    <a:ext cx="60" cy="19"/>
                  </a:xfrm>
                  <a:prstGeom prst="line">
                    <a:avLst/>
                  </a:prstGeom>
                  <a:noFill/>
                  <a:ln w="12600">
                    <a:solidFill>
                      <a:srgbClr val="FFFFFF"/>
                    </a:solidFill>
                    <a:miter lim="800000"/>
                    <a:headEnd/>
                    <a:tailEnd/>
                  </a:ln>
                </p:spPr>
                <p:txBody>
                  <a:bodyPr>
                    <a:prstTxWarp prst="textNoShape">
                      <a:avLst/>
                    </a:prstTxWarp>
                  </a:bodyPr>
                  <a:lstStyle/>
                  <a:p>
                    <a:endParaRPr lang="en-US"/>
                  </a:p>
                </p:txBody>
              </p:sp>
              <p:sp>
                <p:nvSpPr>
                  <p:cNvPr id="33822" name="Line 20"/>
                  <p:cNvSpPr>
                    <a:spLocks noChangeShapeType="1"/>
                  </p:cNvSpPr>
                  <p:nvPr/>
                </p:nvSpPr>
                <p:spPr bwMode="auto">
                  <a:xfrm>
                    <a:off x="3383" y="2911"/>
                    <a:ext cx="50" cy="2"/>
                  </a:xfrm>
                  <a:prstGeom prst="line">
                    <a:avLst/>
                  </a:prstGeom>
                  <a:noFill/>
                  <a:ln w="12600">
                    <a:solidFill>
                      <a:srgbClr val="FFFFFF"/>
                    </a:solidFill>
                    <a:miter lim="800000"/>
                    <a:headEnd/>
                    <a:tailEnd/>
                  </a:ln>
                </p:spPr>
                <p:txBody>
                  <a:bodyPr>
                    <a:prstTxWarp prst="textNoShape">
                      <a:avLst/>
                    </a:prstTxWarp>
                  </a:bodyPr>
                  <a:lstStyle/>
                  <a:p>
                    <a:endParaRPr lang="en-US"/>
                  </a:p>
                </p:txBody>
              </p:sp>
            </p:grpSp>
            <p:sp>
              <p:nvSpPr>
                <p:cNvPr id="33818" name="AutoShape 21"/>
                <p:cNvSpPr>
                  <a:spLocks noChangeArrowheads="1"/>
                </p:cNvSpPr>
                <p:nvPr/>
              </p:nvSpPr>
              <p:spPr bwMode="auto">
                <a:xfrm flipV="1">
                  <a:off x="3318" y="2873"/>
                  <a:ext cx="135" cy="4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0 w 21600"/>
                    <a:gd name="T13" fmla="*/ 4408 h 21600"/>
                    <a:gd name="T14" fmla="*/ 17120 w 21600"/>
                    <a:gd name="T15" fmla="*/ 1719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grpSp>
        </p:grpSp>
        <p:grpSp>
          <p:nvGrpSpPr>
            <p:cNvPr id="8" name="Group 22"/>
            <p:cNvGrpSpPr>
              <a:grpSpLocks/>
            </p:cNvGrpSpPr>
            <p:nvPr/>
          </p:nvGrpSpPr>
          <p:grpSpPr bwMode="auto">
            <a:xfrm>
              <a:off x="181" y="1167"/>
              <a:ext cx="5459" cy="2782"/>
              <a:chOff x="181" y="1167"/>
              <a:chExt cx="5459" cy="2782"/>
            </a:xfrm>
          </p:grpSpPr>
          <p:grpSp>
            <p:nvGrpSpPr>
              <p:cNvPr id="9" name="Group 23"/>
              <p:cNvGrpSpPr>
                <a:grpSpLocks/>
              </p:cNvGrpSpPr>
              <p:nvPr/>
            </p:nvGrpSpPr>
            <p:grpSpPr bwMode="auto">
              <a:xfrm>
                <a:off x="2349" y="1680"/>
                <a:ext cx="3030" cy="1080"/>
                <a:chOff x="2349" y="1680"/>
                <a:chExt cx="3030" cy="1080"/>
              </a:xfrm>
            </p:grpSpPr>
            <p:sp>
              <p:nvSpPr>
                <p:cNvPr id="33813" name="Line 24"/>
                <p:cNvSpPr>
                  <a:spLocks noChangeShapeType="1"/>
                </p:cNvSpPr>
                <p:nvPr/>
              </p:nvSpPr>
              <p:spPr bwMode="auto">
                <a:xfrm flipH="1">
                  <a:off x="2349" y="1680"/>
                  <a:ext cx="3030" cy="1080"/>
                </a:xfrm>
                <a:prstGeom prst="line">
                  <a:avLst/>
                </a:prstGeom>
                <a:noFill/>
                <a:ln w="57240">
                  <a:solidFill>
                    <a:srgbClr val="99CCFF"/>
                  </a:solidFill>
                  <a:prstDash val="sysDot"/>
                  <a:miter lim="800000"/>
                  <a:headEnd/>
                  <a:tailEnd/>
                </a:ln>
              </p:spPr>
              <p:txBody>
                <a:bodyPr>
                  <a:prstTxWarp prst="textNoShape">
                    <a:avLst/>
                  </a:prstTxWarp>
                </a:bodyPr>
                <a:lstStyle/>
                <a:p>
                  <a:endParaRPr lang="en-US"/>
                </a:p>
              </p:txBody>
            </p:sp>
            <p:sp>
              <p:nvSpPr>
                <p:cNvPr id="33814" name="Text Box 25"/>
                <p:cNvSpPr txBox="1">
                  <a:spLocks noChangeArrowheads="1"/>
                </p:cNvSpPr>
                <p:nvPr/>
              </p:nvSpPr>
              <p:spPr bwMode="auto">
                <a:xfrm rot="-1200000">
                  <a:off x="3026" y="2041"/>
                  <a:ext cx="1234" cy="231"/>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99CC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99CCFF"/>
                      </a:solidFill>
                      <a:latin typeface="Arial" charset="0"/>
                    </a:rPr>
                    <a:t>Reflected Signal</a:t>
                  </a:r>
                </a:p>
              </p:txBody>
            </p:sp>
          </p:grpSp>
          <p:grpSp>
            <p:nvGrpSpPr>
              <p:cNvPr id="10" name="Group 26"/>
              <p:cNvGrpSpPr>
                <a:grpSpLocks/>
              </p:cNvGrpSpPr>
              <p:nvPr/>
            </p:nvGrpSpPr>
            <p:grpSpPr bwMode="auto">
              <a:xfrm>
                <a:off x="181" y="2502"/>
                <a:ext cx="5194" cy="1447"/>
                <a:chOff x="181" y="2502"/>
                <a:chExt cx="5194" cy="1447"/>
              </a:xfrm>
            </p:grpSpPr>
            <p:sp>
              <p:nvSpPr>
                <p:cNvPr id="33809" name="Text Box 27"/>
                <p:cNvSpPr txBox="1">
                  <a:spLocks noChangeArrowheads="1"/>
                </p:cNvSpPr>
                <p:nvPr/>
              </p:nvSpPr>
              <p:spPr bwMode="auto">
                <a:xfrm>
                  <a:off x="3481" y="3661"/>
                  <a:ext cx="114" cy="288"/>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00"/>
                    </a:solidFill>
                    <a:latin typeface="Arial" charset="0"/>
                  </a:endParaRPr>
                </a:p>
              </p:txBody>
            </p:sp>
            <p:grpSp>
              <p:nvGrpSpPr>
                <p:cNvPr id="11" name="Group 28"/>
                <p:cNvGrpSpPr>
                  <a:grpSpLocks/>
                </p:cNvGrpSpPr>
                <p:nvPr/>
              </p:nvGrpSpPr>
              <p:grpSpPr bwMode="auto">
                <a:xfrm>
                  <a:off x="181" y="2502"/>
                  <a:ext cx="5194" cy="1217"/>
                  <a:chOff x="181" y="2502"/>
                  <a:chExt cx="5194" cy="1217"/>
                </a:xfrm>
              </p:grpSpPr>
              <p:pic>
                <p:nvPicPr>
                  <p:cNvPr id="33811" name="Picture 29"/>
                  <p:cNvPicPr>
                    <a:picLocks noChangeAspect="1" noChangeArrowheads="1"/>
                  </p:cNvPicPr>
                  <p:nvPr/>
                </p:nvPicPr>
                <p:blipFill>
                  <a:blip r:embed="rId4"/>
                  <a:srcRect/>
                  <a:stretch>
                    <a:fillRect/>
                  </a:stretch>
                </p:blipFill>
                <p:spPr bwMode="auto">
                  <a:xfrm>
                    <a:off x="181" y="2502"/>
                    <a:ext cx="2315" cy="1218"/>
                  </a:xfrm>
                  <a:prstGeom prst="rect">
                    <a:avLst/>
                  </a:prstGeom>
                  <a:noFill/>
                  <a:ln w="9525">
                    <a:noFill/>
                    <a:round/>
                    <a:headEnd/>
                    <a:tailEnd/>
                  </a:ln>
                </p:spPr>
              </p:pic>
              <p:sp>
                <p:nvSpPr>
                  <p:cNvPr id="33812" name="Rectangle 30"/>
                  <p:cNvSpPr>
                    <a:spLocks noChangeArrowheads="1"/>
                  </p:cNvSpPr>
                  <p:nvPr/>
                </p:nvSpPr>
                <p:spPr bwMode="auto">
                  <a:xfrm>
                    <a:off x="2352" y="3552"/>
                    <a:ext cx="3024" cy="96"/>
                  </a:xfrm>
                  <a:prstGeom prst="rect">
                    <a:avLst/>
                  </a:prstGeom>
                  <a:solidFill>
                    <a:srgbClr val="808080"/>
                  </a:solidFill>
                  <a:ln w="9360">
                    <a:solidFill>
                      <a:srgbClr val="808080"/>
                    </a:solidFill>
                    <a:miter lim="800000"/>
                    <a:headEnd/>
                    <a:tailEnd/>
                  </a:ln>
                </p:spPr>
                <p:txBody>
                  <a:bodyPr wrap="none" anchor="ctr">
                    <a:prstTxWarp prst="textNoShape">
                      <a:avLst/>
                    </a:prstTxWarp>
                  </a:bodyPr>
                  <a:lstStyle/>
                  <a:p>
                    <a:endParaRPr lang="en-US"/>
                  </a:p>
                </p:txBody>
              </p:sp>
            </p:grpSp>
          </p:grpSp>
          <p:grpSp>
            <p:nvGrpSpPr>
              <p:cNvPr id="12" name="Group 31"/>
              <p:cNvGrpSpPr>
                <a:grpSpLocks/>
              </p:cNvGrpSpPr>
              <p:nvPr/>
            </p:nvGrpSpPr>
            <p:grpSpPr bwMode="auto">
              <a:xfrm>
                <a:off x="5018" y="1167"/>
                <a:ext cx="622" cy="763"/>
                <a:chOff x="5018" y="1167"/>
                <a:chExt cx="622" cy="763"/>
              </a:xfrm>
            </p:grpSpPr>
            <p:sp>
              <p:nvSpPr>
                <p:cNvPr id="33808" name="Text Box 32"/>
                <p:cNvSpPr txBox="1">
                  <a:spLocks noChangeArrowheads="1"/>
                </p:cNvSpPr>
                <p:nvPr/>
              </p:nvSpPr>
              <p:spPr bwMode="auto">
                <a:xfrm>
                  <a:off x="5151" y="1167"/>
                  <a:ext cx="114" cy="250"/>
                </a:xfrm>
                <a:prstGeom prst="rect">
                  <a:avLst/>
                </a:prstGeom>
                <a:noFill/>
                <a:ln w="9525">
                  <a:noFill/>
                  <a:round/>
                  <a:headEnd/>
                  <a:tailEnd/>
                </a:ln>
              </p:spPr>
              <p:txBody>
                <a:bodyPr wrap="none" lIns="90000" tIns="46800" rIns="90000" bIns="46800" anchor="ctr">
                  <a:prstTxWarp prst="textNoShape">
                    <a:avLst/>
                  </a:prstTxWarp>
                  <a:spAutoFit/>
                </a:bodyPr>
                <a:lstStyle/>
                <a:p>
                  <a:pPr algn="ctr">
                    <a:lnSpc>
                      <a:spcPct val="100000"/>
                    </a:lnSpc>
                    <a:buClr>
                      <a:srgbClr val="FFFF00"/>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00"/>
                    </a:solidFill>
                    <a:latin typeface="Arial" charset="0"/>
                  </a:endParaRPr>
                </a:p>
              </p:txBody>
            </p:sp>
          </p:grpSp>
        </p:grpSp>
      </p:grpSp>
      <p:sp>
        <p:nvSpPr>
          <p:cNvPr id="33798" name="TextBox 33"/>
          <p:cNvSpPr txBox="1">
            <a:spLocks noChangeArrowheads="1"/>
          </p:cNvSpPr>
          <p:nvPr/>
        </p:nvSpPr>
        <p:spPr bwMode="auto">
          <a:xfrm>
            <a:off x="152400" y="1524000"/>
            <a:ext cx="5334000" cy="323850"/>
          </a:xfrm>
          <a:prstGeom prst="rect">
            <a:avLst/>
          </a:prstGeom>
          <a:noFill/>
          <a:ln w="9525">
            <a:noFill/>
            <a:miter lim="800000"/>
            <a:headEnd/>
            <a:tailEnd/>
          </a:ln>
        </p:spPr>
        <p:txBody>
          <a:bodyPr>
            <a:prstTxWarp prst="textNoShape">
              <a:avLst/>
            </a:prstTxWarp>
            <a:spAutoFit/>
          </a:bodyPr>
          <a:lstStyle/>
          <a:p>
            <a:r>
              <a:rPr lang="en-US" sz="1800">
                <a:latin typeface="Arial" charset="0"/>
              </a:rPr>
              <a:t>To mitigate the effects: </a:t>
            </a:r>
          </a:p>
        </p:txBody>
      </p:sp>
      <p:sp>
        <p:nvSpPr>
          <p:cNvPr id="35" name="Date Placeholder 34"/>
          <p:cNvSpPr>
            <a:spLocks noGrp="1"/>
          </p:cNvSpPr>
          <p:nvPr>
            <p:ph type="dt" sz="half" idx="10"/>
          </p:nvPr>
        </p:nvSpPr>
        <p:spPr/>
        <p:txBody>
          <a:bodyPr/>
          <a:lstStyle/>
          <a:p>
            <a:r>
              <a:rPr lang="en-US" smtClean="0"/>
              <a:t>04/04/2012</a:t>
            </a:r>
            <a:endParaRPr lang="en-US"/>
          </a:p>
        </p:txBody>
      </p:sp>
      <p:sp>
        <p:nvSpPr>
          <p:cNvPr id="36" name="Slide Number Placeholder 35"/>
          <p:cNvSpPr>
            <a:spLocks noGrp="1"/>
          </p:cNvSpPr>
          <p:nvPr>
            <p:ph type="sldNum" sz="quarter" idx="12"/>
          </p:nvPr>
        </p:nvSpPr>
        <p:spPr/>
        <p:txBody>
          <a:bodyPr/>
          <a:lstStyle/>
          <a:p>
            <a:fld id="{1E733780-A431-4245-B6C8-30D07426687F}" type="slidenum">
              <a:rPr lang="en-US" smtClean="0"/>
              <a:t>14</a:t>
            </a:fld>
            <a:endParaRPr lang="en-US"/>
          </a:p>
        </p:txBody>
      </p:sp>
      <p:sp>
        <p:nvSpPr>
          <p:cNvPr id="37" name="Footer Placeholder 36"/>
          <p:cNvSpPr>
            <a:spLocks noGrp="1"/>
          </p:cNvSpPr>
          <p:nvPr>
            <p:ph type="ftr" sz="quarter" idx="11"/>
          </p:nvPr>
        </p:nvSpPr>
        <p:spPr/>
        <p:txBody>
          <a:bodyPr/>
          <a:lstStyle/>
          <a:p>
            <a:r>
              <a:rPr lang="en-US" smtClean="0"/>
              <a:t>Greece Lec01</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Station Characterization</a:t>
            </a:r>
            <a:endParaRPr lang="en-US" dirty="0"/>
          </a:p>
        </p:txBody>
      </p:sp>
      <p:sp>
        <p:nvSpPr>
          <p:cNvPr id="7" name="Content Placeholder 6"/>
          <p:cNvSpPr>
            <a:spLocks noGrp="1"/>
          </p:cNvSpPr>
          <p:nvPr>
            <p:ph idx="1"/>
          </p:nvPr>
        </p:nvSpPr>
        <p:spPr/>
        <p:txBody>
          <a:bodyPr/>
          <a:lstStyle/>
          <a:p>
            <a:r>
              <a:rPr lang="en-US" dirty="0" smtClean="0"/>
              <a:t>New output in </a:t>
            </a:r>
            <a:r>
              <a:rPr lang="en-US" dirty="0" err="1" smtClean="0"/>
              <a:t>autcln</a:t>
            </a:r>
            <a:r>
              <a:rPr lang="en-US" dirty="0"/>
              <a:t> </a:t>
            </a:r>
            <a:r>
              <a:rPr lang="en-US" dirty="0" smtClean="0"/>
              <a:t>that summaries the elevation angle dependence of phase residuals.  One line per site, average elevation angle in 1-degree bins (99.9 used if no data).</a:t>
            </a:r>
          </a:p>
          <a:p>
            <a:r>
              <a:rPr lang="en-US" dirty="0" smtClean="0"/>
              <a:t>Automatically written into </a:t>
            </a:r>
            <a:r>
              <a:rPr lang="en-US" dirty="0" err="1" smtClean="0"/>
              <a:t>autcln.post.sum</a:t>
            </a:r>
            <a:r>
              <a:rPr lang="en-US" dirty="0" smtClean="0"/>
              <a:t> and can be illustrative of problems.</a:t>
            </a:r>
          </a:p>
          <a:p>
            <a:r>
              <a:rPr lang="en-US" dirty="0" smtClean="0"/>
              <a:t>Shell script: </a:t>
            </a:r>
            <a:r>
              <a:rPr lang="en-US" dirty="0" err="1" smtClean="0"/>
              <a:t>sh_plot_elmean</a:t>
            </a:r>
            <a:r>
              <a:rPr lang="en-US" dirty="0" smtClean="0"/>
              <a:t> used </a:t>
            </a:r>
          </a:p>
          <a:p>
            <a:r>
              <a:rPr lang="en-US" dirty="0" smtClean="0"/>
              <a:t>Examples:</a:t>
            </a:r>
            <a:endParaRPr lang="en-US" dirty="0"/>
          </a:p>
        </p:txBody>
      </p:sp>
      <p:sp>
        <p:nvSpPr>
          <p:cNvPr id="3" name="Date Placeholder 2"/>
          <p:cNvSpPr>
            <a:spLocks noGrp="1"/>
          </p:cNvSpPr>
          <p:nvPr>
            <p:ph type="dt" sz="half" idx="10"/>
          </p:nvPr>
        </p:nvSpPr>
        <p:spPr/>
        <p:txBody>
          <a:bodyPr/>
          <a:lstStyle/>
          <a:p>
            <a:r>
              <a:rPr lang="en-US" smtClean="0"/>
              <a:t>04/04/2012</a:t>
            </a:r>
            <a:endParaRPr lang="en-US"/>
          </a:p>
        </p:txBody>
      </p:sp>
      <p:sp>
        <p:nvSpPr>
          <p:cNvPr id="4" name="Footer Placeholder 3"/>
          <p:cNvSpPr>
            <a:spLocks noGrp="1"/>
          </p:cNvSpPr>
          <p:nvPr>
            <p:ph type="ftr" sz="quarter" idx="11"/>
          </p:nvPr>
        </p:nvSpPr>
        <p:spPr/>
        <p:txBody>
          <a:bodyPr/>
          <a:lstStyle/>
          <a:p>
            <a:r>
              <a:rPr lang="en-US" smtClean="0"/>
              <a:t>Greece Lec01</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15</a:t>
            </a:fld>
            <a:endParaRPr lang="en-US"/>
          </a:p>
        </p:txBody>
      </p:sp>
    </p:spTree>
    <p:extLst>
      <p:ext uri="{BB962C8B-B14F-4D97-AF65-F5344CB8AC3E}">
        <p14:creationId xmlns:p14="http://schemas.microsoft.com/office/powerpoint/2010/main" val="2015638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228600" y="381000"/>
            <a:ext cx="3095625" cy="2105025"/>
          </a:xfrm>
          <a:prstGeom prst="rect">
            <a:avLst/>
          </a:prstGeom>
          <a:noFill/>
          <a:ln w="9525">
            <a:noFill/>
            <a:miter lim="800000"/>
            <a:headEnd/>
            <a:tailEnd/>
          </a:ln>
        </p:spPr>
      </p:pic>
      <p:pic>
        <p:nvPicPr>
          <p:cNvPr id="35843" name="Picture 3"/>
          <p:cNvPicPr>
            <a:picLocks noChangeAspect="1" noChangeArrowheads="1"/>
          </p:cNvPicPr>
          <p:nvPr/>
        </p:nvPicPr>
        <p:blipFill>
          <a:blip r:embed="rId4"/>
          <a:srcRect/>
          <a:stretch>
            <a:fillRect/>
          </a:stretch>
        </p:blipFill>
        <p:spPr bwMode="auto">
          <a:xfrm>
            <a:off x="3657600" y="228600"/>
            <a:ext cx="3209925" cy="4457700"/>
          </a:xfrm>
          <a:prstGeom prst="rect">
            <a:avLst/>
          </a:prstGeom>
          <a:noFill/>
          <a:ln w="9525">
            <a:noFill/>
            <a:miter lim="800000"/>
            <a:headEnd/>
            <a:tailEnd/>
          </a:ln>
        </p:spPr>
      </p:pic>
      <p:sp>
        <p:nvSpPr>
          <p:cNvPr id="35844" name="Text Box 4"/>
          <p:cNvSpPr txBox="1">
            <a:spLocks noChangeArrowheads="1"/>
          </p:cNvSpPr>
          <p:nvPr/>
        </p:nvSpPr>
        <p:spPr bwMode="auto">
          <a:xfrm>
            <a:off x="304800" y="2895600"/>
            <a:ext cx="2835275" cy="830263"/>
          </a:xfrm>
          <a:prstGeom prst="rect">
            <a:avLst/>
          </a:prstGeom>
          <a:noFill/>
          <a:ln w="9525">
            <a:noFill/>
            <a:miter lim="800000"/>
            <a:headEnd/>
            <a:tailEnd/>
          </a:ln>
        </p:spPr>
        <p:txBody>
          <a:bodyPr>
            <a:prstTxWarp prst="textNoShape">
              <a:avLst/>
            </a:prstTxWarp>
            <a:spAutoFit/>
          </a:bodyPr>
          <a:lstStyle/>
          <a:p>
            <a:pPr>
              <a:lnSpc>
                <a:spcPct val="100000"/>
              </a:lnSpc>
            </a:pPr>
            <a:r>
              <a:rPr lang="en-US" sz="1600">
                <a:latin typeface="Arial" charset="0"/>
              </a:rPr>
              <a:t>Simple geometry for incidence of a direct and reflected signal </a:t>
            </a:r>
          </a:p>
        </p:txBody>
      </p:sp>
      <p:sp>
        <p:nvSpPr>
          <p:cNvPr id="35845" name="Text Box 5"/>
          <p:cNvSpPr txBox="1">
            <a:spLocks noChangeArrowheads="1"/>
          </p:cNvSpPr>
          <p:nvPr/>
        </p:nvSpPr>
        <p:spPr bwMode="auto">
          <a:xfrm>
            <a:off x="898525" y="4994275"/>
            <a:ext cx="6950075" cy="798513"/>
          </a:xfrm>
          <a:prstGeom prst="rect">
            <a:avLst/>
          </a:prstGeom>
          <a:noFill/>
          <a:ln w="9525">
            <a:noFill/>
            <a:miter lim="800000"/>
            <a:headEnd/>
            <a:tailEnd/>
          </a:ln>
        </p:spPr>
        <p:txBody>
          <a:bodyPr>
            <a:prstTxWarp prst="textNoShape">
              <a:avLst/>
            </a:prstTxWarp>
            <a:spAutoFit/>
          </a:bodyPr>
          <a:lstStyle/>
          <a:p>
            <a:pPr>
              <a:lnSpc>
                <a:spcPct val="130000"/>
              </a:lnSpc>
            </a:pPr>
            <a:r>
              <a:rPr lang="en-US" sz="1800">
                <a:latin typeface="Arial" charset="0"/>
              </a:rPr>
              <a:t>Multipath contributions to observed phase for three different antenna heights  [From </a:t>
            </a:r>
            <a:r>
              <a:rPr lang="en-US" sz="1800" i="1">
                <a:latin typeface="Arial" charset="0"/>
              </a:rPr>
              <a:t>Elosegui et al</a:t>
            </a:r>
            <a:r>
              <a:rPr lang="en-US" sz="1800">
                <a:latin typeface="Arial" charset="0"/>
              </a:rPr>
              <a:t>, 1995]</a:t>
            </a:r>
          </a:p>
        </p:txBody>
      </p:sp>
      <p:sp>
        <p:nvSpPr>
          <p:cNvPr id="35846" name="Text Box 6"/>
          <p:cNvSpPr txBox="1">
            <a:spLocks noChangeArrowheads="1"/>
          </p:cNvSpPr>
          <p:nvPr/>
        </p:nvSpPr>
        <p:spPr bwMode="auto">
          <a:xfrm>
            <a:off x="6934200" y="914400"/>
            <a:ext cx="81121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0.15 m</a:t>
            </a:r>
            <a:endParaRPr lang="en-US">
              <a:latin typeface="Arial" charset="0"/>
            </a:endParaRPr>
          </a:p>
        </p:txBody>
      </p:sp>
      <p:sp>
        <p:nvSpPr>
          <p:cNvPr id="35847" name="Text Box 7"/>
          <p:cNvSpPr txBox="1">
            <a:spLocks noChangeArrowheads="1"/>
          </p:cNvSpPr>
          <p:nvPr/>
        </p:nvSpPr>
        <p:spPr bwMode="auto">
          <a:xfrm>
            <a:off x="6934200" y="228600"/>
            <a:ext cx="1211263"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Antenna Ht</a:t>
            </a:r>
            <a:endParaRPr lang="en-US">
              <a:latin typeface="Arial" charset="0"/>
            </a:endParaRPr>
          </a:p>
        </p:txBody>
      </p:sp>
      <p:sp>
        <p:nvSpPr>
          <p:cNvPr id="35848" name="Text Box 8"/>
          <p:cNvSpPr txBox="1">
            <a:spLocks noChangeArrowheads="1"/>
          </p:cNvSpPr>
          <p:nvPr/>
        </p:nvSpPr>
        <p:spPr bwMode="auto">
          <a:xfrm>
            <a:off x="7010400" y="2362200"/>
            <a:ext cx="69850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0.6 m</a:t>
            </a:r>
          </a:p>
        </p:txBody>
      </p:sp>
      <p:sp>
        <p:nvSpPr>
          <p:cNvPr id="35849" name="Text Box 9"/>
          <p:cNvSpPr txBox="1">
            <a:spLocks noChangeArrowheads="1"/>
          </p:cNvSpPr>
          <p:nvPr/>
        </p:nvSpPr>
        <p:spPr bwMode="auto">
          <a:xfrm>
            <a:off x="7086600" y="3581400"/>
            <a:ext cx="527050" cy="296863"/>
          </a:xfrm>
          <a:prstGeom prst="rect">
            <a:avLst/>
          </a:prstGeom>
          <a:noFill/>
          <a:ln w="9525">
            <a:noFill/>
            <a:miter lim="800000"/>
            <a:headEnd/>
            <a:tailEnd/>
          </a:ln>
        </p:spPr>
        <p:txBody>
          <a:bodyPr wrap="none">
            <a:prstTxWarp prst="textNoShape">
              <a:avLst/>
            </a:prstTxWarp>
            <a:spAutoFit/>
          </a:bodyPr>
          <a:lstStyle/>
          <a:p>
            <a:r>
              <a:rPr lang="en-US" sz="1600">
                <a:latin typeface="Arial" charset="0"/>
              </a:rPr>
              <a:t>1 m</a:t>
            </a:r>
            <a:endParaRPr lang="en-US">
              <a:latin typeface="Arial" charset="0"/>
            </a:endParaRPr>
          </a:p>
        </p:txBody>
      </p:sp>
      <p:sp>
        <p:nvSpPr>
          <p:cNvPr id="10" name="Date Placeholder 9"/>
          <p:cNvSpPr>
            <a:spLocks noGrp="1"/>
          </p:cNvSpPr>
          <p:nvPr>
            <p:ph type="dt" sz="half" idx="10"/>
          </p:nvPr>
        </p:nvSpPr>
        <p:spPr/>
        <p:txBody>
          <a:bodyPr/>
          <a:lstStyle/>
          <a:p>
            <a:r>
              <a:rPr lang="en-US" smtClean="0"/>
              <a:t>04/04/2012</a:t>
            </a:r>
            <a:endParaRPr lang="en-US"/>
          </a:p>
        </p:txBody>
      </p:sp>
      <p:sp>
        <p:nvSpPr>
          <p:cNvPr id="11" name="Slide Number Placeholder 10"/>
          <p:cNvSpPr>
            <a:spLocks noGrp="1"/>
          </p:cNvSpPr>
          <p:nvPr>
            <p:ph type="sldNum" sz="quarter" idx="12"/>
          </p:nvPr>
        </p:nvSpPr>
        <p:spPr/>
        <p:txBody>
          <a:bodyPr/>
          <a:lstStyle/>
          <a:p>
            <a:fld id="{1E733780-A431-4245-B6C8-30D07426687F}" type="slidenum">
              <a:rPr lang="en-US" smtClean="0"/>
              <a:t>16</a:t>
            </a:fld>
            <a:endParaRPr lang="en-US"/>
          </a:p>
        </p:txBody>
      </p:sp>
      <p:sp>
        <p:nvSpPr>
          <p:cNvPr id="12" name="Footer Placeholder 11"/>
          <p:cNvSpPr>
            <a:spLocks noGrp="1"/>
          </p:cNvSpPr>
          <p:nvPr>
            <p:ph type="ftr" sz="quarter" idx="11"/>
          </p:nvPr>
        </p:nvSpPr>
        <p:spPr/>
        <p:txBody>
          <a:bodyPr/>
          <a:lstStyle/>
          <a:p>
            <a:r>
              <a:rPr lang="en-US" smtClean="0"/>
              <a:t>Greece Lec01</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P501</a:t>
            </a:r>
            <a:endParaRPr lang="en-US" dirty="0"/>
          </a:p>
        </p:txBody>
      </p:sp>
      <p:sp>
        <p:nvSpPr>
          <p:cNvPr id="3" name="Content Placeholder 2"/>
          <p:cNvSpPr>
            <a:spLocks noGrp="1"/>
          </p:cNvSpPr>
          <p:nvPr>
            <p:ph idx="1"/>
          </p:nvPr>
        </p:nvSpPr>
        <p:spPr>
          <a:xfrm>
            <a:off x="6451600" y="592140"/>
            <a:ext cx="2235200" cy="876299"/>
          </a:xfrm>
        </p:spPr>
        <p:txBody>
          <a:bodyPr>
            <a:normAutofit fontScale="77500" lnSpcReduction="20000"/>
          </a:bodyPr>
          <a:lstStyle/>
          <a:p>
            <a:r>
              <a:rPr lang="en-US" sz="2400" dirty="0" smtClean="0"/>
              <a:t>Example of ground reflection and building</a:t>
            </a:r>
            <a:endParaRPr lang="en-US" sz="240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17</a:t>
            </a:fld>
            <a:endParaRPr lang="en-US"/>
          </a:p>
        </p:txBody>
      </p:sp>
      <p:pic>
        <p:nvPicPr>
          <p:cNvPr id="7" name="Picture 6" descr="ELMEAN.P501.pdf"/>
          <p:cNvPicPr>
            <a:picLocks noChangeAspect="1"/>
          </p:cNvPicPr>
          <p:nvPr/>
        </p:nvPicPr>
        <p:blipFill rotWithShape="1">
          <a:blip r:embed="rId2">
            <a:extLst>
              <a:ext uri="{28A0092B-C50C-407E-A947-70E740481C1C}">
                <a14:useLocalDpi xmlns:a14="http://schemas.microsoft.com/office/drawing/2010/main" val="0"/>
              </a:ext>
            </a:extLst>
          </a:blip>
          <a:srcRect l="5664" t="6044" r="4706" b="3585"/>
          <a:stretch/>
        </p:blipFill>
        <p:spPr>
          <a:xfrm rot="5400000">
            <a:off x="1079500" y="444500"/>
            <a:ext cx="4749800" cy="6197600"/>
          </a:xfrm>
          <a:prstGeom prst="rect">
            <a:avLst/>
          </a:prstGeom>
        </p:spPr>
      </p:pic>
      <p:sp>
        <p:nvSpPr>
          <p:cNvPr id="8" name="TextBox 7"/>
          <p:cNvSpPr txBox="1"/>
          <p:nvPr/>
        </p:nvSpPr>
        <p:spPr>
          <a:xfrm>
            <a:off x="6451600" y="1790700"/>
            <a:ext cx="2235200" cy="1200329"/>
          </a:xfrm>
          <a:prstGeom prst="rect">
            <a:avLst/>
          </a:prstGeom>
          <a:noFill/>
        </p:spPr>
        <p:txBody>
          <a:bodyPr wrap="square" rtlCol="0">
            <a:spAutoFit/>
          </a:bodyPr>
          <a:lstStyle/>
          <a:p>
            <a:r>
              <a:rPr lang="en-US" dirty="0" smtClean="0"/>
              <a:t>Color are different days; and symbols with error bars are mean.</a:t>
            </a:r>
            <a:endParaRPr lang="en-US" dirty="0"/>
          </a:p>
        </p:txBody>
      </p:sp>
      <p:sp>
        <p:nvSpPr>
          <p:cNvPr id="9" name="TextBox 8"/>
          <p:cNvSpPr txBox="1"/>
          <p:nvPr/>
        </p:nvSpPr>
        <p:spPr>
          <a:xfrm>
            <a:off x="876300" y="4597400"/>
            <a:ext cx="1092200" cy="646331"/>
          </a:xfrm>
          <a:prstGeom prst="rect">
            <a:avLst/>
          </a:prstGeom>
          <a:noFill/>
        </p:spPr>
        <p:txBody>
          <a:bodyPr wrap="square" rtlCol="0">
            <a:spAutoFit/>
          </a:bodyPr>
          <a:lstStyle/>
          <a:p>
            <a:r>
              <a:rPr lang="en-US" dirty="0" smtClean="0"/>
              <a:t>Ground</a:t>
            </a:r>
            <a:br>
              <a:rPr lang="en-US" dirty="0" smtClean="0"/>
            </a:br>
            <a:r>
              <a:rPr lang="en-US" dirty="0" smtClean="0"/>
              <a:t>reflection</a:t>
            </a:r>
            <a:endParaRPr lang="en-US" dirty="0"/>
          </a:p>
        </p:txBody>
      </p:sp>
      <p:sp>
        <p:nvSpPr>
          <p:cNvPr id="10" name="TextBox 9"/>
          <p:cNvSpPr txBox="1"/>
          <p:nvPr/>
        </p:nvSpPr>
        <p:spPr>
          <a:xfrm>
            <a:off x="3505200" y="3987800"/>
            <a:ext cx="1651000" cy="646331"/>
          </a:xfrm>
          <a:prstGeom prst="rect">
            <a:avLst/>
          </a:prstGeom>
          <a:noFill/>
        </p:spPr>
        <p:txBody>
          <a:bodyPr wrap="square" rtlCol="0">
            <a:spAutoFit/>
          </a:bodyPr>
          <a:lstStyle/>
          <a:p>
            <a:r>
              <a:rPr lang="en-US" dirty="0" smtClean="0"/>
              <a:t>Building</a:t>
            </a:r>
            <a:br>
              <a:rPr lang="en-US" dirty="0" smtClean="0"/>
            </a:br>
            <a:r>
              <a:rPr lang="en-US" dirty="0" smtClean="0"/>
              <a:t>reflection?</a:t>
            </a:r>
            <a:endParaRPr lang="en-US" dirty="0"/>
          </a:p>
        </p:txBody>
      </p:sp>
      <p:pic>
        <p:nvPicPr>
          <p:cNvPr id="11" name="Picture 10" descr="P501_Site_IN_North.jpg"/>
          <p:cNvPicPr>
            <a:picLocks noChangeAspect="1"/>
          </p:cNvPicPr>
          <p:nvPr/>
        </p:nvPicPr>
        <p:blipFill>
          <a:blip r:embed="rId3"/>
          <a:stretch>
            <a:fillRect/>
          </a:stretch>
        </p:blipFill>
        <p:spPr>
          <a:xfrm>
            <a:off x="5892800" y="3797300"/>
            <a:ext cx="3251200" cy="2438400"/>
          </a:xfrm>
          <a:prstGeom prst="rect">
            <a:avLst/>
          </a:prstGeom>
        </p:spPr>
      </p:pic>
    </p:spTree>
    <p:extLst>
      <p:ext uri="{BB962C8B-B14F-4D97-AF65-F5344CB8AC3E}">
        <p14:creationId xmlns:p14="http://schemas.microsoft.com/office/powerpoint/2010/main" val="38005930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P473</a:t>
            </a:r>
            <a:endParaRPr lang="en-US" dirty="0"/>
          </a:p>
        </p:txBody>
      </p:sp>
      <p:sp>
        <p:nvSpPr>
          <p:cNvPr id="3" name="Content Placeholder 2"/>
          <p:cNvSpPr>
            <a:spLocks noGrp="1"/>
          </p:cNvSpPr>
          <p:nvPr>
            <p:ph idx="1"/>
          </p:nvPr>
        </p:nvSpPr>
        <p:spPr>
          <a:xfrm>
            <a:off x="6197600" y="541339"/>
            <a:ext cx="2489200" cy="876299"/>
          </a:xfrm>
        </p:spPr>
        <p:txBody>
          <a:bodyPr>
            <a:normAutofit fontScale="85000" lnSpcReduction="10000"/>
          </a:bodyPr>
          <a:lstStyle/>
          <a:p>
            <a:r>
              <a:rPr lang="en-US" sz="2400" dirty="0" smtClean="0"/>
              <a:t>Example with little ground reflection</a:t>
            </a:r>
            <a:endParaRPr lang="en-US" sz="240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18</a:t>
            </a:fld>
            <a:endParaRPr lang="en-US"/>
          </a:p>
        </p:txBody>
      </p:sp>
      <p:pic>
        <p:nvPicPr>
          <p:cNvPr id="7" name="Picture 6" descr="P473_East_S.jpg"/>
          <p:cNvPicPr>
            <a:picLocks noChangeAspect="1"/>
          </p:cNvPicPr>
          <p:nvPr/>
        </p:nvPicPr>
        <p:blipFill>
          <a:blip r:embed="rId2"/>
          <a:stretch>
            <a:fillRect/>
          </a:stretch>
        </p:blipFill>
        <p:spPr>
          <a:xfrm>
            <a:off x="5998633" y="4006850"/>
            <a:ext cx="3132667" cy="2349500"/>
          </a:xfrm>
          <a:prstGeom prst="rect">
            <a:avLst/>
          </a:prstGeom>
        </p:spPr>
      </p:pic>
      <p:pic>
        <p:nvPicPr>
          <p:cNvPr id="8" name="Picture 7" descr="ELMEAN.P473.pdf"/>
          <p:cNvPicPr>
            <a:picLocks noChangeAspect="1"/>
          </p:cNvPicPr>
          <p:nvPr/>
        </p:nvPicPr>
        <p:blipFill rotWithShape="1">
          <a:blip r:embed="rId3">
            <a:extLst>
              <a:ext uri="{28A0092B-C50C-407E-A947-70E740481C1C}">
                <a14:useLocalDpi xmlns:a14="http://schemas.microsoft.com/office/drawing/2010/main" val="0"/>
              </a:ext>
            </a:extLst>
          </a:blip>
          <a:srcRect l="5664" t="4747" r="5664" b="3216"/>
          <a:stretch/>
        </p:blipFill>
        <p:spPr>
          <a:xfrm rot="5400000">
            <a:off x="908050" y="273050"/>
            <a:ext cx="4699000" cy="6311900"/>
          </a:xfrm>
          <a:prstGeom prst="rect">
            <a:avLst/>
          </a:prstGeom>
        </p:spPr>
      </p:pic>
    </p:spTree>
    <p:extLst>
      <p:ext uri="{BB962C8B-B14F-4D97-AF65-F5344CB8AC3E}">
        <p14:creationId xmlns:p14="http://schemas.microsoft.com/office/powerpoint/2010/main" val="10774055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P500</a:t>
            </a:r>
            <a:endParaRPr lang="en-US" dirty="0"/>
          </a:p>
        </p:txBody>
      </p:sp>
      <p:sp>
        <p:nvSpPr>
          <p:cNvPr id="3" name="Content Placeholder 2"/>
          <p:cNvSpPr>
            <a:spLocks noGrp="1"/>
          </p:cNvSpPr>
          <p:nvPr>
            <p:ph idx="1"/>
          </p:nvPr>
        </p:nvSpPr>
        <p:spPr>
          <a:xfrm>
            <a:off x="6413500" y="482600"/>
            <a:ext cx="2273300" cy="1409699"/>
          </a:xfrm>
        </p:spPr>
        <p:txBody>
          <a:bodyPr>
            <a:noAutofit/>
          </a:bodyPr>
          <a:lstStyle/>
          <a:p>
            <a:r>
              <a:rPr lang="en-US" sz="2400" dirty="0" smtClean="0"/>
              <a:t>Large ground reflection; flat surface</a:t>
            </a:r>
            <a:endParaRPr lang="en-US" sz="240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19</a:t>
            </a:fld>
            <a:endParaRPr lang="en-US"/>
          </a:p>
        </p:txBody>
      </p:sp>
      <p:pic>
        <p:nvPicPr>
          <p:cNvPr id="8" name="Picture 7"/>
          <p:cNvPicPr>
            <a:picLocks noChangeAspect="1"/>
          </p:cNvPicPr>
          <p:nvPr/>
        </p:nvPicPr>
        <p:blipFill>
          <a:blip r:embed="rId2"/>
          <a:stretch>
            <a:fillRect/>
          </a:stretch>
        </p:blipFill>
        <p:spPr>
          <a:xfrm>
            <a:off x="6258560" y="4192270"/>
            <a:ext cx="2885440" cy="2164080"/>
          </a:xfrm>
          <a:prstGeom prst="rect">
            <a:avLst/>
          </a:prstGeom>
        </p:spPr>
      </p:pic>
      <p:pic>
        <p:nvPicPr>
          <p:cNvPr id="9" name="Picture 8" descr="ELMEAN.P500.pdf"/>
          <p:cNvPicPr>
            <a:picLocks noChangeAspect="1"/>
          </p:cNvPicPr>
          <p:nvPr/>
        </p:nvPicPr>
        <p:blipFill rotWithShape="1">
          <a:blip r:embed="rId3">
            <a:extLst>
              <a:ext uri="{28A0092B-C50C-407E-A947-70E740481C1C}">
                <a14:useLocalDpi xmlns:a14="http://schemas.microsoft.com/office/drawing/2010/main" val="0"/>
              </a:ext>
            </a:extLst>
          </a:blip>
          <a:srcRect l="5185" t="4934" r="5425" b="3771"/>
          <a:stretch/>
        </p:blipFill>
        <p:spPr>
          <a:xfrm rot="5400000">
            <a:off x="914400" y="406400"/>
            <a:ext cx="4737100" cy="6261100"/>
          </a:xfrm>
          <a:prstGeom prst="rect">
            <a:avLst/>
          </a:prstGeom>
        </p:spPr>
      </p:pic>
    </p:spTree>
    <p:extLst>
      <p:ext uri="{BB962C8B-B14F-4D97-AF65-F5344CB8AC3E}">
        <p14:creationId xmlns:p14="http://schemas.microsoft.com/office/powerpoint/2010/main" val="39501523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Overview</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Web site </a:t>
            </a:r>
            <a:r>
              <a:rPr lang="en-US" dirty="0"/>
              <a:t/>
            </a:r>
            <a:br>
              <a:rPr lang="en-US" dirty="0"/>
            </a:br>
            <a:r>
              <a:rPr lang="en-US" dirty="0" smtClean="0">
                <a:hlinkClick r:id="rId2"/>
              </a:rPr>
              <a:t>http://geoweb.mit.edu/~simon/</a:t>
            </a:r>
            <a:r>
              <a:rPr lang="en-US" dirty="0">
                <a:hlinkClick r:id="rId2"/>
              </a:rPr>
              <a:t>gtgk/Thessalonki12/</a:t>
            </a:r>
            <a:r>
              <a:rPr lang="en-US" dirty="0" smtClean="0"/>
              <a:t> </a:t>
            </a:r>
          </a:p>
          <a:p>
            <a:r>
              <a:rPr lang="en-US" dirty="0" smtClean="0"/>
              <a:t>Lectures </a:t>
            </a:r>
            <a:r>
              <a:rPr lang="en-US" dirty="0" smtClean="0"/>
              <a:t>and Tutorials: Day 1:</a:t>
            </a:r>
          </a:p>
          <a:p>
            <a:pPr marL="971550" lvl="1" indent="-514350">
              <a:buFont typeface="+mj-lt"/>
              <a:buAutoNum type="arabicPeriod"/>
            </a:pPr>
            <a:r>
              <a:rPr lang="en-US" dirty="0"/>
              <a:t>Advanced modeling and diagnostic in GAMIT daily processing</a:t>
            </a:r>
            <a:r>
              <a:rPr lang="en-US" dirty="0"/>
              <a:t> </a:t>
            </a:r>
            <a:r>
              <a:rPr lang="en-US" dirty="0" smtClean="0"/>
              <a:t>GAMIT </a:t>
            </a:r>
            <a:r>
              <a:rPr lang="en-US" dirty="0" smtClean="0"/>
              <a:t>Lecture: Overview of standard processing in GAMIT; daily session processing</a:t>
            </a:r>
          </a:p>
          <a:p>
            <a:pPr marL="971550" lvl="1" indent="-514350">
              <a:buFont typeface="+mj-lt"/>
              <a:buAutoNum type="arabicPeriod"/>
            </a:pPr>
            <a:r>
              <a:rPr lang="en-US" dirty="0"/>
              <a:t>Advanced processing methods in GLOBK</a:t>
            </a:r>
            <a:r>
              <a:rPr lang="en-US" dirty="0"/>
              <a:t> </a:t>
            </a:r>
            <a:endParaRPr lang="en-US" dirty="0" smtClean="0"/>
          </a:p>
          <a:p>
            <a:pPr marL="971550" lvl="1" indent="-514350">
              <a:buFont typeface="+mj-lt"/>
              <a:buAutoNum type="arabicPeriod"/>
            </a:pPr>
            <a:r>
              <a:rPr lang="en-US" dirty="0" smtClean="0"/>
              <a:t>Tutorial </a:t>
            </a:r>
            <a:r>
              <a:rPr lang="en-US" dirty="0" smtClean="0"/>
              <a:t>session: Salton Sea data analysis around time of Magnitude 5.8 aftershock to El Major </a:t>
            </a:r>
            <a:r>
              <a:rPr lang="en-US" dirty="0" err="1" smtClean="0"/>
              <a:t>Cucapah</a:t>
            </a:r>
            <a:r>
              <a:rPr lang="en-US" dirty="0" smtClean="0"/>
              <a:t> April 4, 2010 Mw 7.2 earthquake. Demonstrates short session and </a:t>
            </a:r>
            <a:r>
              <a:rPr lang="en-US" dirty="0" err="1" smtClean="0"/>
              <a:t>globk</a:t>
            </a:r>
            <a:r>
              <a:rPr lang="en-US" dirty="0" smtClean="0"/>
              <a:t> combined processing. </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2</a:t>
            </a:fld>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P502</a:t>
            </a:r>
            <a:endParaRPr lang="en-US" dirty="0"/>
          </a:p>
        </p:txBody>
      </p:sp>
      <p:sp>
        <p:nvSpPr>
          <p:cNvPr id="3" name="Content Placeholder 2"/>
          <p:cNvSpPr>
            <a:spLocks noGrp="1"/>
          </p:cNvSpPr>
          <p:nvPr>
            <p:ph idx="1"/>
          </p:nvPr>
        </p:nvSpPr>
        <p:spPr>
          <a:xfrm>
            <a:off x="6134100" y="477839"/>
            <a:ext cx="2667000" cy="977900"/>
          </a:xfrm>
        </p:spPr>
        <p:txBody>
          <a:bodyPr>
            <a:normAutofit fontScale="85000" lnSpcReduction="10000"/>
          </a:bodyPr>
          <a:lstStyle/>
          <a:p>
            <a:r>
              <a:rPr lang="en-US" dirty="0" smtClean="0"/>
              <a:t>Strong Ground reflection</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20</a:t>
            </a:fld>
            <a:endParaRPr lang="en-US"/>
          </a:p>
        </p:txBody>
      </p:sp>
      <p:pic>
        <p:nvPicPr>
          <p:cNvPr id="7" name="Picture 6"/>
          <p:cNvPicPr>
            <a:picLocks noChangeAspect="1"/>
          </p:cNvPicPr>
          <p:nvPr/>
        </p:nvPicPr>
        <p:blipFill>
          <a:blip r:embed="rId2"/>
          <a:stretch>
            <a:fillRect/>
          </a:stretch>
        </p:blipFill>
        <p:spPr>
          <a:xfrm>
            <a:off x="6134100" y="4192270"/>
            <a:ext cx="2885440" cy="2164080"/>
          </a:xfrm>
          <a:prstGeom prst="rect">
            <a:avLst/>
          </a:prstGeom>
        </p:spPr>
      </p:pic>
      <p:pic>
        <p:nvPicPr>
          <p:cNvPr id="8" name="Picture 7" descr="ELMEAN.P502.pdf"/>
          <p:cNvPicPr>
            <a:picLocks noChangeAspect="1"/>
          </p:cNvPicPr>
          <p:nvPr/>
        </p:nvPicPr>
        <p:blipFill rotWithShape="1">
          <a:blip r:embed="rId3">
            <a:extLst>
              <a:ext uri="{28A0092B-C50C-407E-A947-70E740481C1C}">
                <a14:useLocalDpi xmlns:a14="http://schemas.microsoft.com/office/drawing/2010/main" val="0"/>
              </a:ext>
            </a:extLst>
          </a:blip>
          <a:srcRect l="4945" t="5859" r="4706" b="3029"/>
          <a:stretch/>
        </p:blipFill>
        <p:spPr>
          <a:xfrm rot="5400000">
            <a:off x="1035050" y="311150"/>
            <a:ext cx="4787900" cy="6248400"/>
          </a:xfrm>
          <a:prstGeom prst="rect">
            <a:avLst/>
          </a:prstGeom>
        </p:spPr>
      </p:pic>
      <p:sp>
        <p:nvSpPr>
          <p:cNvPr id="9" name="TextBox 8"/>
          <p:cNvSpPr txBox="1"/>
          <p:nvPr/>
        </p:nvSpPr>
        <p:spPr>
          <a:xfrm>
            <a:off x="6553200" y="1714500"/>
            <a:ext cx="2247900" cy="1200329"/>
          </a:xfrm>
          <a:prstGeom prst="rect">
            <a:avLst/>
          </a:prstGeom>
          <a:noFill/>
        </p:spPr>
        <p:txBody>
          <a:bodyPr wrap="square" rtlCol="0">
            <a:spAutoFit/>
          </a:bodyPr>
          <a:lstStyle/>
          <a:p>
            <a:r>
              <a:rPr lang="en-US" dirty="0" smtClean="0"/>
              <a:t>Site will be monitored to see how it changes as ground conditions change</a:t>
            </a:r>
            <a:endParaRPr lang="en-US" dirty="0"/>
          </a:p>
        </p:txBody>
      </p:sp>
    </p:spTree>
    <p:extLst>
      <p:ext uri="{BB962C8B-B14F-4D97-AF65-F5344CB8AC3E}">
        <p14:creationId xmlns:p14="http://schemas.microsoft.com/office/powerpoint/2010/main" val="37044373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AB33</a:t>
            </a:r>
            <a:endParaRPr lang="en-US" dirty="0"/>
          </a:p>
        </p:txBody>
      </p:sp>
      <p:sp>
        <p:nvSpPr>
          <p:cNvPr id="3" name="Content Placeholder 2"/>
          <p:cNvSpPr>
            <a:spLocks noGrp="1"/>
          </p:cNvSpPr>
          <p:nvPr>
            <p:ph idx="1"/>
          </p:nvPr>
        </p:nvSpPr>
        <p:spPr>
          <a:xfrm>
            <a:off x="6438900" y="1600200"/>
            <a:ext cx="2247900" cy="4525963"/>
          </a:xfrm>
        </p:spPr>
        <p:txBody>
          <a:bodyPr>
            <a:normAutofit fontScale="92500"/>
          </a:bodyPr>
          <a:lstStyle/>
          <a:p>
            <a:r>
              <a:rPr lang="en-US" sz="2400" dirty="0" smtClean="0"/>
              <a:t>Time variable signals.  Alaskan site with snow accumulation and melting (believed)</a:t>
            </a:r>
          </a:p>
          <a:p>
            <a:r>
              <a:rPr lang="en-US" sz="2400" dirty="0" smtClean="0"/>
              <a:t>Colors span a 30-day interval.  Site height changes when residuals change</a:t>
            </a:r>
            <a:endParaRPr lang="en-US" sz="240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21</a:t>
            </a:fld>
            <a:endParaRPr lang="en-US"/>
          </a:p>
        </p:txBody>
      </p:sp>
      <p:pic>
        <p:nvPicPr>
          <p:cNvPr id="7" name="Picture 6" descr="ELMEAN.AB33.pdf"/>
          <p:cNvPicPr>
            <a:picLocks noChangeAspect="1"/>
          </p:cNvPicPr>
          <p:nvPr/>
        </p:nvPicPr>
        <p:blipFill rotWithShape="1">
          <a:blip r:embed="rId2">
            <a:extLst>
              <a:ext uri="{28A0092B-C50C-407E-A947-70E740481C1C}">
                <a14:useLocalDpi xmlns:a14="http://schemas.microsoft.com/office/drawing/2010/main" val="0"/>
              </a:ext>
            </a:extLst>
          </a:blip>
          <a:srcRect l="4945" t="7526" r="5185" b="3770"/>
          <a:stretch/>
        </p:blipFill>
        <p:spPr>
          <a:xfrm rot="5400000">
            <a:off x="901700" y="381000"/>
            <a:ext cx="4762500" cy="6083300"/>
          </a:xfrm>
          <a:prstGeom prst="rect">
            <a:avLst/>
          </a:prstGeom>
        </p:spPr>
      </p:pic>
    </p:spTree>
    <p:extLst>
      <p:ext uri="{BB962C8B-B14F-4D97-AF65-F5344CB8AC3E}">
        <p14:creationId xmlns:p14="http://schemas.microsoft.com/office/powerpoint/2010/main" val="18769193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35500" cy="766762"/>
          </a:xfrm>
        </p:spPr>
        <p:txBody>
          <a:bodyPr>
            <a:normAutofit fontScale="90000"/>
          </a:bodyPr>
          <a:lstStyle/>
          <a:p>
            <a:r>
              <a:rPr lang="en-US" dirty="0" smtClean="0"/>
              <a:t>Time series and changes</a:t>
            </a:r>
            <a:endParaRPr lang="en-US" dirty="0"/>
          </a:p>
        </p:txBody>
      </p:sp>
      <p:sp>
        <p:nvSpPr>
          <p:cNvPr id="3" name="Content Placeholder 2"/>
          <p:cNvSpPr>
            <a:spLocks noGrp="1"/>
          </p:cNvSpPr>
          <p:nvPr>
            <p:ph idx="1"/>
          </p:nvPr>
        </p:nvSpPr>
        <p:spPr>
          <a:xfrm>
            <a:off x="4889500" y="0"/>
            <a:ext cx="4051300" cy="2032000"/>
          </a:xfrm>
        </p:spPr>
        <p:txBody>
          <a:bodyPr>
            <a:normAutofit/>
          </a:bodyPr>
          <a:lstStyle/>
          <a:p>
            <a:pPr marL="0" indent="0">
              <a:buNone/>
            </a:pPr>
            <a:r>
              <a:rPr lang="en-US" sz="2400" dirty="0" smtClean="0"/>
              <a:t>Height changes correspond to residual changes</a:t>
            </a:r>
            <a:endParaRPr lang="en-US" sz="240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22</a:t>
            </a:fld>
            <a:endParaRPr lang="en-US"/>
          </a:p>
        </p:txBody>
      </p:sp>
      <p:pic>
        <p:nvPicPr>
          <p:cNvPr id="7" name="Picture 6" descr="AB33_3d.pdf"/>
          <p:cNvPicPr>
            <a:picLocks noChangeAspect="1"/>
          </p:cNvPicPr>
          <p:nvPr/>
        </p:nvPicPr>
        <p:blipFill rotWithShape="1">
          <a:blip r:embed="rId2">
            <a:extLst>
              <a:ext uri="{28A0092B-C50C-407E-A947-70E740481C1C}">
                <a14:useLocalDpi xmlns:a14="http://schemas.microsoft.com/office/drawing/2010/main" val="0"/>
              </a:ext>
            </a:extLst>
          </a:blip>
          <a:srcRect l="2875" t="25185" r="8453" b="24814"/>
          <a:stretch/>
        </p:blipFill>
        <p:spPr>
          <a:xfrm>
            <a:off x="4381500" y="984250"/>
            <a:ext cx="4699000" cy="3429000"/>
          </a:xfrm>
          <a:prstGeom prst="rect">
            <a:avLst/>
          </a:prstGeom>
        </p:spPr>
      </p:pic>
      <p:pic>
        <p:nvPicPr>
          <p:cNvPr id="8" name="Picture 7"/>
          <p:cNvPicPr>
            <a:picLocks noChangeAspect="1"/>
          </p:cNvPicPr>
          <p:nvPr/>
        </p:nvPicPr>
        <p:blipFill>
          <a:blip r:embed="rId3"/>
          <a:stretch>
            <a:fillRect/>
          </a:stretch>
        </p:blipFill>
        <p:spPr>
          <a:xfrm>
            <a:off x="0" y="2787650"/>
            <a:ext cx="5483075" cy="3746500"/>
          </a:xfrm>
          <a:prstGeom prst="rect">
            <a:avLst/>
          </a:prstGeom>
        </p:spPr>
      </p:pic>
      <p:sp>
        <p:nvSpPr>
          <p:cNvPr id="9" name="TextBox 8"/>
          <p:cNvSpPr txBox="1"/>
          <p:nvPr/>
        </p:nvSpPr>
        <p:spPr>
          <a:xfrm>
            <a:off x="5483075" y="4838700"/>
            <a:ext cx="3203725" cy="646331"/>
          </a:xfrm>
          <a:prstGeom prst="rect">
            <a:avLst/>
          </a:prstGeom>
          <a:noFill/>
        </p:spPr>
        <p:txBody>
          <a:bodyPr wrap="square" rtlCol="0">
            <a:spAutoFit/>
          </a:bodyPr>
          <a:lstStyle/>
          <a:p>
            <a:r>
              <a:rPr lang="en-US" dirty="0" smtClean="0"/>
              <a:t>Residuals and heights have large change at day 40.</a:t>
            </a:r>
            <a:endParaRPr lang="en-US" dirty="0"/>
          </a:p>
        </p:txBody>
      </p:sp>
      <p:cxnSp>
        <p:nvCxnSpPr>
          <p:cNvPr id="11" name="Straight Arrow Connector 10"/>
          <p:cNvCxnSpPr/>
          <p:nvPr/>
        </p:nvCxnSpPr>
        <p:spPr>
          <a:xfrm flipH="1" flipV="1">
            <a:off x="6972300" y="3517900"/>
            <a:ext cx="1016000" cy="113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013200" y="4254500"/>
            <a:ext cx="0" cy="1752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295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3000" b="0"/>
              <a:t>Limits of GPS Accuracy</a:t>
            </a:r>
            <a:endParaRPr lang="en-US" sz="2800"/>
          </a:p>
        </p:txBody>
      </p:sp>
      <p:sp>
        <p:nvSpPr>
          <p:cNvPr id="41987" name="Rectangle 3"/>
          <p:cNvSpPr>
            <a:spLocks noGrp="1" noChangeArrowheads="1"/>
          </p:cNvSpPr>
          <p:nvPr>
            <p:ph type="body" idx="1"/>
          </p:nvPr>
        </p:nvSpPr>
        <p:spPr/>
        <p:txBody>
          <a:bodyPr/>
          <a:lstStyle/>
          <a:p>
            <a:pPr marL="342900" indent="-342900" defTabSz="914400">
              <a:lnSpc>
                <a:spcPct val="84000"/>
              </a:lnSpc>
            </a:pPr>
            <a:r>
              <a:rPr lang="en-US" sz="1900" b="0"/>
              <a:t>Signal propagation effects</a:t>
            </a:r>
          </a:p>
          <a:p>
            <a:pPr marL="742950" lvl="1" indent="-285750" defTabSz="914400">
              <a:lnSpc>
                <a:spcPct val="84000"/>
              </a:lnSpc>
            </a:pPr>
            <a:r>
              <a:rPr lang="en-US" sz="1900" b="0"/>
              <a:t>Signal scattering ( antenna phase center / multipath ) </a:t>
            </a:r>
          </a:p>
          <a:p>
            <a:pPr marL="742950" lvl="1" indent="-285750" defTabSz="914400">
              <a:lnSpc>
                <a:spcPct val="84000"/>
              </a:lnSpc>
            </a:pPr>
            <a:r>
              <a:rPr lang="en-US" sz="1900" b="0"/>
              <a:t>Atmospheric delay (mainly water vapor)</a:t>
            </a:r>
          </a:p>
          <a:p>
            <a:pPr marL="742950" lvl="1" indent="-285750" defTabSz="914400">
              <a:lnSpc>
                <a:spcPct val="84000"/>
              </a:lnSpc>
            </a:pPr>
            <a:r>
              <a:rPr lang="en-US" sz="1900" b="0"/>
              <a:t>Ionospheric effects</a:t>
            </a:r>
          </a:p>
          <a:p>
            <a:pPr marL="742950" lvl="1" indent="-285750" defTabSz="914400">
              <a:lnSpc>
                <a:spcPct val="84000"/>
              </a:lnSpc>
            </a:pPr>
            <a:r>
              <a:rPr lang="en-US" sz="1900" b="0"/>
              <a:t>Receiver noise</a:t>
            </a:r>
          </a:p>
          <a:p>
            <a:pPr marL="342900" indent="-342900" defTabSz="914400">
              <a:lnSpc>
                <a:spcPct val="84000"/>
              </a:lnSpc>
              <a:spcBef>
                <a:spcPct val="80000"/>
              </a:spcBef>
            </a:pPr>
            <a:r>
              <a:rPr lang="en-US" sz="1900" b="0">
                <a:solidFill>
                  <a:srgbClr val="FF1337"/>
                </a:solidFill>
              </a:rPr>
              <a:t>Unmodeled motions of the station</a:t>
            </a:r>
            <a:endParaRPr lang="en-US" sz="1900" b="0"/>
          </a:p>
          <a:p>
            <a:pPr marL="742950" lvl="1" indent="-285750" defTabSz="914400">
              <a:lnSpc>
                <a:spcPct val="84000"/>
              </a:lnSpc>
            </a:pPr>
            <a:r>
              <a:rPr lang="en-US" sz="1900" b="0"/>
              <a:t>Monument instability</a:t>
            </a:r>
          </a:p>
          <a:p>
            <a:pPr marL="742950" lvl="1" indent="-285750" defTabSz="914400">
              <a:lnSpc>
                <a:spcPct val="84000"/>
              </a:lnSpc>
            </a:pPr>
            <a:r>
              <a:rPr lang="en-US" sz="1900" b="0"/>
              <a:t>Loading of the crust by atmosphere, oceans, and surface water</a:t>
            </a:r>
          </a:p>
          <a:p>
            <a:pPr marL="342900" indent="-342900" defTabSz="914400">
              <a:lnSpc>
                <a:spcPct val="84000"/>
              </a:lnSpc>
              <a:spcBef>
                <a:spcPct val="80000"/>
              </a:spcBef>
            </a:pPr>
            <a:r>
              <a:rPr lang="en-US" sz="1900" b="0"/>
              <a:t>Unmodeled motions of the satellites</a:t>
            </a:r>
          </a:p>
          <a:p>
            <a:pPr marL="342900" indent="-342900" defTabSz="914400">
              <a:lnSpc>
                <a:spcPct val="84000"/>
              </a:lnSpc>
              <a:spcBef>
                <a:spcPct val="80000"/>
              </a:spcBef>
            </a:pPr>
            <a:r>
              <a:rPr lang="en-US" sz="1900" b="0"/>
              <a:t>Reference frame</a:t>
            </a:r>
          </a:p>
          <a:p>
            <a:pPr marL="742950" lvl="1" indent="-285750" defTabSz="914400">
              <a:lnSpc>
                <a:spcPct val="84000"/>
              </a:lnSpc>
              <a:buFont typeface="Wingdings" charset="2"/>
              <a:buNone/>
            </a:pPr>
            <a:endParaRPr lang="en-US" sz="1600"/>
          </a:p>
          <a:p>
            <a:pPr marL="742950" lvl="1" indent="-285750" defTabSz="914400">
              <a:lnSpc>
                <a:spcPct val="84000"/>
              </a:lnSpc>
            </a:pPr>
            <a:endParaRPr lang="en-US" sz="1600"/>
          </a:p>
          <a:p>
            <a:pPr marL="742950" lvl="1" indent="-285750" defTabSz="914400">
              <a:lnSpc>
                <a:spcPct val="84000"/>
              </a:lnSpc>
            </a:pPr>
            <a:endParaRPr lang="en-US" sz="1600"/>
          </a:p>
        </p:txBody>
      </p:sp>
      <p:sp>
        <p:nvSpPr>
          <p:cNvPr id="41988" name="Rectangle 4"/>
          <p:cNvSpPr>
            <a:spLocks noChangeArrowheads="1"/>
          </p:cNvSpPr>
          <p:nvPr/>
        </p:nvSpPr>
        <p:spPr bwMode="auto">
          <a:xfrm>
            <a:off x="204788" y="3905250"/>
            <a:ext cx="184150" cy="384175"/>
          </a:xfrm>
          <a:prstGeom prst="rect">
            <a:avLst/>
          </a:prstGeom>
          <a:noFill/>
          <a:ln w="9525">
            <a:noFill/>
            <a:miter lim="800000"/>
            <a:headEnd/>
            <a:tailEnd/>
          </a:ln>
        </p:spPr>
        <p:txBody>
          <a:bodyPr wrap="none">
            <a:prstTxWarp prst="textNoShape">
              <a:avLst/>
            </a:prstTxWarp>
            <a:spAutoFit/>
          </a:bodyPr>
          <a:lstStyle/>
          <a:p>
            <a:endParaRPr lang="en-US"/>
          </a:p>
        </p:txBody>
      </p:sp>
      <p:sp>
        <p:nvSpPr>
          <p:cNvPr id="5" name="Date Placeholder 4"/>
          <p:cNvSpPr>
            <a:spLocks noGrp="1"/>
          </p:cNvSpPr>
          <p:nvPr>
            <p:ph type="dt" sz="half" idx="10"/>
          </p:nvPr>
        </p:nvSpPr>
        <p:spPr/>
        <p:txBody>
          <a:bodyPr/>
          <a:lstStyle/>
          <a:p>
            <a:r>
              <a:rPr lang="en-US" smtClean="0"/>
              <a:t>04/04/2012</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23</a:t>
            </a:fld>
            <a:endParaRPr lang="en-US"/>
          </a:p>
        </p:txBody>
      </p:sp>
      <p:sp>
        <p:nvSpPr>
          <p:cNvPr id="7" name="Footer Placeholder 6"/>
          <p:cNvSpPr>
            <a:spLocks noGrp="1"/>
          </p:cNvSpPr>
          <p:nvPr>
            <p:ph type="ftr" sz="quarter" idx="11"/>
          </p:nvPr>
        </p:nvSpPr>
        <p:spPr/>
        <p:txBody>
          <a:bodyPr/>
          <a:lstStyle/>
          <a:p>
            <a:r>
              <a:rPr lang="en-US" smtClean="0"/>
              <a:t>Greece Lec01</a:t>
            </a: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use in GAMIT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Atmospheric loading: This is still an area of active research and the optimum approach in terms of SNR of the loading calculations is not clear yet.</a:t>
            </a:r>
          </a:p>
          <a:p>
            <a:r>
              <a:rPr lang="en-US" dirty="0" smtClean="0"/>
              <a:t>There are three basic issues:</a:t>
            </a:r>
          </a:p>
          <a:p>
            <a:pPr lvl="1"/>
            <a:r>
              <a:rPr lang="en-US" dirty="0" smtClean="0"/>
              <a:t>Short period tidally driven atmospheric loading signal. These are at the S1 and S2 tidal frequencies</a:t>
            </a:r>
          </a:p>
          <a:p>
            <a:pPr lvl="1"/>
            <a:r>
              <a:rPr lang="en-US" dirty="0" smtClean="0"/>
              <a:t>Short period (sub-daily) non-tidal signals.  Here the debate is on signal-to-noise ratio.  If these are important, then need to be applied at the observational level.</a:t>
            </a:r>
          </a:p>
          <a:p>
            <a:pPr lvl="1"/>
            <a:r>
              <a:rPr lang="en-US" dirty="0" smtClean="0"/>
              <a:t>Reference frame: Center of mass versus center of figure for corrections</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24</a:t>
            </a:fld>
            <a:endParaRPr lang="en-US"/>
          </a:p>
        </p:txBody>
      </p:sp>
    </p:spTree>
    <p:extLst>
      <p:ext uri="{BB962C8B-B14F-4D97-AF65-F5344CB8AC3E}">
        <p14:creationId xmlns:p14="http://schemas.microsoft.com/office/powerpoint/2010/main" val="16931127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in GAMIT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a:t>
            </a:r>
            <a:r>
              <a:rPr lang="en-US" dirty="0" err="1" smtClean="0"/>
              <a:t>sestbl</a:t>
            </a:r>
            <a:r>
              <a:rPr lang="en-US" dirty="0" smtClean="0"/>
              <a:t>. set</a:t>
            </a:r>
          </a:p>
          <a:p>
            <a:pPr lvl="1"/>
            <a:r>
              <a:rPr lang="en-US" dirty="0" smtClean="0"/>
              <a:t>Use </a:t>
            </a:r>
            <a:r>
              <a:rPr lang="en-US" dirty="0" err="1" smtClean="0"/>
              <a:t>atl.grid</a:t>
            </a:r>
            <a:r>
              <a:rPr lang="en-US" dirty="0" smtClean="0"/>
              <a:t> = Y  ! This turns of the tidal loading</a:t>
            </a:r>
          </a:p>
          <a:p>
            <a:pPr lvl="1"/>
            <a:r>
              <a:rPr lang="en-US" dirty="0" smtClean="0"/>
              <a:t>Use </a:t>
            </a:r>
            <a:r>
              <a:rPr lang="en-US" dirty="0" err="1" smtClean="0"/>
              <a:t>atml.grid</a:t>
            </a:r>
            <a:r>
              <a:rPr lang="en-US" dirty="0" smtClean="0"/>
              <a:t> = Y  ! Turns on 6-hrs gridded loading</a:t>
            </a:r>
          </a:p>
          <a:p>
            <a:r>
              <a:rPr lang="en-US" dirty="0" smtClean="0"/>
              <a:t>When these options are set; </a:t>
            </a:r>
            <a:r>
              <a:rPr lang="en-US" dirty="0" err="1" smtClean="0"/>
              <a:t>sh_gamit</a:t>
            </a:r>
            <a:r>
              <a:rPr lang="en-US" dirty="0" smtClean="0"/>
              <a:t> will link the day directory files to the ../tables directory for:</a:t>
            </a:r>
          </a:p>
          <a:p>
            <a:pPr lvl="1"/>
            <a:r>
              <a:rPr lang="en-US" dirty="0" err="1" smtClean="0"/>
              <a:t>atl.grid</a:t>
            </a:r>
            <a:r>
              <a:rPr lang="en-US" dirty="0" smtClean="0"/>
              <a:t> This file normally links back to main tables directory because it is time independent</a:t>
            </a:r>
          </a:p>
          <a:p>
            <a:pPr lvl="1"/>
            <a:r>
              <a:rPr lang="en-US" dirty="0" err="1" smtClean="0"/>
              <a:t>atml.grid</a:t>
            </a:r>
            <a:r>
              <a:rPr lang="en-US" dirty="0" smtClean="0"/>
              <a:t> in day directory is linked to </a:t>
            </a:r>
            <a:r>
              <a:rPr lang="en-US" dirty="0" err="1" smtClean="0"/>
              <a:t>atml.grid</a:t>
            </a:r>
            <a:r>
              <a:rPr lang="en-US" dirty="0" smtClean="0"/>
              <a:t> in local tables.  In </a:t>
            </a:r>
            <a:r>
              <a:rPr lang="en-US" dirty="0" err="1" smtClean="0"/>
              <a:t>sh_links.tables</a:t>
            </a:r>
            <a:r>
              <a:rPr lang="en-US" dirty="0"/>
              <a:t> </a:t>
            </a:r>
            <a:r>
              <a:rPr lang="en-US" dirty="0" smtClean="0"/>
              <a:t>(called from </a:t>
            </a:r>
            <a:r>
              <a:rPr lang="en-US" dirty="0" err="1" smtClean="0"/>
              <a:t>sh_setup</a:t>
            </a:r>
            <a:r>
              <a:rPr lang="en-US" dirty="0" smtClean="0"/>
              <a:t>) the </a:t>
            </a:r>
            <a:r>
              <a:rPr lang="en-US" dirty="0" err="1" smtClean="0"/>
              <a:t>atml.grid</a:t>
            </a:r>
            <a:r>
              <a:rPr lang="en-US" dirty="0" smtClean="0"/>
              <a:t> in tables is linked to ~/</a:t>
            </a:r>
            <a:r>
              <a:rPr lang="en-US" dirty="0" err="1" smtClean="0"/>
              <a:t>gg</a:t>
            </a:r>
            <a:r>
              <a:rPr lang="en-US" dirty="0" smtClean="0"/>
              <a:t>/tables/</a:t>
            </a:r>
            <a:r>
              <a:rPr lang="en-US" dirty="0" err="1" smtClean="0"/>
              <a:t>atml.grid.yyyy</a:t>
            </a:r>
            <a:r>
              <a:rPr lang="en-US" dirty="0" smtClean="0"/>
              <a:t> (if files already exist in local tables they are not updated).</a:t>
            </a:r>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25</a:t>
            </a:fld>
            <a:endParaRPr lang="en-US"/>
          </a:p>
        </p:txBody>
      </p:sp>
    </p:spTree>
    <p:extLst>
      <p:ext uri="{BB962C8B-B14F-4D97-AF65-F5344CB8AC3E}">
        <p14:creationId xmlns:p14="http://schemas.microsoft.com/office/powerpoint/2010/main" val="9495363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setup</a:t>
            </a:r>
            <a:endParaRPr lang="en-US" dirty="0"/>
          </a:p>
        </p:txBody>
      </p:sp>
      <p:sp>
        <p:nvSpPr>
          <p:cNvPr id="3" name="Content Placeholder 2"/>
          <p:cNvSpPr>
            <a:spLocks noGrp="1"/>
          </p:cNvSpPr>
          <p:nvPr>
            <p:ph idx="1"/>
          </p:nvPr>
        </p:nvSpPr>
        <p:spPr/>
        <p:txBody>
          <a:bodyPr>
            <a:normAutofit fontScale="55000" lnSpcReduction="20000"/>
          </a:bodyPr>
          <a:lstStyle/>
          <a:p>
            <a:r>
              <a:rPr lang="en-US" dirty="0"/>
              <a:t>The loading files are available from ftp to </a:t>
            </a:r>
            <a:r>
              <a:rPr lang="en-US" dirty="0" err="1"/>
              <a:t>everest.mit.edu</a:t>
            </a:r>
            <a:r>
              <a:rPr lang="en-US" dirty="0"/>
              <a:t> in the GRIDS directory (they are large).  The file names reflect the type of file</a:t>
            </a:r>
            <a:r>
              <a:rPr lang="en-US" dirty="0" smtClean="0"/>
              <a:t>:</a:t>
            </a:r>
          </a:p>
          <a:p>
            <a:pPr lvl="1"/>
            <a:r>
              <a:rPr lang="pl-PL" dirty="0" smtClean="0"/>
              <a:t>184674852 </a:t>
            </a:r>
            <a:r>
              <a:rPr lang="pl-PL" dirty="0"/>
              <a:t>Jan 19  2011 atmdisp_ce.2010</a:t>
            </a:r>
          </a:p>
          <a:p>
            <a:pPr lvl="1"/>
            <a:r>
              <a:rPr lang="pl-PL" dirty="0" smtClean="0"/>
              <a:t>184674852 </a:t>
            </a:r>
            <a:r>
              <a:rPr lang="pl-PL" dirty="0"/>
              <a:t>Jan 19  2011 atmdisp_cf.2010</a:t>
            </a:r>
          </a:p>
          <a:p>
            <a:pPr lvl="1"/>
            <a:r>
              <a:rPr lang="pl-PL" dirty="0" smtClean="0"/>
              <a:t>184674852 </a:t>
            </a:r>
            <a:r>
              <a:rPr lang="pl-PL" dirty="0"/>
              <a:t>Jan 19  2011 atmdisp_cm.2010</a:t>
            </a:r>
          </a:p>
          <a:p>
            <a:pPr lvl="1"/>
            <a:r>
              <a:rPr lang="pl-PL" dirty="0" smtClean="0"/>
              <a:t>184800996 </a:t>
            </a:r>
            <a:r>
              <a:rPr lang="pl-PL" dirty="0" err="1"/>
              <a:t>Feb</a:t>
            </a:r>
            <a:r>
              <a:rPr lang="pl-PL" dirty="0"/>
              <a:t> 23  2011 atmfilt_ce.2010</a:t>
            </a:r>
          </a:p>
          <a:p>
            <a:pPr lvl="1"/>
            <a:r>
              <a:rPr lang="pl-PL" dirty="0" smtClean="0"/>
              <a:t>184800996 </a:t>
            </a:r>
            <a:r>
              <a:rPr lang="pl-PL" dirty="0" err="1"/>
              <a:t>Feb</a:t>
            </a:r>
            <a:r>
              <a:rPr lang="pl-PL" dirty="0"/>
              <a:t> 23  2011 atmfilt_cf.2010</a:t>
            </a:r>
          </a:p>
          <a:p>
            <a:pPr lvl="1"/>
            <a:r>
              <a:rPr lang="pl-PL" dirty="0" smtClean="0"/>
              <a:t>184800996 </a:t>
            </a:r>
            <a:r>
              <a:rPr lang="pl-PL" dirty="0" err="1"/>
              <a:t>Feb</a:t>
            </a:r>
            <a:r>
              <a:rPr lang="pl-PL" dirty="0"/>
              <a:t> 23  2011 atmfilt_cm.2010</a:t>
            </a:r>
          </a:p>
          <a:p>
            <a:pPr lvl="1"/>
            <a:r>
              <a:rPr lang="pl-PL" dirty="0" smtClean="0"/>
              <a:t>231626292 </a:t>
            </a:r>
            <a:r>
              <a:rPr lang="pl-PL" dirty="0" err="1"/>
              <a:t>Feb</a:t>
            </a:r>
            <a:r>
              <a:rPr lang="pl-PL" dirty="0"/>
              <a:t> 22  2011 vmf1grd.2010</a:t>
            </a:r>
          </a:p>
          <a:p>
            <a:r>
              <a:rPr lang="pl-PL" dirty="0" err="1" smtClean="0"/>
              <a:t>This</a:t>
            </a:r>
            <a:r>
              <a:rPr lang="pl-PL" dirty="0" smtClean="0"/>
              <a:t> </a:t>
            </a:r>
            <a:r>
              <a:rPr lang="pl-PL" dirty="0" err="1" smtClean="0"/>
              <a:t>year</a:t>
            </a:r>
            <a:r>
              <a:rPr lang="pl-PL" dirty="0" smtClean="0"/>
              <a:t> (as of 03/30/2012 </a:t>
            </a:r>
          </a:p>
          <a:p>
            <a:pPr lvl="1"/>
            <a:r>
              <a:rPr lang="pl-PL" dirty="0" smtClean="0"/>
              <a:t>34941924 </a:t>
            </a:r>
            <a:r>
              <a:rPr lang="pl-PL" dirty="0"/>
              <a:t>Mar 13 13:46 atmdisp_ce.2012_069</a:t>
            </a:r>
          </a:p>
          <a:p>
            <a:pPr lvl="1"/>
            <a:r>
              <a:rPr lang="pl-PL" dirty="0" smtClean="0"/>
              <a:t>34941924 </a:t>
            </a:r>
            <a:r>
              <a:rPr lang="pl-PL" dirty="0"/>
              <a:t>Mar 13 13:46 atmdisp_cf.2012_069</a:t>
            </a:r>
          </a:p>
          <a:p>
            <a:pPr lvl="1"/>
            <a:r>
              <a:rPr lang="pl-PL" dirty="0" smtClean="0"/>
              <a:t>34941924 </a:t>
            </a:r>
            <a:r>
              <a:rPr lang="pl-PL" dirty="0"/>
              <a:t>Mar 13 13:46 atmdisp_cm.2012_069</a:t>
            </a:r>
          </a:p>
          <a:p>
            <a:pPr lvl="1"/>
            <a:r>
              <a:rPr lang="pl-PL" dirty="0" smtClean="0"/>
              <a:t>28887012 </a:t>
            </a:r>
            <a:r>
              <a:rPr lang="pl-PL" dirty="0"/>
              <a:t>Mar 13 13:57 atmfilt_ce.2012_057</a:t>
            </a:r>
          </a:p>
          <a:p>
            <a:pPr lvl="1"/>
            <a:r>
              <a:rPr lang="pl-PL" dirty="0" smtClean="0"/>
              <a:t>28887012 </a:t>
            </a:r>
            <a:r>
              <a:rPr lang="pl-PL" dirty="0"/>
              <a:t>Mar 13 13:57 atmfilt_cf.2012_057</a:t>
            </a:r>
          </a:p>
          <a:p>
            <a:pPr lvl="1"/>
            <a:r>
              <a:rPr lang="pl-PL" dirty="0" smtClean="0"/>
              <a:t>28887012 </a:t>
            </a:r>
            <a:r>
              <a:rPr lang="pl-PL" dirty="0"/>
              <a:t>Mar 13 14:02 atmfilt_cm.2012_057</a:t>
            </a:r>
          </a:p>
          <a:p>
            <a:pPr lvl="1"/>
            <a:r>
              <a:rPr lang="pl-PL" dirty="0" smtClean="0"/>
              <a:t>231626292 </a:t>
            </a:r>
            <a:r>
              <a:rPr lang="pl-PL" dirty="0"/>
              <a:t>Mar 30 10:00 vmf1grd.</a:t>
            </a:r>
            <a:r>
              <a:rPr lang="pl-PL" dirty="0" smtClean="0"/>
              <a:t>2012_084</a:t>
            </a:r>
            <a:endParaRPr lang="pl-PL" dirty="0"/>
          </a:p>
          <a:p>
            <a:r>
              <a:rPr lang="en-US" dirty="0" smtClean="0"/>
              <a:t>Each of the yearly grid files is 185Mbytes so they are not small (also shown are the VMF1 grids if this option is used in processing.</a:t>
            </a:r>
            <a:endParaRPr lang="en-US" dirty="0"/>
          </a:p>
          <a:p>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26</a:t>
            </a:fld>
            <a:endParaRPr lang="en-US"/>
          </a:p>
        </p:txBody>
      </p:sp>
    </p:spTree>
    <p:extLst>
      <p:ext uri="{BB962C8B-B14F-4D97-AF65-F5344CB8AC3E}">
        <p14:creationId xmlns:p14="http://schemas.microsoft.com/office/powerpoint/2010/main" val="37504710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6462"/>
          </a:xfrm>
        </p:spPr>
        <p:txBody>
          <a:bodyPr/>
          <a:lstStyle/>
          <a:p>
            <a:r>
              <a:rPr lang="en-US" dirty="0" smtClean="0"/>
              <a:t>Which load files to use?</a:t>
            </a:r>
            <a:endParaRPr lang="en-US" dirty="0"/>
          </a:p>
        </p:txBody>
      </p:sp>
      <p:sp>
        <p:nvSpPr>
          <p:cNvPr id="3" name="Content Placeholder 2"/>
          <p:cNvSpPr>
            <a:spLocks noGrp="1"/>
          </p:cNvSpPr>
          <p:nvPr>
            <p:ph idx="1"/>
          </p:nvPr>
        </p:nvSpPr>
        <p:spPr>
          <a:xfrm>
            <a:off x="457200" y="1181100"/>
            <a:ext cx="8229600" cy="4945063"/>
          </a:xfrm>
        </p:spPr>
        <p:txBody>
          <a:bodyPr>
            <a:normAutofit fontScale="77500" lnSpcReduction="20000"/>
          </a:bodyPr>
          <a:lstStyle/>
          <a:p>
            <a:r>
              <a:rPr lang="en-US" dirty="0" smtClean="0"/>
              <a:t>The CE, CF and CM are for different origins of the terrestrial reference frame. For orbit determination, the CM frame should be used and this would also be the case for using IGS orbits</a:t>
            </a:r>
          </a:p>
          <a:p>
            <a:r>
              <a:rPr lang="en-US" dirty="0" smtClean="0"/>
              <a:t>The </a:t>
            </a:r>
            <a:r>
              <a:rPr lang="en-US" dirty="0" err="1" smtClean="0"/>
              <a:t>filt</a:t>
            </a:r>
            <a:r>
              <a:rPr lang="en-US" dirty="0" smtClean="0"/>
              <a:t> (filtered) files should be used with the tide model but the debate is if the filtered series looses too much at sub-daily frequencies.  The </a:t>
            </a:r>
            <a:r>
              <a:rPr lang="en-US" dirty="0" err="1" smtClean="0"/>
              <a:t>disp</a:t>
            </a:r>
            <a:r>
              <a:rPr lang="en-US" dirty="0" smtClean="0"/>
              <a:t> raw files should not be used with the tide model and the debate here is: is the 6hr spacing too coarse to capture the tides (and is the noise level too high).</a:t>
            </a:r>
          </a:p>
          <a:p>
            <a:r>
              <a:rPr lang="en-US" dirty="0" smtClean="0"/>
              <a:t>Future releases of </a:t>
            </a:r>
            <a:r>
              <a:rPr lang="en-US" dirty="0" err="1" smtClean="0"/>
              <a:t>globk</a:t>
            </a:r>
            <a:r>
              <a:rPr lang="en-US" dirty="0" smtClean="0"/>
              <a:t> will be able to add and remove daily averaged load signal (release summer 2012)</a:t>
            </a:r>
          </a:p>
          <a:p>
            <a:r>
              <a:rPr lang="en-US" dirty="0" smtClean="0"/>
              <a:t>Program </a:t>
            </a:r>
            <a:r>
              <a:rPr lang="en-US" dirty="0" err="1" smtClean="0"/>
              <a:t>atmtoasc</a:t>
            </a:r>
            <a:r>
              <a:rPr lang="en-US" dirty="0" smtClean="0"/>
              <a:t> can be used to generate values at specific locations.  Experiment and see what happens.</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27</a:t>
            </a:fld>
            <a:endParaRPr lang="en-US"/>
          </a:p>
        </p:txBody>
      </p:sp>
    </p:spTree>
    <p:extLst>
      <p:ext uri="{BB962C8B-B14F-4D97-AF65-F5344CB8AC3E}">
        <p14:creationId xmlns:p14="http://schemas.microsoft.com/office/powerpoint/2010/main" val="38868919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1026"/>
          <p:cNvSpPr>
            <a:spLocks noGrp="1" noChangeArrowheads="1"/>
          </p:cNvSpPr>
          <p:nvPr>
            <p:ph type="title"/>
          </p:nvPr>
        </p:nvSpPr>
        <p:spPr/>
        <p:txBody>
          <a:bodyPr/>
          <a:lstStyle/>
          <a:p>
            <a:r>
              <a:rPr lang="en-US" smtClean="0"/>
              <a:t>Files you need to worry about</a:t>
            </a:r>
            <a:endParaRPr lang="en-US"/>
          </a:p>
        </p:txBody>
      </p:sp>
      <p:sp>
        <p:nvSpPr>
          <p:cNvPr id="23558" name="Rectangle 1027"/>
          <p:cNvSpPr>
            <a:spLocks noGrp="1" noChangeArrowheads="1"/>
          </p:cNvSpPr>
          <p:nvPr>
            <p:ph type="body" idx="1"/>
          </p:nvPr>
        </p:nvSpPr>
        <p:spPr/>
        <p:txBody>
          <a:bodyPr>
            <a:normAutofit fontScale="62500" lnSpcReduction="20000"/>
          </a:bodyPr>
          <a:lstStyle/>
          <a:p>
            <a:pPr>
              <a:buNone/>
            </a:pPr>
            <a:r>
              <a:rPr lang="en-US" dirty="0" smtClean="0"/>
              <a:t>RINEX files – local plus list in </a:t>
            </a:r>
            <a:r>
              <a:rPr lang="en-US" dirty="0" err="1" smtClean="0"/>
              <a:t>sites.defaults</a:t>
            </a:r>
            <a:endParaRPr lang="en-US" dirty="0" smtClean="0"/>
          </a:p>
          <a:p>
            <a:pPr>
              <a:buNone/>
            </a:pPr>
            <a:r>
              <a:rPr lang="en-US" dirty="0" smtClean="0"/>
              <a:t>Control files  </a:t>
            </a:r>
          </a:p>
          <a:p>
            <a:pPr>
              <a:buNone/>
            </a:pPr>
            <a:r>
              <a:rPr lang="en-US" dirty="0" smtClean="0"/>
              <a:t>	   </a:t>
            </a:r>
            <a:r>
              <a:rPr lang="en-US" dirty="0" err="1" smtClean="0"/>
              <a:t>process.defaults</a:t>
            </a:r>
            <a:r>
              <a:rPr lang="en-US" dirty="0" smtClean="0"/>
              <a:t> – minor edits for each survey</a:t>
            </a:r>
          </a:p>
          <a:p>
            <a:pPr>
              <a:buNone/>
            </a:pPr>
            <a:r>
              <a:rPr lang="en-US" dirty="0" smtClean="0"/>
              <a:t>	   </a:t>
            </a:r>
            <a:r>
              <a:rPr lang="en-US" dirty="0" err="1" smtClean="0"/>
              <a:t>sites.defaults</a:t>
            </a:r>
            <a:r>
              <a:rPr lang="en-US" dirty="0" smtClean="0"/>
              <a:t> – sites to include/omit; source of metadata </a:t>
            </a:r>
          </a:p>
          <a:p>
            <a:pPr>
              <a:buNone/>
            </a:pPr>
            <a:r>
              <a:rPr lang="en-US" dirty="0" smtClean="0"/>
              <a:t>	   </a:t>
            </a:r>
            <a:r>
              <a:rPr lang="en-US" dirty="0" err="1" smtClean="0"/>
              <a:t>sestbl</a:t>
            </a:r>
            <a:r>
              <a:rPr lang="en-US" dirty="0" smtClean="0"/>
              <a:t>. – unchanged for most processing</a:t>
            </a:r>
          </a:p>
          <a:p>
            <a:pPr>
              <a:buNone/>
            </a:pPr>
            <a:r>
              <a:rPr lang="en-US" dirty="0" smtClean="0"/>
              <a:t>	   </a:t>
            </a:r>
            <a:r>
              <a:rPr lang="en-US" dirty="0" err="1" smtClean="0"/>
              <a:t>sittbl</a:t>
            </a:r>
            <a:r>
              <a:rPr lang="en-US" dirty="0" smtClean="0"/>
              <a:t>. – sites constrained for ambiguity resolution</a:t>
            </a:r>
          </a:p>
          <a:p>
            <a:pPr>
              <a:buNone/>
            </a:pPr>
            <a:r>
              <a:rPr lang="en-US" dirty="0" smtClean="0"/>
              <a:t>	   </a:t>
            </a:r>
            <a:r>
              <a:rPr lang="en-US" dirty="0" err="1" smtClean="0"/>
              <a:t>globk_comb.cmd</a:t>
            </a:r>
            <a:r>
              <a:rPr lang="en-US" dirty="0" smtClean="0"/>
              <a:t> –  </a:t>
            </a:r>
            <a:r>
              <a:rPr lang="en-US" dirty="0" err="1" smtClean="0"/>
              <a:t>use_site</a:t>
            </a:r>
            <a:r>
              <a:rPr lang="en-US" dirty="0" smtClean="0"/>
              <a:t>, </a:t>
            </a:r>
            <a:r>
              <a:rPr lang="en-US" dirty="0" err="1" smtClean="0"/>
              <a:t>apr_neu</a:t>
            </a:r>
            <a:r>
              <a:rPr lang="en-US" dirty="0" smtClean="0"/>
              <a:t>, </a:t>
            </a:r>
            <a:r>
              <a:rPr lang="en-US" dirty="0" err="1" smtClean="0"/>
              <a:t>apr_svs</a:t>
            </a:r>
            <a:r>
              <a:rPr lang="en-US" dirty="0" smtClean="0"/>
              <a:t>, </a:t>
            </a:r>
            <a:r>
              <a:rPr lang="en-US" dirty="0" err="1" smtClean="0"/>
              <a:t>apr_wob</a:t>
            </a:r>
            <a:r>
              <a:rPr lang="en-US" dirty="0" smtClean="0"/>
              <a:t>, apr_ut1, 	</a:t>
            </a:r>
            <a:r>
              <a:rPr lang="en-US" dirty="0" err="1" smtClean="0"/>
              <a:t>sig_neu</a:t>
            </a:r>
            <a:r>
              <a:rPr lang="en-US" dirty="0" smtClean="0"/>
              <a:t>, </a:t>
            </a:r>
            <a:r>
              <a:rPr lang="en-US" dirty="0" err="1" smtClean="0"/>
              <a:t>mar_neu</a:t>
            </a:r>
            <a:endParaRPr lang="en-US" dirty="0" smtClean="0"/>
          </a:p>
          <a:p>
            <a:pPr>
              <a:buNone/>
            </a:pPr>
            <a:r>
              <a:rPr lang="en-US" dirty="0" smtClean="0"/>
              <a:t>	   </a:t>
            </a:r>
            <a:r>
              <a:rPr lang="en-US" dirty="0" err="1" smtClean="0"/>
              <a:t>glorg_comb.cmd</a:t>
            </a:r>
            <a:r>
              <a:rPr lang="en-US" dirty="0" smtClean="0"/>
              <a:t> – </a:t>
            </a:r>
            <a:r>
              <a:rPr lang="en-US" dirty="0" err="1" smtClean="0"/>
              <a:t>apr_file</a:t>
            </a:r>
            <a:r>
              <a:rPr lang="en-US" dirty="0" smtClean="0"/>
              <a:t>, </a:t>
            </a:r>
            <a:r>
              <a:rPr lang="en-US" dirty="0" err="1" smtClean="0"/>
              <a:t>pos_org</a:t>
            </a:r>
            <a:r>
              <a:rPr lang="en-US" dirty="0" smtClean="0"/>
              <a:t>, </a:t>
            </a:r>
            <a:r>
              <a:rPr lang="en-US" dirty="0" err="1" smtClean="0"/>
              <a:t>stab_site</a:t>
            </a:r>
            <a:r>
              <a:rPr lang="en-US" dirty="0" smtClean="0"/>
              <a:t> </a:t>
            </a:r>
          </a:p>
          <a:p>
            <a:pPr>
              <a:buNone/>
            </a:pPr>
            <a:r>
              <a:rPr lang="en-US" dirty="0" smtClean="0"/>
              <a:t>A priori coordinates ( </a:t>
            </a:r>
            <a:r>
              <a:rPr lang="en-US" dirty="0" err="1" smtClean="0"/>
              <a:t>apr</a:t>
            </a:r>
            <a:r>
              <a:rPr lang="en-US" dirty="0" smtClean="0"/>
              <a:t>-file,  </a:t>
            </a:r>
            <a:r>
              <a:rPr lang="en-US" dirty="0" err="1" smtClean="0"/>
              <a:t>l</a:t>
            </a:r>
            <a:r>
              <a:rPr lang="en-US" dirty="0" smtClean="0"/>
              <a:t>-file )</a:t>
            </a:r>
          </a:p>
          <a:p>
            <a:pPr>
              <a:buNone/>
            </a:pPr>
            <a:r>
              <a:rPr lang="en-US" dirty="0" smtClean="0"/>
              <a:t>Meta-data (</a:t>
            </a:r>
            <a:r>
              <a:rPr lang="en-US" dirty="0" err="1" smtClean="0"/>
              <a:t>station.info</a:t>
            </a:r>
            <a:r>
              <a:rPr lang="en-US" dirty="0" smtClean="0"/>
              <a:t>)</a:t>
            </a:r>
          </a:p>
          <a:p>
            <a:pPr>
              <a:buNone/>
            </a:pPr>
            <a:r>
              <a:rPr lang="en-US" dirty="0" smtClean="0"/>
              <a:t>Differential code biases (</a:t>
            </a:r>
            <a:r>
              <a:rPr lang="en-US" dirty="0" err="1" smtClean="0"/>
              <a:t>dcb.dat</a:t>
            </a:r>
            <a:r>
              <a:rPr lang="en-US" dirty="0" smtClean="0"/>
              <a:t>) –  download current values 1/month</a:t>
            </a:r>
          </a:p>
          <a:p>
            <a:pPr>
              <a:buNone/>
            </a:pPr>
            <a:r>
              <a:rPr lang="en-US" dirty="0" smtClean="0"/>
              <a:t>Satellite characteristics (</a:t>
            </a:r>
            <a:r>
              <a:rPr lang="en-US" dirty="0" err="1" smtClean="0"/>
              <a:t>svnav.dat</a:t>
            </a:r>
            <a:r>
              <a:rPr lang="en-US" dirty="0" smtClean="0"/>
              <a:t>) – download current </a:t>
            </a:r>
            <a:r>
              <a:rPr lang="en-US" dirty="0" err="1" smtClean="0"/>
              <a:t>w</a:t>
            </a:r>
            <a:r>
              <a:rPr lang="en-US" dirty="0" smtClean="0"/>
              <a:t>/ each new launch</a:t>
            </a:r>
          </a:p>
          <a:p>
            <a:pPr>
              <a:buNone/>
            </a:pPr>
            <a:endParaRPr lang="en-US" dirty="0"/>
          </a:p>
        </p:txBody>
      </p:sp>
      <p:sp>
        <p:nvSpPr>
          <p:cNvPr id="4" name="Date Placeholder 3"/>
          <p:cNvSpPr>
            <a:spLocks noGrp="1"/>
          </p:cNvSpPr>
          <p:nvPr>
            <p:ph type="dt" sz="quarter" idx="10"/>
          </p:nvPr>
        </p:nvSpPr>
        <p:spPr/>
        <p:txBody>
          <a:bodyPr/>
          <a:lstStyle/>
          <a:p>
            <a:r>
              <a:rPr lang="en-US" smtClean="0"/>
              <a:t>01/09/12</a:t>
            </a:r>
            <a:endParaRPr lang="en-US"/>
          </a:p>
        </p:txBody>
      </p:sp>
      <p:sp>
        <p:nvSpPr>
          <p:cNvPr id="5" name="Footer Placeholder 4"/>
          <p:cNvSpPr>
            <a:spLocks noGrp="1"/>
          </p:cNvSpPr>
          <p:nvPr>
            <p:ph type="ftr" sz="quarter" idx="11"/>
          </p:nvPr>
        </p:nvSpPr>
        <p:spPr/>
        <p:txBody>
          <a:bodyPr/>
          <a:lstStyle/>
          <a:p>
            <a:r>
              <a:rPr lang="en-US" smtClean="0"/>
              <a:t>GAMIT Processing</a:t>
            </a:r>
            <a:endParaRPr lang="en-US"/>
          </a:p>
        </p:txBody>
      </p:sp>
      <p:sp>
        <p:nvSpPr>
          <p:cNvPr id="6" name="Slide Number Placeholder 5"/>
          <p:cNvSpPr>
            <a:spLocks noGrp="1"/>
          </p:cNvSpPr>
          <p:nvPr>
            <p:ph type="sldNum" sz="quarter" idx="12"/>
          </p:nvPr>
        </p:nvSpPr>
        <p:spPr/>
        <p:txBody>
          <a:bodyPr/>
          <a:lstStyle/>
          <a:p>
            <a:fld id="{17A0D745-D602-6643-B59C-3181A4CAEF3D}" type="slidenum">
              <a:rPr lang="en-US" smtClean="0"/>
              <a:pPr/>
              <a:t>28</a:t>
            </a:fld>
            <a:endParaRPr lang="en-US"/>
          </a:p>
        </p:txBody>
      </p:sp>
    </p:spTree>
    <p:extLst>
      <p:ext uri="{BB962C8B-B14F-4D97-AF65-F5344CB8AC3E}">
        <p14:creationId xmlns:p14="http://schemas.microsoft.com/office/powerpoint/2010/main" val="1446879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p:txBody>
          <a:bodyPr>
            <a:normAutofit fontScale="90000"/>
          </a:bodyPr>
          <a:lstStyle/>
          <a:p>
            <a:r>
              <a:rPr lang="en-US" smtClean="0"/>
              <a:t>Files provided or created automatically </a:t>
            </a:r>
            <a:endParaRPr lang="en-US"/>
          </a:p>
        </p:txBody>
      </p:sp>
      <p:sp>
        <p:nvSpPr>
          <p:cNvPr id="25606" name="Rectangle 3"/>
          <p:cNvSpPr>
            <a:spLocks noGrp="1" noChangeArrowheads="1"/>
          </p:cNvSpPr>
          <p:nvPr>
            <p:ph type="body" idx="1"/>
          </p:nvPr>
        </p:nvSpPr>
        <p:spPr/>
        <p:txBody>
          <a:bodyPr>
            <a:normAutofit fontScale="55000" lnSpcReduction="20000"/>
          </a:bodyPr>
          <a:lstStyle/>
          <a:p>
            <a:r>
              <a:rPr lang="en-US" dirty="0" smtClean="0"/>
              <a:t>Satellite orbits </a:t>
            </a:r>
          </a:p>
          <a:p>
            <a:r>
              <a:rPr lang="en-US" dirty="0" smtClean="0"/>
              <a:t>	   IGS sp3-files (tabular) and/or </a:t>
            </a:r>
            <a:r>
              <a:rPr lang="en-US" dirty="0" err="1" smtClean="0"/>
              <a:t>g</a:t>
            </a:r>
            <a:r>
              <a:rPr lang="en-US" dirty="0" smtClean="0"/>
              <a:t>-files (ICs for GAMIT)</a:t>
            </a:r>
          </a:p>
          <a:p>
            <a:r>
              <a:rPr lang="en-US" dirty="0" smtClean="0"/>
              <a:t> 	  ARC integrates to get </a:t>
            </a:r>
            <a:r>
              <a:rPr lang="en-US" dirty="0" err="1" smtClean="0"/>
              <a:t>t</a:t>
            </a:r>
            <a:r>
              <a:rPr lang="en-US" dirty="0" smtClean="0"/>
              <a:t>-files (tabular)</a:t>
            </a:r>
          </a:p>
          <a:p>
            <a:r>
              <a:rPr lang="en-US" dirty="0" smtClean="0"/>
              <a:t>Earth Orientation Parameters ( ut1., </a:t>
            </a:r>
            <a:r>
              <a:rPr lang="en-US" dirty="0" err="1" smtClean="0"/>
              <a:t>wob</a:t>
            </a:r>
            <a:r>
              <a:rPr lang="en-US" dirty="0" smtClean="0"/>
              <a:t>.)  - downloaded if  needed for current day</a:t>
            </a:r>
          </a:p>
          <a:p>
            <a:r>
              <a:rPr lang="en-US" dirty="0" smtClean="0"/>
              <a:t>Leap-second file -- linked to </a:t>
            </a:r>
            <a:r>
              <a:rPr lang="en-US" dirty="0" err="1" smtClean="0"/>
              <a:t>gg</a:t>
            </a:r>
            <a:r>
              <a:rPr lang="en-US" dirty="0" smtClean="0"/>
              <a:t>/tables (update ~yearly or when leap second)</a:t>
            </a:r>
          </a:p>
          <a:p>
            <a:r>
              <a:rPr lang="en-US" dirty="0" smtClean="0"/>
              <a:t>Satellite clock (</a:t>
            </a:r>
            <a:r>
              <a:rPr lang="en-US" dirty="0" err="1" smtClean="0"/>
              <a:t>j</a:t>
            </a:r>
            <a:r>
              <a:rPr lang="en-US" dirty="0" smtClean="0"/>
              <a:t>-) files – from RINEX navigation (</a:t>
            </a:r>
            <a:r>
              <a:rPr lang="en-US" dirty="0" err="1" smtClean="0"/>
              <a:t>brdc</a:t>
            </a:r>
            <a:r>
              <a:rPr lang="en-US" dirty="0" smtClean="0"/>
              <a:t>) file</a:t>
            </a:r>
          </a:p>
          <a:p>
            <a:r>
              <a:rPr lang="en-US" dirty="0" err="1" smtClean="0"/>
              <a:t>Rcvr</a:t>
            </a:r>
            <a:r>
              <a:rPr lang="en-US" dirty="0" smtClean="0"/>
              <a:t>/ant characteristics (</a:t>
            </a:r>
            <a:r>
              <a:rPr lang="en-US" dirty="0" err="1" smtClean="0"/>
              <a:t>rcvant.dat</a:t>
            </a:r>
            <a:r>
              <a:rPr lang="en-US" dirty="0" smtClean="0"/>
              <a:t>, </a:t>
            </a:r>
            <a:r>
              <a:rPr lang="en-US" dirty="0" err="1" smtClean="0"/>
              <a:t>hi.dat</a:t>
            </a:r>
            <a:r>
              <a:rPr lang="en-US" dirty="0" smtClean="0"/>
              <a:t>) – linked to </a:t>
            </a:r>
            <a:r>
              <a:rPr lang="en-US" dirty="0" err="1" smtClean="0"/>
              <a:t>gg</a:t>
            </a:r>
            <a:r>
              <a:rPr lang="en-US" dirty="0" smtClean="0"/>
              <a:t>/tables</a:t>
            </a:r>
          </a:p>
          <a:p>
            <a:r>
              <a:rPr lang="en-US" dirty="0" smtClean="0"/>
              <a:t>Differential code biases (</a:t>
            </a:r>
            <a:r>
              <a:rPr lang="en-US" dirty="0" err="1" smtClean="0"/>
              <a:t>dcb.dat</a:t>
            </a:r>
            <a:r>
              <a:rPr lang="en-US" dirty="0" smtClean="0"/>
              <a:t>)—update ~monthly</a:t>
            </a:r>
          </a:p>
          <a:p>
            <a:r>
              <a:rPr lang="en-US" dirty="0" smtClean="0"/>
              <a:t>Antenna phase center models (</a:t>
            </a:r>
            <a:r>
              <a:rPr lang="en-US" dirty="0" err="1" smtClean="0"/>
              <a:t>antmod.dat</a:t>
            </a:r>
            <a:r>
              <a:rPr lang="en-US" dirty="0" smtClean="0"/>
              <a:t>) – linked to </a:t>
            </a:r>
            <a:r>
              <a:rPr lang="en-US" dirty="0" err="1" smtClean="0"/>
              <a:t>gg</a:t>
            </a:r>
            <a:r>
              <a:rPr lang="en-US" dirty="0" smtClean="0"/>
              <a:t>/tables (also needs to be updated when new antennas added).</a:t>
            </a:r>
          </a:p>
          <a:p>
            <a:r>
              <a:rPr lang="en-US" dirty="0" err="1" smtClean="0"/>
              <a:t>Luni</a:t>
            </a:r>
            <a:r>
              <a:rPr lang="en-US" dirty="0" smtClean="0"/>
              <a:t>-solar ephemerides and nutation (</a:t>
            </a:r>
            <a:r>
              <a:rPr lang="en-US" dirty="0" err="1" smtClean="0"/>
              <a:t>soltab</a:t>
            </a:r>
            <a:r>
              <a:rPr lang="en-US" dirty="0" smtClean="0"/>
              <a:t>., </a:t>
            </a:r>
            <a:r>
              <a:rPr lang="en-US" dirty="0" err="1" smtClean="0"/>
              <a:t>luntab</a:t>
            </a:r>
            <a:r>
              <a:rPr lang="en-US" dirty="0" smtClean="0"/>
              <a:t>., </a:t>
            </a:r>
            <a:r>
              <a:rPr lang="en-US" dirty="0" err="1" smtClean="0"/>
              <a:t>nutabl</a:t>
            </a:r>
            <a:r>
              <a:rPr lang="en-US" dirty="0" smtClean="0"/>
              <a:t>.) linked to </a:t>
            </a:r>
            <a:r>
              <a:rPr lang="en-US" dirty="0" err="1" smtClean="0"/>
              <a:t>gg</a:t>
            </a:r>
            <a:r>
              <a:rPr lang="en-US" dirty="0" smtClean="0"/>
              <a:t>/tables (need to update yearly) </a:t>
            </a:r>
          </a:p>
          <a:p>
            <a:r>
              <a:rPr lang="en-US" dirty="0" smtClean="0"/>
              <a:t>Ocean tide grid (optional) – linked to </a:t>
            </a:r>
            <a:r>
              <a:rPr lang="en-US" dirty="0" err="1" smtClean="0"/>
              <a:t>gg</a:t>
            </a:r>
            <a:r>
              <a:rPr lang="en-US" dirty="0" smtClean="0"/>
              <a:t>/tables</a:t>
            </a:r>
          </a:p>
          <a:p>
            <a:r>
              <a:rPr lang="en-US" dirty="0" smtClean="0"/>
              <a:t>Atmospheric loading grid (optional) – need to update </a:t>
            </a:r>
            <a:r>
              <a:rPr lang="en-US" dirty="0" smtClean="0"/>
              <a:t>yearly unless running near-real-time.</a:t>
            </a:r>
            <a:endParaRPr lang="en-US" dirty="0" smtClean="0"/>
          </a:p>
          <a:p>
            <a:r>
              <a:rPr lang="en-US" dirty="0" smtClean="0"/>
              <a:t>Mapping function grid (optional) – need to update </a:t>
            </a:r>
            <a:r>
              <a:rPr lang="en-US" dirty="0"/>
              <a:t>yearly unless running near-real-time.</a:t>
            </a:r>
            <a:endParaRPr lang="en-US" dirty="0" smtClean="0"/>
          </a:p>
          <a:p>
            <a:endParaRPr lang="en-US" dirty="0" smtClean="0"/>
          </a:p>
          <a:p>
            <a:endParaRPr lang="en-US" dirty="0"/>
          </a:p>
        </p:txBody>
      </p:sp>
      <p:sp>
        <p:nvSpPr>
          <p:cNvPr id="4" name="Date Placeholder 3"/>
          <p:cNvSpPr>
            <a:spLocks noGrp="1"/>
          </p:cNvSpPr>
          <p:nvPr>
            <p:ph type="dt" sz="quarter" idx="10"/>
          </p:nvPr>
        </p:nvSpPr>
        <p:spPr/>
        <p:txBody>
          <a:bodyPr/>
          <a:lstStyle/>
          <a:p>
            <a:r>
              <a:rPr lang="en-US" smtClean="0"/>
              <a:t>01/09/12</a:t>
            </a:r>
            <a:endParaRPr lang="en-US"/>
          </a:p>
        </p:txBody>
      </p:sp>
      <p:sp>
        <p:nvSpPr>
          <p:cNvPr id="5" name="Footer Placeholder 4"/>
          <p:cNvSpPr>
            <a:spLocks noGrp="1"/>
          </p:cNvSpPr>
          <p:nvPr>
            <p:ph type="ftr" sz="quarter" idx="11"/>
          </p:nvPr>
        </p:nvSpPr>
        <p:spPr/>
        <p:txBody>
          <a:bodyPr/>
          <a:lstStyle/>
          <a:p>
            <a:r>
              <a:rPr lang="en-US" smtClean="0"/>
              <a:t>GAMIT Processing</a:t>
            </a:r>
            <a:endParaRPr lang="en-US"/>
          </a:p>
        </p:txBody>
      </p:sp>
      <p:sp>
        <p:nvSpPr>
          <p:cNvPr id="6" name="Slide Number Placeholder 5"/>
          <p:cNvSpPr>
            <a:spLocks noGrp="1"/>
          </p:cNvSpPr>
          <p:nvPr>
            <p:ph type="sldNum" sz="quarter" idx="12"/>
          </p:nvPr>
        </p:nvSpPr>
        <p:spPr/>
        <p:txBody>
          <a:bodyPr/>
          <a:lstStyle/>
          <a:p>
            <a:fld id="{83EFC25F-04DB-F14B-9E7B-20E6706B7BDE}" type="slidenum">
              <a:rPr lang="en-US" smtClean="0"/>
              <a:pPr/>
              <a:t>29</a:t>
            </a:fld>
            <a:endParaRPr lang="en-US"/>
          </a:p>
        </p:txBody>
      </p:sp>
    </p:spTree>
    <p:extLst>
      <p:ext uri="{BB962C8B-B14F-4D97-AF65-F5344CB8AC3E}">
        <p14:creationId xmlns:p14="http://schemas.microsoft.com/office/powerpoint/2010/main" val="22179798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Overview</a:t>
            </a:r>
            <a:endParaRPr lang="en-US" dirty="0"/>
          </a:p>
        </p:txBody>
      </p:sp>
      <p:sp>
        <p:nvSpPr>
          <p:cNvPr id="3" name="Content Placeholder 2"/>
          <p:cNvSpPr>
            <a:spLocks noGrp="1"/>
          </p:cNvSpPr>
          <p:nvPr>
            <p:ph idx="1"/>
          </p:nvPr>
        </p:nvSpPr>
        <p:spPr/>
        <p:txBody>
          <a:bodyPr>
            <a:normAutofit fontScale="92500"/>
          </a:bodyPr>
          <a:lstStyle/>
          <a:p>
            <a:r>
              <a:rPr lang="en-US" dirty="0" smtClean="0"/>
              <a:t>Lectures and Tutorials Day 2</a:t>
            </a:r>
          </a:p>
          <a:p>
            <a:pPr marL="971550" lvl="1" indent="-514350">
              <a:buFont typeface="+mj-lt"/>
              <a:buAutoNum type="arabicPeriod"/>
            </a:pPr>
            <a:r>
              <a:rPr lang="en-US" dirty="0"/>
              <a:t>Basics of kinematic processing with module </a:t>
            </a:r>
            <a:r>
              <a:rPr lang="en-US" dirty="0" smtClean="0"/>
              <a:t>track</a:t>
            </a:r>
          </a:p>
          <a:p>
            <a:pPr marL="971550" lvl="1" indent="-514350">
              <a:buFont typeface="+mj-lt"/>
              <a:buAutoNum type="arabicPeriod"/>
            </a:pPr>
            <a:r>
              <a:rPr lang="en-US" dirty="0" smtClean="0"/>
              <a:t>Advanced </a:t>
            </a:r>
            <a:r>
              <a:rPr lang="en-US" dirty="0"/>
              <a:t>tuning and diagnostics in track (some discussion of </a:t>
            </a:r>
            <a:r>
              <a:rPr lang="en-US" dirty="0" err="1"/>
              <a:t>trackRT</a:t>
            </a:r>
            <a:r>
              <a:rPr lang="en-US" dirty="0"/>
              <a:t> (real-time version) if </a:t>
            </a:r>
            <a:r>
              <a:rPr lang="en-US" dirty="0" smtClean="0"/>
              <a:t>interest)</a:t>
            </a:r>
            <a:endParaRPr lang="en-US" dirty="0" smtClean="0"/>
          </a:p>
          <a:p>
            <a:pPr marL="971550" lvl="1" indent="-514350">
              <a:buFont typeface="+mj-lt"/>
              <a:buAutoNum type="arabicPeriod"/>
            </a:pPr>
            <a:r>
              <a:rPr lang="en-US" dirty="0" smtClean="0"/>
              <a:t>Tutorial: </a:t>
            </a:r>
            <a:r>
              <a:rPr lang="en-US" dirty="0"/>
              <a:t>Kinematic data processing data set collected at MIT (display in Google Earth).  Individual data sets can be processed here as well.</a:t>
            </a:r>
            <a:r>
              <a:rPr lang="en-US" dirty="0"/>
              <a:t> </a:t>
            </a:r>
            <a:endParaRPr lang="en-US" dirty="0" smtClean="0"/>
          </a:p>
          <a:p>
            <a:pPr marL="971550" lvl="1" indent="-514350">
              <a:buFont typeface="+mj-lt"/>
              <a:buAutoNum type="arabicPeriod"/>
            </a:pPr>
            <a:r>
              <a:rPr lang="en-US" dirty="0" smtClean="0"/>
              <a:t>Tutorial: </a:t>
            </a:r>
            <a:r>
              <a:rPr lang="en-US" dirty="0"/>
              <a:t>Processing of El Mayo </a:t>
            </a:r>
            <a:r>
              <a:rPr lang="en-US" dirty="0" err="1"/>
              <a:t>Cucapah</a:t>
            </a:r>
            <a:r>
              <a:rPr lang="en-US" dirty="0"/>
              <a:t> earthquake April 2010 5-Hz data.  Students may bring their own data for processing in this session if desired.</a:t>
            </a:r>
            <a:r>
              <a:rPr lang="en-US" dirty="0"/>
              <a:t> </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r>
              <a:rPr lang="en-US" dirty="0" smtClean="0"/>
              <a:t>High precision GPS (mm and better positioning) requires external information in additional to just the data and orbit information.</a:t>
            </a:r>
          </a:p>
          <a:p>
            <a:r>
              <a:rPr lang="en-US" dirty="0" smtClean="0"/>
              <a:t>Here we focused in new residual output and how to include loading in </a:t>
            </a:r>
            <a:r>
              <a:rPr lang="en-US" dirty="0" err="1" smtClean="0"/>
              <a:t>gamit</a:t>
            </a:r>
            <a:r>
              <a:rPr lang="en-US" dirty="0" smtClean="0"/>
              <a:t> solutions.</a:t>
            </a:r>
          </a:p>
          <a:p>
            <a:r>
              <a:rPr lang="en-US" dirty="0" smtClean="0"/>
              <a:t>Review of files that need to be kept up to date.</a:t>
            </a:r>
            <a:endParaRPr lang="en-US" dirty="0" smtClean="0"/>
          </a:p>
          <a:p>
            <a:r>
              <a:rPr lang="en-US" dirty="0" smtClean="0"/>
              <a:t>The </a:t>
            </a:r>
            <a:r>
              <a:rPr lang="en-US" dirty="0" smtClean="0"/>
              <a:t>next lecture examines GLOBK</a:t>
            </a:r>
            <a:r>
              <a:rPr lang="en-US" dirty="0" smtClean="0"/>
              <a:t>.  The </a:t>
            </a:r>
            <a:r>
              <a:rPr lang="en-US" dirty="0" smtClean="0"/>
              <a:t>tutorial session this afternoon will look at </a:t>
            </a:r>
            <a:r>
              <a:rPr lang="en-US" dirty="0" smtClean="0"/>
              <a:t>earthquake effected data set.</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30</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Overview</a:t>
            </a:r>
            <a:endParaRPr lang="en-US" dirty="0"/>
          </a:p>
        </p:txBody>
      </p:sp>
      <p:sp>
        <p:nvSpPr>
          <p:cNvPr id="3" name="Content Placeholder 2"/>
          <p:cNvSpPr>
            <a:spLocks noGrp="1"/>
          </p:cNvSpPr>
          <p:nvPr>
            <p:ph idx="1"/>
          </p:nvPr>
        </p:nvSpPr>
        <p:spPr/>
        <p:txBody>
          <a:bodyPr>
            <a:normAutofit lnSpcReduction="10000"/>
          </a:bodyPr>
          <a:lstStyle/>
          <a:p>
            <a:r>
              <a:rPr lang="en-US" dirty="0" smtClean="0"/>
              <a:t>Asking questions during the workshop is critical for getting the most from this course.</a:t>
            </a:r>
          </a:p>
          <a:p>
            <a:r>
              <a:rPr lang="en-US" dirty="0" smtClean="0"/>
              <a:t>Each </a:t>
            </a:r>
            <a:r>
              <a:rPr lang="en-US" dirty="0" smtClean="0"/>
              <a:t>participant </a:t>
            </a:r>
            <a:r>
              <a:rPr lang="en-US" dirty="0" smtClean="0"/>
              <a:t>can either ask or</a:t>
            </a:r>
            <a:r>
              <a:rPr lang="en-US" dirty="0" smtClean="0"/>
              <a:t> </a:t>
            </a:r>
            <a:r>
              <a:rPr lang="en-US" dirty="0" smtClean="0"/>
              <a:t>submit questions/issues in email to </a:t>
            </a:r>
            <a:r>
              <a:rPr lang="en-US" dirty="0" smtClean="0">
                <a:hlinkClick r:id="rId2"/>
              </a:rPr>
              <a:t>tah@mit.edu</a:t>
            </a:r>
            <a:r>
              <a:rPr lang="en-US" dirty="0" smtClean="0"/>
              <a:t> and these will be addressed </a:t>
            </a:r>
            <a:r>
              <a:rPr lang="en-US" dirty="0" smtClean="0"/>
              <a:t>durin</a:t>
            </a:r>
            <a:r>
              <a:rPr lang="en-US" dirty="0" smtClean="0"/>
              <a:t>g the tutorial session</a:t>
            </a:r>
            <a:r>
              <a:rPr lang="en-US" dirty="0" smtClean="0"/>
              <a:t>.</a:t>
            </a:r>
            <a:endParaRPr lang="en-US" dirty="0" smtClean="0"/>
          </a:p>
          <a:p>
            <a:r>
              <a:rPr lang="en-US" dirty="0" smtClean="0"/>
              <a:t>Questions so far?</a:t>
            </a:r>
          </a:p>
          <a:p>
            <a:r>
              <a:rPr lang="en-US" dirty="0" smtClean="0"/>
              <a:t>General question: Interest in real-time data processing? </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4</a:t>
            </a:fld>
            <a:endParaRPr lang="en-US"/>
          </a:p>
        </p:txBody>
      </p:sp>
    </p:spTree>
    <p:extLst>
      <p:ext uri="{BB962C8B-B14F-4D97-AF65-F5344CB8AC3E}">
        <p14:creationId xmlns:p14="http://schemas.microsoft.com/office/powerpoint/2010/main" val="26277625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overview</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For GPS processing, the critical information needed is range and phase data from a receiver collecting data from multiple GPS satellites and information about the orbits of the satellites (earth-fixed frame) and some information about clocks in satellites.</a:t>
            </a:r>
          </a:p>
          <a:p>
            <a:r>
              <a:rPr lang="en-US" dirty="0" smtClean="0"/>
              <a:t>In GAMIT, only crude clock information needed due to double-differencing.</a:t>
            </a:r>
          </a:p>
          <a:p>
            <a:r>
              <a:rPr lang="en-US" dirty="0" smtClean="0"/>
              <a:t>To integrate GPS orbits, information needed about rotation between earth-fixed and inertial space.</a:t>
            </a:r>
          </a:p>
          <a:p>
            <a:r>
              <a:rPr lang="en-US" dirty="0" smtClean="0"/>
              <a:t>For the most accurate GPS results, other ancillary information needed (e.g., atmospheric models, ocean tides, antenna and receiver biases).</a:t>
            </a:r>
          </a:p>
          <a:p>
            <a:r>
              <a:rPr lang="en-US" dirty="0" smtClean="0"/>
              <a:t>Program </a:t>
            </a:r>
            <a:r>
              <a:rPr lang="en-US" i="1" dirty="0" smtClean="0">
                <a:solidFill>
                  <a:srgbClr val="C0504D"/>
                </a:solidFill>
              </a:rPr>
              <a:t>track</a:t>
            </a:r>
            <a:r>
              <a:rPr lang="en-US" dirty="0" smtClean="0"/>
              <a:t> (kinematic processing) can use just RINEX data files and SP3 GPS orbit files but GAMIT needs a full suite of additional files (track also can use some of these file).  The main GAMIT processing script </a:t>
            </a:r>
            <a:r>
              <a:rPr lang="en-US" i="1" dirty="0" err="1" smtClean="0">
                <a:solidFill>
                  <a:srgbClr val="C0504D"/>
                </a:solidFill>
              </a:rPr>
              <a:t>sh_gamit</a:t>
            </a:r>
            <a:r>
              <a:rPr lang="en-US" dirty="0" smtClean="0"/>
              <a:t> handles getting all these files.</a:t>
            </a:r>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overview</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GAMIT processes GPS phase and range data files (RINEX format) usually for 24-hour sessions of data.  For newer data collection (post 1996), orbits do not need to be estimated because IGS has very good combined orbits available.</a:t>
            </a:r>
          </a:p>
          <a:p>
            <a:r>
              <a:rPr lang="en-US" dirty="0" smtClean="0"/>
              <a:t>GLOBK combines together results from daily GPS processing and is used to generate velocity estimates and time-series products.</a:t>
            </a:r>
          </a:p>
          <a:p>
            <a:r>
              <a:rPr lang="en-US" dirty="0" smtClean="0"/>
              <a:t>In this workshop, basic familiarity with GAMIT/GLOBK processing is assumed and more advanced/subtle aspects of data processing will be addressed.</a:t>
            </a:r>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smtClean="0"/>
              <a:t>Observables in Data Processing</a:t>
            </a:r>
            <a:endParaRPr lang="en-GB"/>
          </a:p>
        </p:txBody>
      </p:sp>
      <p:sp>
        <p:nvSpPr>
          <p:cNvPr id="21507" name="Rectangle 3"/>
          <p:cNvSpPr>
            <a:spLocks noGrp="1" noChangeArrowheads="1"/>
          </p:cNvSpPr>
          <p:nvPr>
            <p:ph type="body" idx="1"/>
          </p:nvPr>
        </p:nvSpPr>
        <p:spPr>
          <a:xfrm>
            <a:off x="457200" y="1244600"/>
            <a:ext cx="8229600" cy="4881563"/>
          </a:xfrm>
        </p:spPr>
        <p:txBody>
          <a:bodyPr anchor="t">
            <a:normAutofit/>
          </a:bodyPr>
          <a:lstStyle/>
          <a:p>
            <a:pPr>
              <a:buNone/>
            </a:pPr>
            <a:r>
              <a:rPr lang="en-GB" sz="1800" b="1" dirty="0" smtClean="0"/>
              <a:t>Fundamental observations</a:t>
            </a:r>
          </a:p>
          <a:p>
            <a:pPr>
              <a:buNone/>
            </a:pPr>
            <a:r>
              <a:rPr lang="en-GB" sz="1800" dirty="0" smtClean="0"/>
              <a:t>	L1 phase = f1 </a:t>
            </a:r>
            <a:r>
              <a:rPr lang="en-GB" sz="1800" dirty="0" err="1" smtClean="0"/>
              <a:t>x</a:t>
            </a:r>
            <a:r>
              <a:rPr lang="en-GB" sz="1800" dirty="0" smtClean="0"/>
              <a:t> range     (19 cm)     L2 phase = f2 </a:t>
            </a:r>
            <a:r>
              <a:rPr lang="en-GB" sz="1800" dirty="0" err="1" smtClean="0"/>
              <a:t>x</a:t>
            </a:r>
            <a:r>
              <a:rPr lang="en-GB" sz="1800" dirty="0" smtClean="0"/>
              <a:t> range  (24 cm)</a:t>
            </a:r>
          </a:p>
          <a:p>
            <a:pPr>
              <a:buNone/>
            </a:pPr>
            <a:r>
              <a:rPr lang="en-GB" sz="1800" dirty="0" smtClean="0"/>
              <a:t>	C1 or P1 pseudorange used separately to get receiver clock offset (time</a:t>
            </a:r>
            <a:r>
              <a:rPr lang="en-GB" sz="1800" dirty="0" smtClean="0"/>
              <a:t>).  There are “Differential Code Biases” (DCB) between C1 and P1 and so the track method is important when receiver types are mixed&gt;</a:t>
            </a:r>
            <a:endParaRPr lang="en-GB" sz="1800" dirty="0" smtClean="0"/>
          </a:p>
          <a:p>
            <a:pPr>
              <a:buNone/>
            </a:pPr>
            <a:endParaRPr lang="en-GB" sz="1800" dirty="0" smtClean="0"/>
          </a:p>
          <a:p>
            <a:pPr>
              <a:buNone/>
            </a:pPr>
            <a:r>
              <a:rPr lang="en-GB" sz="1800" dirty="0" smtClean="0"/>
              <a:t>To estimate parameters use doubly differenced </a:t>
            </a:r>
          </a:p>
          <a:p>
            <a:pPr>
              <a:buNone/>
            </a:pPr>
            <a:r>
              <a:rPr lang="en-GB" sz="1800" dirty="0" smtClean="0"/>
              <a:t>	LC = 2.55 L1 </a:t>
            </a:r>
            <a:r>
              <a:rPr lang="en-GB" sz="1800" dirty="0"/>
              <a:t>-</a:t>
            </a:r>
            <a:r>
              <a:rPr lang="en-GB" sz="1800" dirty="0" smtClean="0"/>
              <a:t> 1.98 L2      “Ionosphere-free phase combination”  L1-cycles</a:t>
            </a:r>
          </a:p>
          <a:p>
            <a:pPr>
              <a:buNone/>
            </a:pPr>
            <a:r>
              <a:rPr lang="en-GB" sz="1800" dirty="0"/>
              <a:t>	</a:t>
            </a:r>
            <a:r>
              <a:rPr lang="en-GB" sz="1800" dirty="0" smtClean="0"/>
              <a:t>PC = 2.55 P1 - 1.55 P2	    “</a:t>
            </a:r>
            <a:r>
              <a:rPr lang="en-GB" sz="1800" dirty="0"/>
              <a:t>Ionosphere-free </a:t>
            </a:r>
            <a:r>
              <a:rPr lang="en-GB" sz="1800" dirty="0" smtClean="0"/>
              <a:t>range combination”   Meters</a:t>
            </a:r>
          </a:p>
          <a:p>
            <a:pPr>
              <a:buNone/>
            </a:pPr>
            <a:r>
              <a:rPr lang="en-GB" sz="1800" dirty="0" smtClean="0"/>
              <a:t>	</a:t>
            </a:r>
            <a:r>
              <a:rPr lang="en-GB" sz="1800" dirty="0" smtClean="0"/>
              <a:t>Double </a:t>
            </a:r>
            <a:r>
              <a:rPr lang="en-GB" sz="1800" dirty="0" smtClean="0"/>
              <a:t>differencing (DD) removes clock fluctuations; LC removes almost all of ionosphere.  Both DD and LC amplify noise (use L1, L2 directly for baselines &lt; 1 km)</a:t>
            </a:r>
          </a:p>
          <a:p>
            <a:pPr>
              <a:buNone/>
            </a:pPr>
            <a:endParaRPr lang="en-GB" sz="1800" dirty="0" smtClean="0"/>
          </a:p>
        </p:txBody>
      </p:sp>
      <p:sp>
        <p:nvSpPr>
          <p:cNvPr id="4" name="Date Placeholder 3"/>
          <p:cNvSpPr>
            <a:spLocks noGrp="1"/>
          </p:cNvSpPr>
          <p:nvPr>
            <p:ph type="dt" sz="half" idx="10"/>
          </p:nvPr>
        </p:nvSpPr>
        <p:spPr/>
        <p:txBody>
          <a:bodyPr/>
          <a:lstStyle/>
          <a:p>
            <a:r>
              <a:rPr lang="en-US" smtClean="0"/>
              <a:t>04/04/2012</a:t>
            </a:r>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pPr/>
              <a:t>7</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Observables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GB" dirty="0"/>
              <a:t>Auxiliary combinations for data editing and ambiguity resolution </a:t>
            </a:r>
          </a:p>
          <a:p>
            <a:pPr>
              <a:buNone/>
            </a:pPr>
            <a:r>
              <a:rPr lang="en-GB" dirty="0"/>
              <a:t>	 “Geometry-free combination (LG)”  or “Extra wide-lane” (EX-WL)</a:t>
            </a:r>
          </a:p>
          <a:p>
            <a:pPr>
              <a:buNone/>
            </a:pPr>
            <a:r>
              <a:rPr lang="en-GB" dirty="0"/>
              <a:t>	</a:t>
            </a:r>
            <a:r>
              <a:rPr lang="en-GB" dirty="0" smtClean="0"/>
              <a:t>LG </a:t>
            </a:r>
            <a:r>
              <a:rPr lang="en-GB" dirty="0"/>
              <a:t>= L2 - f2/f1 L1     used in </a:t>
            </a:r>
            <a:r>
              <a:rPr lang="en-GB" dirty="0" smtClean="0"/>
              <a:t>GAMIT (displayed in </a:t>
            </a:r>
            <a:r>
              <a:rPr lang="en-GB" dirty="0" err="1" smtClean="0"/>
              <a:t>cview</a:t>
            </a:r>
            <a:r>
              <a:rPr lang="en-GB" dirty="0" smtClean="0"/>
              <a:t>)</a:t>
            </a:r>
            <a:endParaRPr lang="en-GB" dirty="0"/>
          </a:p>
          <a:p>
            <a:pPr>
              <a:buNone/>
            </a:pPr>
            <a:r>
              <a:rPr lang="en-GB" dirty="0"/>
              <a:t>	EX-WL = L1 - f1/f2 L2  used in TRACK</a:t>
            </a:r>
          </a:p>
          <a:p>
            <a:pPr>
              <a:buNone/>
            </a:pPr>
            <a:r>
              <a:rPr lang="en-GB" dirty="0"/>
              <a:t>	Removes all frequency-independent effects (geometric &amp; atmosphere) but not multipath or </a:t>
            </a:r>
            <a:r>
              <a:rPr lang="en-GB" dirty="0" smtClean="0"/>
              <a:t>ionosphere</a:t>
            </a:r>
          </a:p>
          <a:p>
            <a:pPr>
              <a:buNone/>
            </a:pPr>
            <a:endParaRPr lang="en-GB" dirty="0"/>
          </a:p>
          <a:p>
            <a:pPr>
              <a:buNone/>
            </a:pPr>
            <a:r>
              <a:rPr lang="en-GB" dirty="0"/>
              <a:t>	Melbourne-</a:t>
            </a:r>
            <a:r>
              <a:rPr lang="en-GB" dirty="0" err="1"/>
              <a:t>Wubbena</a:t>
            </a:r>
            <a:r>
              <a:rPr lang="en-GB" dirty="0"/>
              <a:t> wide-Lane (MW-WL):  phase/pseudorange combination that </a:t>
            </a:r>
            <a:r>
              <a:rPr lang="en-GB" dirty="0" smtClean="0"/>
              <a:t>removes </a:t>
            </a:r>
            <a:r>
              <a:rPr lang="en-GB" dirty="0"/>
              <a:t>geometry and ionosphere; dominated by pseudorange </a:t>
            </a:r>
            <a:r>
              <a:rPr lang="en-GB" dirty="0" smtClean="0"/>
              <a:t>noise</a:t>
            </a:r>
            <a:endParaRPr lang="en-GB" dirty="0"/>
          </a:p>
          <a:p>
            <a:pPr>
              <a:buNone/>
            </a:pPr>
            <a:r>
              <a:rPr lang="en-GB" dirty="0"/>
              <a:t>	MW-WL = N1-N2=(L1-L2)-(</a:t>
            </a:r>
            <a:r>
              <a:rPr lang="en-GB" dirty="0">
                <a:latin typeface="Symbol" charset="2"/>
                <a:cs typeface="Symbol" charset="2"/>
              </a:rPr>
              <a:t>D</a:t>
            </a:r>
            <a:r>
              <a:rPr lang="en-GB" dirty="0"/>
              <a:t>F/</a:t>
            </a:r>
            <a:r>
              <a:rPr lang="en-GB" dirty="0">
                <a:latin typeface="Symbol" charset="2"/>
                <a:cs typeface="Symbol" charset="2"/>
              </a:rPr>
              <a:t>S</a:t>
            </a:r>
            <a:r>
              <a:rPr lang="en-GB" dirty="0"/>
              <a:t>F)(P1+P2) = (L1-L2)-0.12 (P1+P2)</a:t>
            </a:r>
          </a:p>
          <a:p>
            <a:endParaRPr lang="en-US"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Footer Placeholder 4"/>
          <p:cNvSpPr>
            <a:spLocks noGrp="1"/>
          </p:cNvSpPr>
          <p:nvPr>
            <p:ph type="ftr" sz="quarter" idx="11"/>
          </p:nvPr>
        </p:nvSpPr>
        <p:spPr/>
        <p:txBody>
          <a:bodyPr/>
          <a:lstStyle/>
          <a:p>
            <a:r>
              <a:rPr lang="en-US" smtClean="0"/>
              <a:t>Greece Lec01</a:t>
            </a:r>
            <a:endParaRPr lang="en-US"/>
          </a:p>
        </p:txBody>
      </p:sp>
      <p:sp>
        <p:nvSpPr>
          <p:cNvPr id="6" name="Slide Number Placeholder 5"/>
          <p:cNvSpPr>
            <a:spLocks noGrp="1"/>
          </p:cNvSpPr>
          <p:nvPr>
            <p:ph type="sldNum" sz="quarter" idx="12"/>
          </p:nvPr>
        </p:nvSpPr>
        <p:spPr/>
        <p:txBody>
          <a:bodyPr/>
          <a:lstStyle/>
          <a:p>
            <a:fld id="{1E733780-A431-4245-B6C8-30D07426687F}" type="slidenum">
              <a:rPr lang="en-US" smtClean="0"/>
              <a:t>8</a:t>
            </a:fld>
            <a:endParaRPr lang="en-US"/>
          </a:p>
        </p:txBody>
      </p:sp>
    </p:spTree>
    <p:extLst>
      <p:ext uri="{BB962C8B-B14F-4D97-AF65-F5344CB8AC3E}">
        <p14:creationId xmlns:p14="http://schemas.microsoft.com/office/powerpoint/2010/main" val="177530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914400"/>
          </a:xfrm>
        </p:spPr>
        <p:txBody>
          <a:bodyPr anchor="ctr">
            <a:normAutofit fontScale="90000"/>
          </a:bodyPr>
          <a:lstStyle/>
          <a:p>
            <a:pPr algn="ctr">
              <a:lnSpc>
                <a:spcPct val="10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000" b="0"/>
              <a:t>Modeling the observations</a:t>
            </a:r>
            <a:br>
              <a:rPr lang="en-GB" sz="3000" b="0"/>
            </a:br>
            <a:r>
              <a:rPr lang="en-GB" sz="2600" b="0"/>
              <a:t>I. Conceptual/Quantitative</a:t>
            </a:r>
            <a:endParaRPr lang="en-GB"/>
          </a:p>
        </p:txBody>
      </p:sp>
      <p:sp>
        <p:nvSpPr>
          <p:cNvPr id="23555" name="Rectangle 3"/>
          <p:cNvSpPr>
            <a:spLocks noGrp="1" noChangeArrowheads="1"/>
          </p:cNvSpPr>
          <p:nvPr>
            <p:ph type="body" idx="1"/>
          </p:nvPr>
        </p:nvSpPr>
        <p:spPr>
          <a:xfrm>
            <a:off x="609600" y="1447800"/>
            <a:ext cx="8382000" cy="5257800"/>
          </a:xfrm>
        </p:spPr>
        <p:txBody>
          <a:bodyPr/>
          <a:lstStyle/>
          <a:p>
            <a:pPr>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0" dirty="0"/>
              <a:t>Motion of the satellites</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Earth’s gravity field ( flattening 10 km; higher harmonics 100 </a:t>
            </a:r>
            <a:r>
              <a:rPr lang="en-GB" sz="1600" b="0" dirty="0" err="1"/>
              <a:t>m</a:t>
            </a:r>
            <a:r>
              <a:rPr lang="en-GB" sz="1600" b="0" dirty="0"/>
              <a:t> )</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Attraction of Moon and Sun ( 100 </a:t>
            </a:r>
            <a:r>
              <a:rPr lang="en-GB" sz="1600" b="0" dirty="0" err="1"/>
              <a:t>m</a:t>
            </a:r>
            <a:r>
              <a:rPr lang="en-GB" sz="1600" b="0" dirty="0"/>
              <a:t> )</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solidFill>
                  <a:schemeClr val="accent2"/>
                </a:solidFill>
              </a:rPr>
              <a:t>Solar radiation pressure ( 20 </a:t>
            </a:r>
            <a:r>
              <a:rPr lang="en-GB" sz="1600" b="0" dirty="0" err="1">
                <a:solidFill>
                  <a:schemeClr val="accent2"/>
                </a:solidFill>
              </a:rPr>
              <a:t>m</a:t>
            </a:r>
            <a:r>
              <a:rPr lang="en-GB" sz="1600" b="0" dirty="0">
                <a:solidFill>
                  <a:schemeClr val="accent2"/>
                </a:solidFill>
              </a:rPr>
              <a:t> )</a:t>
            </a:r>
          </a:p>
          <a:p>
            <a:pPr>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0" dirty="0"/>
              <a:t>Motion of the Earth </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Irregular rotation of the Earth ( 5 </a:t>
            </a:r>
            <a:r>
              <a:rPr lang="en-GB" sz="1600" b="0" dirty="0" err="1"/>
              <a:t>m</a:t>
            </a:r>
            <a:r>
              <a:rPr lang="en-GB" sz="1600" b="0" dirty="0"/>
              <a:t> )</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err="1"/>
              <a:t>Luni</a:t>
            </a:r>
            <a:r>
              <a:rPr lang="en-GB" sz="1600" b="0" dirty="0"/>
              <a:t>-solar solid-Earth tides ( 30 cm )</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solidFill>
                  <a:srgbClr val="C0504D"/>
                </a:solidFill>
              </a:rPr>
              <a:t>Loading due to the oceans, atmosphere, and surface water and ice ( 10 mm)</a:t>
            </a:r>
          </a:p>
          <a:p>
            <a:pPr>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0" dirty="0"/>
              <a:t>Propagation of the signal</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Neutral atmosphere ( dry 6 </a:t>
            </a:r>
            <a:r>
              <a:rPr lang="en-GB" sz="1600" b="0" dirty="0" err="1"/>
              <a:t>m</a:t>
            </a:r>
            <a:r>
              <a:rPr lang="en-GB" sz="1600" b="0" dirty="0"/>
              <a:t>; </a:t>
            </a:r>
            <a:r>
              <a:rPr lang="en-GB" sz="1600" b="0" dirty="0">
                <a:solidFill>
                  <a:srgbClr val="C0504D"/>
                </a:solidFill>
              </a:rPr>
              <a:t>wet 1 </a:t>
            </a:r>
            <a:r>
              <a:rPr lang="en-GB" sz="1600" b="0" dirty="0" err="1">
                <a:solidFill>
                  <a:srgbClr val="C0504D"/>
                </a:solidFill>
              </a:rPr>
              <a:t>m</a:t>
            </a:r>
            <a:r>
              <a:rPr lang="en-GB" sz="1600" b="0" dirty="0">
                <a:solidFill>
                  <a:srgbClr val="C0504D"/>
                </a:solidFill>
              </a:rPr>
              <a:t> </a:t>
            </a:r>
            <a:r>
              <a:rPr lang="en-GB" sz="1600" b="0" dirty="0"/>
              <a:t>)</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t>Ionosphere ( 10 </a:t>
            </a:r>
            <a:r>
              <a:rPr lang="en-GB" sz="1600" b="0" dirty="0" err="1"/>
              <a:t>m</a:t>
            </a:r>
            <a:r>
              <a:rPr lang="en-GB" sz="1600" b="0" dirty="0"/>
              <a:t> </a:t>
            </a:r>
            <a:r>
              <a:rPr lang="en-GB" sz="1600" b="0" dirty="0" smtClean="0"/>
              <a:t>but</a:t>
            </a:r>
            <a:r>
              <a:rPr lang="en-GB" sz="1600" dirty="0" smtClean="0"/>
              <a:t> LC corrects</a:t>
            </a:r>
            <a:r>
              <a:rPr lang="en-GB" sz="1600" b="0" dirty="0" smtClean="0"/>
              <a:t> </a:t>
            </a:r>
            <a:r>
              <a:rPr lang="en-GB" sz="1600" b="0" dirty="0"/>
              <a:t>to</a:t>
            </a:r>
            <a:r>
              <a:rPr lang="en-GB" sz="1600" b="0" dirty="0" smtClean="0"/>
              <a:t> a few </a:t>
            </a:r>
            <a:r>
              <a:rPr lang="en-GB" sz="1600" b="0" dirty="0"/>
              <a:t>mm most of the time )</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solidFill>
                  <a:srgbClr val="C0504D"/>
                </a:solidFill>
              </a:rPr>
              <a:t>Variations in the phase </a:t>
            </a:r>
            <a:r>
              <a:rPr lang="en-US" sz="1600" b="0" dirty="0" smtClean="0">
                <a:solidFill>
                  <a:srgbClr val="C0504D"/>
                </a:solidFill>
              </a:rPr>
              <a:t>centers</a:t>
            </a:r>
            <a:r>
              <a:rPr lang="en-GB" sz="1600" b="0" dirty="0" smtClean="0">
                <a:solidFill>
                  <a:srgbClr val="C0504D"/>
                </a:solidFill>
              </a:rPr>
              <a:t> </a:t>
            </a:r>
            <a:r>
              <a:rPr lang="en-GB" sz="1600" b="0" dirty="0">
                <a:solidFill>
                  <a:srgbClr val="C0504D"/>
                </a:solidFill>
              </a:rPr>
              <a:t>of the ground and satellite antennas ( 10 cm)</a:t>
            </a: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1600" b="0" dirty="0">
              <a:solidFill>
                <a:srgbClr val="FFC9B4"/>
              </a:solidFill>
            </a:endParaRPr>
          </a:p>
          <a:p>
            <a:pPr lvl="1">
              <a:lnSpc>
                <a:spcPct val="100000"/>
              </a:lnSpc>
              <a:spcBef>
                <a:spcPct val="40000"/>
              </a:spcBef>
              <a:buFont typeface="Wingdings"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b="0" dirty="0">
                <a:solidFill>
                  <a:srgbClr val="C0504D"/>
                </a:solidFill>
              </a:rPr>
              <a:t>            *  incompletely </a:t>
            </a:r>
            <a:r>
              <a:rPr lang="en-GB" sz="1600" b="0" dirty="0" err="1">
                <a:solidFill>
                  <a:srgbClr val="C0504D"/>
                </a:solidFill>
              </a:rPr>
              <a:t>modeled</a:t>
            </a:r>
            <a:endParaRPr lang="en-GB" sz="1600" b="0" dirty="0">
              <a:solidFill>
                <a:srgbClr val="C0504D"/>
              </a:solidFill>
            </a:endParaRPr>
          </a:p>
          <a:p>
            <a:pPr lvl="1">
              <a:lnSpc>
                <a:spcPct val="100000"/>
              </a:lnSpc>
              <a:spcBef>
                <a:spcPct val="4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1600" dirty="0"/>
          </a:p>
        </p:txBody>
      </p:sp>
      <p:sp>
        <p:nvSpPr>
          <p:cNvPr id="4" name="Date Placeholder 3"/>
          <p:cNvSpPr>
            <a:spLocks noGrp="1"/>
          </p:cNvSpPr>
          <p:nvPr>
            <p:ph type="dt" sz="half" idx="10"/>
          </p:nvPr>
        </p:nvSpPr>
        <p:spPr/>
        <p:txBody>
          <a:bodyPr/>
          <a:lstStyle/>
          <a:p>
            <a:r>
              <a:rPr lang="en-US" smtClean="0"/>
              <a:t>04/04/2012</a:t>
            </a:r>
            <a:endParaRPr lang="en-US"/>
          </a:p>
        </p:txBody>
      </p:sp>
      <p:sp>
        <p:nvSpPr>
          <p:cNvPr id="5" name="Slide Number Placeholder 4"/>
          <p:cNvSpPr>
            <a:spLocks noGrp="1"/>
          </p:cNvSpPr>
          <p:nvPr>
            <p:ph type="sldNum" sz="quarter" idx="12"/>
          </p:nvPr>
        </p:nvSpPr>
        <p:spPr/>
        <p:txBody>
          <a:bodyPr/>
          <a:lstStyle/>
          <a:p>
            <a:fld id="{1E733780-A431-4245-B6C8-30D07426687F}" type="slidenum">
              <a:rPr lang="en-US" smtClean="0"/>
              <a:t>9</a:t>
            </a:fld>
            <a:endParaRPr lang="en-US"/>
          </a:p>
        </p:txBody>
      </p:sp>
      <p:sp>
        <p:nvSpPr>
          <p:cNvPr id="6" name="Footer Placeholder 5"/>
          <p:cNvSpPr>
            <a:spLocks noGrp="1"/>
          </p:cNvSpPr>
          <p:nvPr>
            <p:ph type="ftr" sz="quarter" idx="11"/>
          </p:nvPr>
        </p:nvSpPr>
        <p:spPr/>
        <p:txBody>
          <a:bodyPr/>
          <a:lstStyle/>
          <a:p>
            <a:r>
              <a:rPr lang="en-US" smtClean="0"/>
              <a:t>Greece Lec01</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19010</TotalTime>
  <Words>2874</Words>
  <Application>Microsoft Macintosh PowerPoint</Application>
  <PresentationFormat>On-screen Show (4:3)</PresentationFormat>
  <Paragraphs>352</Paragraphs>
  <Slides>30</Slides>
  <Notes>11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EPOS GAMIT/GLOBK/Track Workshop Introduction</vt:lpstr>
      <vt:lpstr>Workshop Overview</vt:lpstr>
      <vt:lpstr>Workshop Overview</vt:lpstr>
      <vt:lpstr>Workshop Overview</vt:lpstr>
      <vt:lpstr>GPS overview</vt:lpstr>
      <vt:lpstr>GPS overview</vt:lpstr>
      <vt:lpstr>Observables in Data Processing</vt:lpstr>
      <vt:lpstr>Observables</vt:lpstr>
      <vt:lpstr>Modeling the observations I. Conceptual/Quantitative</vt:lpstr>
      <vt:lpstr>Modeling the observations II. Software structure</vt:lpstr>
      <vt:lpstr>Parameter Estimation</vt:lpstr>
      <vt:lpstr>Limits of GPS Accuracy</vt:lpstr>
      <vt:lpstr>Limits of GPS Accuracy</vt:lpstr>
      <vt:lpstr>Multipath is interference between the direct and a far-field reflected signal (geometric optics apply)</vt:lpstr>
      <vt:lpstr>Station Characterization</vt:lpstr>
      <vt:lpstr>PowerPoint Presentation</vt:lpstr>
      <vt:lpstr>Example P501</vt:lpstr>
      <vt:lpstr>P473</vt:lpstr>
      <vt:lpstr>P500</vt:lpstr>
      <vt:lpstr>P502</vt:lpstr>
      <vt:lpstr>AB33</vt:lpstr>
      <vt:lpstr>Time series and changes</vt:lpstr>
      <vt:lpstr>Limits of GPS Accuracy</vt:lpstr>
      <vt:lpstr>Loading use in GAMIT</vt:lpstr>
      <vt:lpstr>Loading in GAMIT</vt:lpstr>
      <vt:lpstr>Loading setup</vt:lpstr>
      <vt:lpstr>Which load files to use?</vt:lpstr>
      <vt:lpstr>Files you need to worry about</vt:lpstr>
      <vt:lpstr>Files provided or created automatically </vt:lpstr>
      <vt:lpstr>Summary</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Izmir GAMIT/GLOBK Workshop Introduction</dc:title>
  <dc:creator>Thomas Herring</dc:creator>
  <cp:lastModifiedBy>Thomas Herring</cp:lastModifiedBy>
  <cp:revision>45</cp:revision>
  <cp:lastPrinted>2012-03-31T19:29:22Z</cp:lastPrinted>
  <dcterms:created xsi:type="dcterms:W3CDTF">2011-08-03T15:18:09Z</dcterms:created>
  <dcterms:modified xsi:type="dcterms:W3CDTF">2012-04-02T15:41:59Z</dcterms:modified>
</cp:coreProperties>
</file>