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embeddings/oleObject3.bin" ContentType="application/vnd.openxmlformats-officedocument.oleObject"/>
  <Override PartName="/ppt/notesSlides/notesSlide9.xml" ContentType="application/vnd.openxmlformats-officedocument.presentationml.notesSlide+xml"/>
  <Override PartName="/ppt/embeddings/oleObject4.bin" ContentType="application/vnd.openxmlformats-officedocument.oleObject"/>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4"/>
  </p:notesMasterIdLst>
  <p:handoutMasterIdLst>
    <p:handoutMasterId r:id="rId25"/>
  </p:handoutMasterIdLst>
  <p:sldIdLst>
    <p:sldId id="258"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93" r:id="rId22"/>
    <p:sldId id="292"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p:scale>
          <a:sx n="100" d="100"/>
          <a:sy n="100" d="100"/>
        </p:scale>
        <p:origin x="-848" y="-3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0F69C57-1A1D-0044-893B-C89449688451}" type="datetimeFigureOut">
              <a:rPr lang="en-US" smtClean="0"/>
              <a:t>3/29/12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2F599F-6A68-FA42-90E3-0C6A74917E14}" type="slidenum">
              <a:rPr lang="en-US" smtClean="0"/>
              <a:t>‹#›</a:t>
            </a:fld>
            <a:endParaRPr lang="en-US"/>
          </a:p>
        </p:txBody>
      </p:sp>
    </p:spTree>
    <p:extLst>
      <p:ext uri="{BB962C8B-B14F-4D97-AF65-F5344CB8AC3E}">
        <p14:creationId xmlns:p14="http://schemas.microsoft.com/office/powerpoint/2010/main" val="7483223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464C0E-6960-CA4C-AAB1-B488A88EC57F}" type="datetimeFigureOut">
              <a:rPr lang="en-US" smtClean="0"/>
              <a:t>3/29/12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AABE2B-0C1B-824C-9579-4F6DCFFFD676}" type="slidenum">
              <a:rPr lang="en-US" smtClean="0"/>
              <a:t>‹#›</a:t>
            </a:fld>
            <a:endParaRPr lang="en-US"/>
          </a:p>
        </p:txBody>
      </p:sp>
    </p:spTree>
    <p:extLst>
      <p:ext uri="{BB962C8B-B14F-4D97-AF65-F5344CB8AC3E}">
        <p14:creationId xmlns:p14="http://schemas.microsoft.com/office/powerpoint/2010/main" val="18431760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11DBAD3-8D03-C645-8B17-0F7787158D2A}" type="slidenum">
              <a:rPr lang="en-US"/>
              <a:pPr/>
              <a:t>2</a:t>
            </a:fld>
            <a:endParaRPr lang="en-US"/>
          </a:p>
        </p:txBody>
      </p:sp>
      <p:sp>
        <p:nvSpPr>
          <p:cNvPr id="17411"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318B4CC-D4C4-E241-ADB4-777C919ED91B}" type="slidenum">
              <a:rPr lang="en-US"/>
              <a:pPr/>
              <a:t>13</a:t>
            </a:fld>
            <a:endParaRPr lang="en-US"/>
          </a:p>
        </p:txBody>
      </p:sp>
      <p:sp>
        <p:nvSpPr>
          <p:cNvPr id="26627"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C65D21B-B75F-BC4B-A8EC-49F9DAD5EC2F}" type="slidenum">
              <a:rPr lang="en-US"/>
              <a:pPr/>
              <a:t>14</a:t>
            </a:fld>
            <a:endParaRPr lang="en-US"/>
          </a:p>
        </p:txBody>
      </p:sp>
      <p:sp>
        <p:nvSpPr>
          <p:cNvPr id="28675"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DDD52E0-62C9-D245-BB33-98694C7EDD43}" type="slidenum">
              <a:rPr lang="en-US"/>
              <a:pPr/>
              <a:t>16</a:t>
            </a:fld>
            <a:endParaRPr lang="en-US"/>
          </a:p>
        </p:txBody>
      </p:sp>
      <p:sp>
        <p:nvSpPr>
          <p:cNvPr id="31747"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83F3D44-2F8A-ED4F-AC73-F8F555DCF42E}" type="slidenum">
              <a:rPr lang="en-US"/>
              <a:pPr/>
              <a:t>17</a:t>
            </a:fld>
            <a:endParaRPr lang="en-US"/>
          </a:p>
        </p:txBody>
      </p:sp>
      <p:sp>
        <p:nvSpPr>
          <p:cNvPr id="33795"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D157A6F-B876-C44E-B67D-57172F26DE84}" type="slidenum">
              <a:rPr lang="en-US"/>
              <a:pPr/>
              <a:t>18</a:t>
            </a:fld>
            <a:endParaRPr lang="en-US"/>
          </a:p>
        </p:txBody>
      </p:sp>
      <p:sp>
        <p:nvSpPr>
          <p:cNvPr id="35843"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B610505-91DB-AF46-AAE4-573F558259E4}" type="slidenum">
              <a:rPr lang="en-US"/>
              <a:pPr/>
              <a:t>3</a:t>
            </a:fld>
            <a:endParaRPr lang="en-US"/>
          </a:p>
        </p:txBody>
      </p:sp>
      <p:sp>
        <p:nvSpPr>
          <p:cNvPr id="19459"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B63AF4B-C981-8946-8ECF-B1957F942537}" type="slidenum">
              <a:rPr lang="en-US"/>
              <a:pPr/>
              <a:t>4</a:t>
            </a:fld>
            <a:endParaRPr lang="en-US"/>
          </a:p>
        </p:txBody>
      </p:sp>
      <p:sp>
        <p:nvSpPr>
          <p:cNvPr id="21507"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EC44A6D-D12D-964A-A428-AA5B6B1C21DE}" type="slidenum">
              <a:rPr lang="en-US"/>
              <a:pPr/>
              <a:t>5</a:t>
            </a:fld>
            <a:endParaRPr lang="en-US"/>
          </a:p>
        </p:txBody>
      </p:sp>
      <p:sp>
        <p:nvSpPr>
          <p:cNvPr id="23555"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p>
            <a:fld id="{1157478A-39D8-EA4E-AF73-6410524ABC80}" type="slidenum">
              <a:rPr lang="en-GB"/>
              <a:pPr/>
              <a:t>7</a:t>
            </a:fld>
            <a:endParaRPr lang="en-GB"/>
          </a:p>
        </p:txBody>
      </p:sp>
      <p:sp>
        <p:nvSpPr>
          <p:cNvPr id="28675" name="Text Box 1"/>
          <p:cNvSpPr txBox="1">
            <a:spLocks noGrp="1" noRot="1" noChangeAspect="1" noChangeArrowheads="1"/>
          </p:cNvSpPr>
          <p:nvPr>
            <p:ph type="sldImg"/>
          </p:nvPr>
        </p:nvSpPr>
        <p:spPr>
          <a:xfrm>
            <a:off x="1143000" y="685800"/>
            <a:ext cx="4572000" cy="3429000"/>
          </a:xfrm>
          <a:ln/>
        </p:spPr>
      </p:sp>
      <p:sp>
        <p:nvSpPr>
          <p:cNvPr id="28676"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p:spPr>
        <p:txBody>
          <a:bodyPr/>
          <a:lstStyle/>
          <a:p>
            <a:fld id="{5A9E27BE-5B78-3043-8296-F52F4762FDCF}" type="slidenum">
              <a:rPr lang="en-GB"/>
              <a:pPr/>
              <a:t>8</a:t>
            </a:fld>
            <a:endParaRPr lang="en-GB"/>
          </a:p>
        </p:txBody>
      </p:sp>
      <p:sp>
        <p:nvSpPr>
          <p:cNvPr id="30723" name="Text Box 1"/>
          <p:cNvSpPr txBox="1">
            <a:spLocks noGrp="1" noRot="1" noChangeAspect="1" noChangeArrowheads="1"/>
          </p:cNvSpPr>
          <p:nvPr>
            <p:ph type="sldImg"/>
          </p:nvPr>
        </p:nvSpPr>
        <p:spPr>
          <a:xfrm>
            <a:off x="1143000" y="685800"/>
            <a:ext cx="4572000" cy="3429000"/>
          </a:xfrm>
          <a:ln/>
        </p:spPr>
      </p:sp>
      <p:sp>
        <p:nvSpPr>
          <p:cNvPr id="30724"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p:spPr>
        <p:txBody>
          <a:bodyPr/>
          <a:lstStyle/>
          <a:p>
            <a:fld id="{D904B3F1-AB50-4C4C-B0F2-BCF1F903636B}" type="slidenum">
              <a:rPr lang="en-GB"/>
              <a:pPr/>
              <a:t>9</a:t>
            </a:fld>
            <a:endParaRPr lang="en-GB"/>
          </a:p>
        </p:txBody>
      </p:sp>
      <p:sp>
        <p:nvSpPr>
          <p:cNvPr id="32771" name="Text Box 1"/>
          <p:cNvSpPr txBox="1">
            <a:spLocks noGrp="1" noRot="1" noChangeAspect="1" noChangeArrowheads="1"/>
          </p:cNvSpPr>
          <p:nvPr>
            <p:ph type="sldImg"/>
          </p:nvPr>
        </p:nvSpPr>
        <p:spPr>
          <a:xfrm>
            <a:off x="1143000" y="685800"/>
            <a:ext cx="4572000" cy="3429000"/>
          </a:xfrm>
          <a:ln/>
        </p:spPr>
      </p:sp>
      <p:sp>
        <p:nvSpPr>
          <p:cNvPr id="32772"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p>
            <a:fld id="{CCA16003-9D16-F94D-9F01-F6A935D2C6F2}" type="slidenum">
              <a:rPr lang="en-GB"/>
              <a:pPr/>
              <a:t>10</a:t>
            </a:fld>
            <a:endParaRPr lang="en-GB"/>
          </a:p>
        </p:txBody>
      </p:sp>
      <p:sp>
        <p:nvSpPr>
          <p:cNvPr id="34819" name="Text Box 1"/>
          <p:cNvSpPr txBox="1">
            <a:spLocks noGrp="1" noRot="1" noChangeAspect="1" noChangeArrowheads="1"/>
          </p:cNvSpPr>
          <p:nvPr>
            <p:ph type="sldImg"/>
          </p:nvPr>
        </p:nvSpPr>
        <p:spPr>
          <a:xfrm>
            <a:off x="1143000" y="685800"/>
            <a:ext cx="4572000" cy="3429000"/>
          </a:xfrm>
          <a:ln/>
        </p:spPr>
      </p:sp>
      <p:sp>
        <p:nvSpPr>
          <p:cNvPr id="34820"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p>
            <a:fld id="{168B7DB5-D505-F446-8FEF-9F17B5223003}" type="slidenum">
              <a:rPr lang="en-GB"/>
              <a:pPr/>
              <a:t>11</a:t>
            </a:fld>
            <a:endParaRPr lang="en-GB"/>
          </a:p>
        </p:txBody>
      </p:sp>
      <p:sp>
        <p:nvSpPr>
          <p:cNvPr id="36867" name="Text Box 1"/>
          <p:cNvSpPr txBox="1">
            <a:spLocks noGrp="1" noRot="1" noChangeAspect="1" noChangeArrowheads="1"/>
          </p:cNvSpPr>
          <p:nvPr>
            <p:ph type="sldImg"/>
          </p:nvPr>
        </p:nvSpPr>
        <p:spPr>
          <a:xfrm>
            <a:off x="1143000" y="685800"/>
            <a:ext cx="4572000" cy="3429000"/>
          </a:xfrm>
          <a:ln/>
        </p:spPr>
      </p:sp>
      <p:sp>
        <p:nvSpPr>
          <p:cNvPr id="36868"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04/05/2012</a:t>
            </a:r>
            <a:endParaRPr lang="en-US"/>
          </a:p>
        </p:txBody>
      </p:sp>
      <p:sp>
        <p:nvSpPr>
          <p:cNvPr id="5" name="Footer Placeholder 4"/>
          <p:cNvSpPr>
            <a:spLocks noGrp="1"/>
          </p:cNvSpPr>
          <p:nvPr>
            <p:ph type="ftr" sz="quarter" idx="11"/>
          </p:nvPr>
        </p:nvSpPr>
        <p:spPr/>
        <p:txBody>
          <a:bodyPr/>
          <a:lstStyle/>
          <a:p>
            <a:r>
              <a:rPr lang="en-US" smtClean="0"/>
              <a:t>Track Lec 03</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04/05/2012</a:t>
            </a:r>
            <a:endParaRPr lang="en-US"/>
          </a:p>
        </p:txBody>
      </p:sp>
      <p:sp>
        <p:nvSpPr>
          <p:cNvPr id="5" name="Footer Placeholder 4"/>
          <p:cNvSpPr>
            <a:spLocks noGrp="1"/>
          </p:cNvSpPr>
          <p:nvPr>
            <p:ph type="ftr" sz="quarter" idx="11"/>
          </p:nvPr>
        </p:nvSpPr>
        <p:spPr/>
        <p:txBody>
          <a:bodyPr/>
          <a:lstStyle/>
          <a:p>
            <a:r>
              <a:rPr lang="en-US" smtClean="0"/>
              <a:t>Track Lec 03</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04/05/2012</a:t>
            </a:r>
            <a:endParaRPr lang="en-US"/>
          </a:p>
        </p:txBody>
      </p:sp>
      <p:sp>
        <p:nvSpPr>
          <p:cNvPr id="5" name="Footer Placeholder 4"/>
          <p:cNvSpPr>
            <a:spLocks noGrp="1"/>
          </p:cNvSpPr>
          <p:nvPr>
            <p:ph type="ftr" sz="quarter" idx="11"/>
          </p:nvPr>
        </p:nvSpPr>
        <p:spPr/>
        <p:txBody>
          <a:bodyPr/>
          <a:lstStyle/>
          <a:p>
            <a:r>
              <a:rPr lang="en-US" smtClean="0"/>
              <a:t>Track Lec 03</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04/05/2012</a:t>
            </a:r>
            <a:endParaRPr lang="en-US"/>
          </a:p>
        </p:txBody>
      </p:sp>
      <p:sp>
        <p:nvSpPr>
          <p:cNvPr id="5" name="Footer Placeholder 4"/>
          <p:cNvSpPr>
            <a:spLocks noGrp="1"/>
          </p:cNvSpPr>
          <p:nvPr>
            <p:ph type="ftr" sz="quarter" idx="11"/>
          </p:nvPr>
        </p:nvSpPr>
        <p:spPr/>
        <p:txBody>
          <a:bodyPr/>
          <a:lstStyle/>
          <a:p>
            <a:r>
              <a:rPr lang="en-US" smtClean="0"/>
              <a:t>Track Lec 03</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04/05/2012</a:t>
            </a:r>
            <a:endParaRPr lang="en-US"/>
          </a:p>
        </p:txBody>
      </p:sp>
      <p:sp>
        <p:nvSpPr>
          <p:cNvPr id="5" name="Footer Placeholder 4"/>
          <p:cNvSpPr>
            <a:spLocks noGrp="1"/>
          </p:cNvSpPr>
          <p:nvPr>
            <p:ph type="ftr" sz="quarter" idx="11"/>
          </p:nvPr>
        </p:nvSpPr>
        <p:spPr/>
        <p:txBody>
          <a:bodyPr/>
          <a:lstStyle/>
          <a:p>
            <a:r>
              <a:rPr lang="en-US" smtClean="0"/>
              <a:t>Track Lec 03</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04/05/2012</a:t>
            </a:r>
            <a:endParaRPr lang="en-US"/>
          </a:p>
        </p:txBody>
      </p:sp>
      <p:sp>
        <p:nvSpPr>
          <p:cNvPr id="6" name="Footer Placeholder 5"/>
          <p:cNvSpPr>
            <a:spLocks noGrp="1"/>
          </p:cNvSpPr>
          <p:nvPr>
            <p:ph type="ftr" sz="quarter" idx="11"/>
          </p:nvPr>
        </p:nvSpPr>
        <p:spPr/>
        <p:txBody>
          <a:bodyPr/>
          <a:lstStyle/>
          <a:p>
            <a:r>
              <a:rPr lang="en-US" smtClean="0"/>
              <a:t>Track Lec 03</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04/05/2012</a:t>
            </a:r>
            <a:endParaRPr lang="en-US"/>
          </a:p>
        </p:txBody>
      </p:sp>
      <p:sp>
        <p:nvSpPr>
          <p:cNvPr id="8" name="Footer Placeholder 7"/>
          <p:cNvSpPr>
            <a:spLocks noGrp="1"/>
          </p:cNvSpPr>
          <p:nvPr>
            <p:ph type="ftr" sz="quarter" idx="11"/>
          </p:nvPr>
        </p:nvSpPr>
        <p:spPr/>
        <p:txBody>
          <a:bodyPr/>
          <a:lstStyle/>
          <a:p>
            <a:r>
              <a:rPr lang="en-US" smtClean="0"/>
              <a:t>Track Lec 03</a:t>
            </a:r>
            <a:endParaRPr lang="en-US"/>
          </a:p>
        </p:txBody>
      </p:sp>
      <p:sp>
        <p:nvSpPr>
          <p:cNvPr id="9" name="Slide Number Placeholder 8"/>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04/05/2012</a:t>
            </a:r>
            <a:endParaRPr lang="en-US"/>
          </a:p>
        </p:txBody>
      </p:sp>
      <p:sp>
        <p:nvSpPr>
          <p:cNvPr id="4" name="Footer Placeholder 3"/>
          <p:cNvSpPr>
            <a:spLocks noGrp="1"/>
          </p:cNvSpPr>
          <p:nvPr>
            <p:ph type="ftr" sz="quarter" idx="11"/>
          </p:nvPr>
        </p:nvSpPr>
        <p:spPr/>
        <p:txBody>
          <a:bodyPr/>
          <a:lstStyle/>
          <a:p>
            <a:r>
              <a:rPr lang="en-US" smtClean="0"/>
              <a:t>Track Lec 03</a:t>
            </a:r>
            <a:endParaRPr lang="en-US"/>
          </a:p>
        </p:txBody>
      </p:sp>
      <p:sp>
        <p:nvSpPr>
          <p:cNvPr id="5" name="Slide Number Placeholder 4"/>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04/05/2012</a:t>
            </a:r>
            <a:endParaRPr lang="en-US"/>
          </a:p>
        </p:txBody>
      </p:sp>
      <p:sp>
        <p:nvSpPr>
          <p:cNvPr id="3" name="Footer Placeholder 2"/>
          <p:cNvSpPr>
            <a:spLocks noGrp="1"/>
          </p:cNvSpPr>
          <p:nvPr>
            <p:ph type="ftr" sz="quarter" idx="11"/>
          </p:nvPr>
        </p:nvSpPr>
        <p:spPr/>
        <p:txBody>
          <a:bodyPr/>
          <a:lstStyle/>
          <a:p>
            <a:r>
              <a:rPr lang="en-US" smtClean="0"/>
              <a:t>Track Lec 03</a:t>
            </a:r>
            <a:endParaRPr lang="en-US"/>
          </a:p>
        </p:txBody>
      </p:sp>
      <p:sp>
        <p:nvSpPr>
          <p:cNvPr id="4" name="Slide Number Placeholder 3"/>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04/05/2012</a:t>
            </a:r>
            <a:endParaRPr lang="en-US"/>
          </a:p>
        </p:txBody>
      </p:sp>
      <p:sp>
        <p:nvSpPr>
          <p:cNvPr id="6" name="Footer Placeholder 5"/>
          <p:cNvSpPr>
            <a:spLocks noGrp="1"/>
          </p:cNvSpPr>
          <p:nvPr>
            <p:ph type="ftr" sz="quarter" idx="11"/>
          </p:nvPr>
        </p:nvSpPr>
        <p:spPr/>
        <p:txBody>
          <a:bodyPr/>
          <a:lstStyle/>
          <a:p>
            <a:r>
              <a:rPr lang="en-US" smtClean="0"/>
              <a:t>Track Lec 03</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04/05/2012</a:t>
            </a:r>
            <a:endParaRPr lang="en-US"/>
          </a:p>
        </p:txBody>
      </p:sp>
      <p:sp>
        <p:nvSpPr>
          <p:cNvPr id="6" name="Footer Placeholder 5"/>
          <p:cNvSpPr>
            <a:spLocks noGrp="1"/>
          </p:cNvSpPr>
          <p:nvPr>
            <p:ph type="ftr" sz="quarter" idx="11"/>
          </p:nvPr>
        </p:nvSpPr>
        <p:spPr/>
        <p:txBody>
          <a:bodyPr/>
          <a:lstStyle/>
          <a:p>
            <a:r>
              <a:rPr lang="en-US" smtClean="0"/>
              <a:t>Track Lec 03</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04/05/2012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Track Lec 03</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97B1B-8A45-BA41-B693-2A0016DA62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tah@mit.edu"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3.bin"/><Relationship Id="rId5"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4.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5.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1.emf"/><Relationship Id="rId6" Type="http://schemas.openxmlformats.org/officeDocument/2006/relationships/oleObject" Target="../embeddings/oleObject2.bin"/><Relationship Id="rId7"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ctrTitle"/>
          </p:nvPr>
        </p:nvSpPr>
        <p:spPr>
          <a:xfrm>
            <a:off x="685800" y="1905000"/>
            <a:ext cx="7772400" cy="1524000"/>
          </a:xfrm>
        </p:spPr>
        <p:txBody>
          <a:bodyPr>
            <a:normAutofit fontScale="90000"/>
          </a:bodyPr>
          <a:lstStyle/>
          <a:p>
            <a:pPr eaLnBrk="1" hangingPunct="1"/>
            <a:r>
              <a:rPr lang="en-US" dirty="0" smtClean="0"/>
              <a:t>Track Introduction and Commands</a:t>
            </a:r>
            <a:br>
              <a:rPr lang="en-US" dirty="0" smtClean="0"/>
            </a:br>
            <a:r>
              <a:rPr lang="en-US" dirty="0" smtClean="0"/>
              <a:t>Lecture </a:t>
            </a:r>
            <a:r>
              <a:rPr lang="en-US" dirty="0" smtClean="0"/>
              <a:t>03</a:t>
            </a:r>
            <a:endParaRPr lang="en-US" dirty="0"/>
          </a:p>
        </p:txBody>
      </p:sp>
      <p:sp>
        <p:nvSpPr>
          <p:cNvPr id="15366" name="Rectangle 3"/>
          <p:cNvSpPr>
            <a:spLocks noGrp="1" noChangeArrowheads="1"/>
          </p:cNvSpPr>
          <p:nvPr>
            <p:ph type="subTitle" idx="1"/>
          </p:nvPr>
        </p:nvSpPr>
        <p:spPr>
          <a:xfrm>
            <a:off x="914400" y="3886200"/>
            <a:ext cx="7391400" cy="1752600"/>
          </a:xfrm>
        </p:spPr>
        <p:txBody>
          <a:bodyPr/>
          <a:lstStyle/>
          <a:p>
            <a:pPr eaLnBrk="1" hangingPunct="1"/>
            <a:r>
              <a:rPr lang="en-US" dirty="0" smtClean="0"/>
              <a:t>Thomas Herring, MIT</a:t>
            </a:r>
          </a:p>
          <a:p>
            <a:pPr eaLnBrk="1" hangingPunct="1"/>
            <a:r>
              <a:rPr lang="en-US" dirty="0" smtClean="0"/>
              <a:t>Room 54-820A</a:t>
            </a:r>
          </a:p>
          <a:p>
            <a:pPr eaLnBrk="1" hangingPunct="1"/>
            <a:r>
              <a:rPr lang="en-US" dirty="0" smtClean="0">
                <a:hlinkClick r:id="rId2"/>
              </a:rPr>
              <a:t>tah@mit.edu</a:t>
            </a:r>
            <a:r>
              <a:rPr lang="en-US" dirty="0" smtClean="0"/>
              <a:t> </a:t>
            </a:r>
            <a:endParaRPr lang="en-US" dirty="0"/>
          </a:p>
        </p:txBody>
      </p:sp>
    </p:spTree>
    <p:extLst>
      <p:ext uri="{BB962C8B-B14F-4D97-AF65-F5344CB8AC3E}">
        <p14:creationId xmlns:p14="http://schemas.microsoft.com/office/powerpoint/2010/main" val="27853914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quarter" idx="10"/>
          </p:nvPr>
        </p:nvSpPr>
        <p:spPr/>
        <p:txBody>
          <a:bodyPr/>
          <a:lstStyle/>
          <a:p>
            <a:pPr>
              <a:defRPr/>
            </a:pPr>
            <a:r>
              <a:rPr lang="en-US" smtClean="0"/>
              <a:t>04/05/2012</a:t>
            </a:r>
            <a:endParaRPr lang="en-GB"/>
          </a:p>
        </p:txBody>
      </p:sp>
      <p:sp>
        <p:nvSpPr>
          <p:cNvPr id="7" name="Footer Placeholder 4"/>
          <p:cNvSpPr>
            <a:spLocks noGrp="1"/>
          </p:cNvSpPr>
          <p:nvPr>
            <p:ph type="ftr" sz="quarter" idx="11"/>
          </p:nvPr>
        </p:nvSpPr>
        <p:spPr/>
        <p:txBody>
          <a:bodyPr/>
          <a:lstStyle/>
          <a:p>
            <a:pPr>
              <a:defRPr/>
            </a:pPr>
            <a:r>
              <a:rPr lang="en-US" smtClean="0"/>
              <a:t>Track Lec 03</a:t>
            </a:r>
            <a:endParaRPr lang="en-GB"/>
          </a:p>
        </p:txBody>
      </p:sp>
      <p:sp>
        <p:nvSpPr>
          <p:cNvPr id="8" name="Slide Number Placeholder 5"/>
          <p:cNvSpPr>
            <a:spLocks noGrp="1"/>
          </p:cNvSpPr>
          <p:nvPr>
            <p:ph type="sldNum" sz="quarter" idx="12"/>
          </p:nvPr>
        </p:nvSpPr>
        <p:spPr/>
        <p:txBody>
          <a:bodyPr/>
          <a:lstStyle/>
          <a:p>
            <a:pPr>
              <a:defRPr/>
            </a:pPr>
            <a:fld id="{5B7B5938-AA1B-FF43-9621-9940E8D983E7}" type="slidenum">
              <a:rPr lang="en-GB" smtClean="0"/>
              <a:pPr>
                <a:defRPr/>
              </a:pPr>
              <a:t>10</a:t>
            </a:fld>
            <a:endParaRPr lang="en-GB"/>
          </a:p>
        </p:txBody>
      </p:sp>
      <p:sp>
        <p:nvSpPr>
          <p:cNvPr id="33798" name="Rectangle 1"/>
          <p:cNvSpPr>
            <a:spLocks noGrp="1" noChangeArrowheads="1"/>
          </p:cNvSpPr>
          <p:nvPr>
            <p:ph type="title"/>
          </p:nvPr>
        </p:nvSpPr>
        <p:spPr>
          <a:xfrm>
            <a:off x="685800" y="0"/>
            <a:ext cx="7772400" cy="1143000"/>
          </a:xfrm>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Melbourne-Wubena Wide Lane (MW-WL)</a:t>
            </a:r>
          </a:p>
        </p:txBody>
      </p:sp>
      <p:sp>
        <p:nvSpPr>
          <p:cNvPr id="33799" name="Rectangle 2"/>
          <p:cNvSpPr>
            <a:spLocks noGrp="1" noChangeArrowheads="1"/>
          </p:cNvSpPr>
          <p:nvPr>
            <p:ph type="body" idx="1"/>
          </p:nvPr>
        </p:nvSpPr>
        <p:spPr>
          <a:xfrm>
            <a:off x="685800" y="2362200"/>
            <a:ext cx="7696200" cy="3733800"/>
          </a:xfrm>
        </p:spPr>
        <p:txBody>
          <a:bodyPr>
            <a:spAutoFit/>
          </a:bodyPr>
          <a:lstStyle/>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Equation for the MW-WL.  The term Rf/c are the range in cycles (notice the sum due to change of sign ionospheric delay)</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a:t>
            </a:r>
            <a:r>
              <a:rPr lang="en-GB" sz="2400">
                <a:latin typeface="Symbol" charset="2"/>
              </a:rPr>
              <a:t></a:t>
            </a:r>
            <a:r>
              <a:rPr lang="en-GB" sz="2400"/>
              <a:t>f/</a:t>
            </a:r>
            <a:r>
              <a:rPr lang="en-GB" sz="2400">
                <a:latin typeface="Symbol" charset="2"/>
              </a:rPr>
              <a:t></a:t>
            </a:r>
            <a:r>
              <a:rPr lang="en-GB" sz="2400"/>
              <a:t>f term for GPS is ~0.124 which means range noise is reduced by a about a factor of ten.</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ML-WL should be integer (within noise) when data from different sites and satellites (double differences) are used.  </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However, receiver/satellite dependent biases need to be accounted for (and kept up to date).</a:t>
            </a:r>
          </a:p>
        </p:txBody>
      </p:sp>
      <p:graphicFrame>
        <p:nvGraphicFramePr>
          <p:cNvPr id="2" name="Object 1"/>
          <p:cNvGraphicFramePr>
            <a:graphicFrameLocks noChangeAspect="1"/>
          </p:cNvGraphicFramePr>
          <p:nvPr>
            <p:extLst>
              <p:ext uri="{D42A27DB-BD31-4B8C-83A1-F6EECF244321}">
                <p14:modId xmlns:p14="http://schemas.microsoft.com/office/powerpoint/2010/main" val="215140563"/>
              </p:ext>
            </p:extLst>
          </p:nvPr>
        </p:nvGraphicFramePr>
        <p:xfrm>
          <a:off x="1663700" y="1219200"/>
          <a:ext cx="6018306" cy="965200"/>
        </p:xfrm>
        <a:graphic>
          <a:graphicData uri="http://schemas.openxmlformats.org/presentationml/2006/ole">
            <mc:AlternateContent xmlns:mc="http://schemas.openxmlformats.org/markup-compatibility/2006">
              <mc:Choice xmlns:v="urn:schemas-microsoft-com:vml" Requires="v">
                <p:oleObj spid="_x0000_s2060" name="Equation" r:id="rId4" imgW="2692400" imgH="431800" progId="Equation.3">
                  <p:embed/>
                </p:oleObj>
              </mc:Choice>
              <mc:Fallback>
                <p:oleObj name="Equation" r:id="rId4" imgW="2692400" imgH="431800" progId="Equation.3">
                  <p:embed/>
                  <p:pic>
                    <p:nvPicPr>
                      <p:cNvPr id="0" name=""/>
                      <p:cNvPicPr/>
                      <p:nvPr/>
                    </p:nvPicPr>
                    <p:blipFill>
                      <a:blip r:embed="rId5"/>
                      <a:stretch>
                        <a:fillRect/>
                      </a:stretch>
                    </p:blipFill>
                    <p:spPr>
                      <a:xfrm>
                        <a:off x="1663700" y="1219200"/>
                        <a:ext cx="6018306" cy="965200"/>
                      </a:xfrm>
                      <a:prstGeom prst="rect">
                        <a:avLst/>
                      </a:prstGeom>
                    </p:spPr>
                  </p:pic>
                </p:oleObj>
              </mc:Fallback>
            </mc:AlternateContent>
          </a:graphicData>
        </a:graphic>
      </p:graphicFrame>
    </p:spTree>
    <p:extLst>
      <p:ext uri="{BB962C8B-B14F-4D97-AF65-F5344CB8AC3E}">
        <p14:creationId xmlns:p14="http://schemas.microsoft.com/office/powerpoint/2010/main" val="388114295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quarter" idx="10"/>
          </p:nvPr>
        </p:nvSpPr>
        <p:spPr/>
        <p:txBody>
          <a:bodyPr/>
          <a:lstStyle/>
          <a:p>
            <a:pPr>
              <a:defRPr/>
            </a:pPr>
            <a:r>
              <a:rPr lang="en-US" smtClean="0"/>
              <a:t>04/05/2012</a:t>
            </a:r>
            <a:endParaRPr lang="en-GB"/>
          </a:p>
        </p:txBody>
      </p:sp>
      <p:sp>
        <p:nvSpPr>
          <p:cNvPr id="6" name="Footer Placeholder 3"/>
          <p:cNvSpPr>
            <a:spLocks noGrp="1"/>
          </p:cNvSpPr>
          <p:nvPr>
            <p:ph type="ftr" sz="quarter" idx="11"/>
          </p:nvPr>
        </p:nvSpPr>
        <p:spPr/>
        <p:txBody>
          <a:bodyPr/>
          <a:lstStyle/>
          <a:p>
            <a:pPr>
              <a:defRPr/>
            </a:pPr>
            <a:r>
              <a:rPr lang="en-US" smtClean="0"/>
              <a:t>Track Lec 03</a:t>
            </a:r>
            <a:endParaRPr lang="en-GB"/>
          </a:p>
        </p:txBody>
      </p:sp>
      <p:sp>
        <p:nvSpPr>
          <p:cNvPr id="7" name="Slide Number Placeholder 4"/>
          <p:cNvSpPr>
            <a:spLocks noGrp="1"/>
          </p:cNvSpPr>
          <p:nvPr>
            <p:ph type="sldNum" sz="quarter" idx="12"/>
          </p:nvPr>
        </p:nvSpPr>
        <p:spPr/>
        <p:txBody>
          <a:bodyPr/>
          <a:lstStyle/>
          <a:p>
            <a:pPr>
              <a:defRPr/>
            </a:pPr>
            <a:fld id="{CF3FB3FD-3F01-1545-BB91-78AEC23FAC7B}" type="slidenum">
              <a:rPr lang="en-GB" smtClean="0"/>
              <a:pPr>
                <a:defRPr/>
              </a:pPr>
              <a:t>11</a:t>
            </a:fld>
            <a:endParaRPr lang="en-GB"/>
          </a:p>
        </p:txBody>
      </p:sp>
      <p:sp>
        <p:nvSpPr>
          <p:cNvPr id="35845" name="Rectangle 1"/>
          <p:cNvSpPr>
            <a:spLocks noGrp="1" noChangeArrowheads="1"/>
          </p:cNvSpPr>
          <p:nvPr>
            <p:ph type="title"/>
          </p:nvPr>
        </p:nvSpPr>
        <p:spPr>
          <a:xfrm>
            <a:off x="685800" y="439628"/>
            <a:ext cx="7772400" cy="646331"/>
          </a:xfrm>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Example MW-WL PRN 07 and  PRN 28)</a:t>
            </a:r>
          </a:p>
        </p:txBody>
      </p:sp>
      <p:sp>
        <p:nvSpPr>
          <p:cNvPr id="35846" name="Rectangle 2"/>
          <p:cNvSpPr>
            <a:spLocks noChangeArrowheads="1"/>
          </p:cNvSpPr>
          <p:nvPr/>
        </p:nvSpPr>
        <p:spPr bwMode="auto">
          <a:xfrm>
            <a:off x="685800" y="1295400"/>
            <a:ext cx="7848600" cy="4876800"/>
          </a:xfrm>
          <a:prstGeom prst="rect">
            <a:avLst/>
          </a:prstGeom>
          <a:solidFill>
            <a:srgbClr val="FFFFFF"/>
          </a:solidFill>
          <a:ln w="9360">
            <a:solidFill>
              <a:srgbClr val="FFFFFF"/>
            </a:solidFill>
            <a:miter lim="800000"/>
            <a:headEnd/>
            <a:tailEnd/>
          </a:ln>
        </p:spPr>
        <p:txBody>
          <a:bodyPr wrap="none" anchor="ctr">
            <a:prstTxWarp prst="textNoShape">
              <a:avLst/>
            </a:prstTxWarp>
          </a:bodyPr>
          <a:lstStyle/>
          <a:p>
            <a:endParaRPr lang="en-US"/>
          </a:p>
        </p:txBody>
      </p:sp>
      <p:pic>
        <p:nvPicPr>
          <p:cNvPr id="35847" name="Picture 3"/>
          <p:cNvPicPr>
            <a:picLocks noChangeAspect="1" noChangeArrowheads="1"/>
          </p:cNvPicPr>
          <p:nvPr/>
        </p:nvPicPr>
        <p:blipFill>
          <a:blip r:embed="rId3"/>
          <a:srcRect/>
          <a:stretch>
            <a:fillRect/>
          </a:stretch>
        </p:blipFill>
        <p:spPr bwMode="auto">
          <a:xfrm>
            <a:off x="838200" y="1485900"/>
            <a:ext cx="7429500" cy="4914900"/>
          </a:xfrm>
          <a:prstGeom prst="rect">
            <a:avLst/>
          </a:prstGeom>
          <a:noFill/>
          <a:ln w="9525">
            <a:noFill/>
            <a:round/>
            <a:headEnd/>
            <a:tailEnd/>
          </a:ln>
        </p:spPr>
      </p:pic>
    </p:spTree>
    <p:extLst>
      <p:ext uri="{BB962C8B-B14F-4D97-AF65-F5344CB8AC3E}">
        <p14:creationId xmlns:p14="http://schemas.microsoft.com/office/powerpoint/2010/main" val="216483381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EX-WL Extra-Wide-lane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other measure of the difference in cycles between L1 and L2 used by track is the EX-WL (Extra </a:t>
            </a:r>
            <a:r>
              <a:rPr lang="en-US" dirty="0" err="1" smtClean="0"/>
              <a:t>Widelane</a:t>
            </a:r>
            <a:r>
              <a:rPr lang="en-US" dirty="0" smtClean="0"/>
              <a:t>).</a:t>
            </a:r>
          </a:p>
          <a:p>
            <a:endParaRPr lang="en-US" dirty="0" smtClean="0"/>
          </a:p>
          <a:p>
            <a:endParaRPr lang="en-US" dirty="0" smtClean="0"/>
          </a:p>
          <a:p>
            <a:r>
              <a:rPr lang="en-US" dirty="0" smtClean="0"/>
              <a:t>This measure is independent of geometry but is affected by the ionospheric delays.  On short separations this measure is often more robust than the MW-WL.</a:t>
            </a:r>
          </a:p>
          <a:p>
            <a:r>
              <a:rPr lang="en-US" dirty="0" smtClean="0"/>
              <a:t>When we look at track bias fixing note that a 1 L1 and L2 slip (1/1 slip) changes the EX-WL by only 0.28 cycles.</a:t>
            </a:r>
            <a:endParaRPr lang="en-US" dirty="0"/>
          </a:p>
        </p:txBody>
      </p:sp>
      <p:sp>
        <p:nvSpPr>
          <p:cNvPr id="4" name="Date Placeholder 3"/>
          <p:cNvSpPr>
            <a:spLocks noGrp="1"/>
          </p:cNvSpPr>
          <p:nvPr>
            <p:ph type="dt" sz="half"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C33ADAC2-B948-D249-889F-DCEEA9413A5A}" type="slidenum">
              <a:rPr lang="en-US" smtClean="0"/>
              <a:pPr/>
              <a:t>12</a:t>
            </a:fld>
            <a:endParaRPr lang="en-US">
              <a:latin typeface="Times"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32455081"/>
              </p:ext>
            </p:extLst>
          </p:nvPr>
        </p:nvGraphicFramePr>
        <p:xfrm>
          <a:off x="2292349" y="2470150"/>
          <a:ext cx="4067447" cy="895350"/>
        </p:xfrm>
        <a:graphic>
          <a:graphicData uri="http://schemas.openxmlformats.org/presentationml/2006/ole">
            <mc:AlternateContent xmlns:mc="http://schemas.openxmlformats.org/markup-compatibility/2006">
              <mc:Choice xmlns:v="urn:schemas-microsoft-com:vml" Requires="v">
                <p:oleObj spid="_x0000_s3084" name="Equation" r:id="rId3" imgW="2019300" imgH="444500" progId="Equation.3">
                  <p:embed/>
                </p:oleObj>
              </mc:Choice>
              <mc:Fallback>
                <p:oleObj name="Equation" r:id="rId3" imgW="2019300" imgH="444500" progId="Equation.3">
                  <p:embed/>
                  <p:pic>
                    <p:nvPicPr>
                      <p:cNvPr id="0" name=""/>
                      <p:cNvPicPr/>
                      <p:nvPr/>
                    </p:nvPicPr>
                    <p:blipFill>
                      <a:blip r:embed="rId4"/>
                      <a:stretch>
                        <a:fillRect/>
                      </a:stretch>
                    </p:blipFill>
                    <p:spPr>
                      <a:xfrm>
                        <a:off x="2292349" y="2470150"/>
                        <a:ext cx="4067447" cy="895350"/>
                      </a:xfrm>
                      <a:prstGeom prst="rect">
                        <a:avLst/>
                      </a:prstGeom>
                    </p:spPr>
                  </p:pic>
                </p:oleObj>
              </mc:Fallback>
            </mc:AlternateContent>
          </a:graphicData>
        </a:graphic>
      </p:graphicFrame>
    </p:spTree>
    <p:extLst>
      <p:ext uri="{BB962C8B-B14F-4D97-AF65-F5344CB8AC3E}">
        <p14:creationId xmlns:p14="http://schemas.microsoft.com/office/powerpoint/2010/main" val="1213692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1368219A-0B0F-9C49-BB28-9B58EE6BD8E6}" type="slidenum">
              <a:rPr lang="en-US"/>
              <a:pPr/>
              <a:t>13</a:t>
            </a:fld>
            <a:endParaRPr lang="en-US">
              <a:latin typeface="Times" charset="0"/>
            </a:endParaRPr>
          </a:p>
        </p:txBody>
      </p:sp>
      <p:sp>
        <p:nvSpPr>
          <p:cNvPr id="25605" name="Rectangle 4"/>
          <p:cNvSpPr>
            <a:spLocks noGrp="1" noChangeArrowheads="1"/>
          </p:cNvSpPr>
          <p:nvPr>
            <p:ph type="title"/>
          </p:nvPr>
        </p:nvSpPr>
        <p:spPr/>
        <p:txBody>
          <a:bodyPr/>
          <a:lstStyle/>
          <a:p>
            <a:pPr eaLnBrk="1" hangingPunct="1"/>
            <a:r>
              <a:rPr lang="en-US" dirty="0"/>
              <a:t>Basic</a:t>
            </a:r>
            <a:r>
              <a:rPr lang="en-US" dirty="0" smtClean="0"/>
              <a:t> Inputs for track.</a:t>
            </a:r>
            <a:endParaRPr lang="en-US" dirty="0"/>
          </a:p>
        </p:txBody>
      </p:sp>
      <p:sp>
        <p:nvSpPr>
          <p:cNvPr id="25606" name="Rectangle 5"/>
          <p:cNvSpPr>
            <a:spLocks noGrp="1" noChangeArrowheads="1"/>
          </p:cNvSpPr>
          <p:nvPr>
            <p:ph type="body" idx="1"/>
          </p:nvPr>
        </p:nvSpPr>
        <p:spPr>
          <a:xfrm>
            <a:off x="685800" y="1600200"/>
            <a:ext cx="7772400" cy="4495800"/>
          </a:xfrm>
        </p:spPr>
        <p:txBody>
          <a:bodyPr>
            <a:normAutofit fontScale="85000" lnSpcReduction="10000"/>
          </a:bodyPr>
          <a:lstStyle/>
          <a:p>
            <a:pPr eaLnBrk="1" hangingPunct="1">
              <a:lnSpc>
                <a:spcPct val="90000"/>
              </a:lnSpc>
            </a:pPr>
            <a:r>
              <a:rPr lang="en-US" dirty="0"/>
              <a:t>Track runs using a command file</a:t>
            </a:r>
          </a:p>
          <a:p>
            <a:pPr eaLnBrk="1" hangingPunct="1">
              <a:lnSpc>
                <a:spcPct val="90000"/>
              </a:lnSpc>
            </a:pPr>
            <a:r>
              <a:rPr lang="en-US" dirty="0"/>
              <a:t>The base inputs needed are:</a:t>
            </a:r>
          </a:p>
          <a:p>
            <a:pPr lvl="1" eaLnBrk="1" hangingPunct="1">
              <a:lnSpc>
                <a:spcPct val="90000"/>
              </a:lnSpc>
            </a:pPr>
            <a:r>
              <a:rPr lang="en-US" dirty="0" err="1"/>
              <a:t>Obs_file</a:t>
            </a:r>
            <a:r>
              <a:rPr lang="en-US" dirty="0"/>
              <a:t> specifies names of </a:t>
            </a:r>
            <a:r>
              <a:rPr lang="en-US" dirty="0" err="1"/>
              <a:t>rinex</a:t>
            </a:r>
            <a:r>
              <a:rPr lang="en-US" dirty="0"/>
              <a:t> data files.  Sites can be K kinematic or F fixed</a:t>
            </a:r>
          </a:p>
          <a:p>
            <a:pPr lvl="1" eaLnBrk="1" hangingPunct="1">
              <a:lnSpc>
                <a:spcPct val="90000"/>
              </a:lnSpc>
            </a:pPr>
            <a:r>
              <a:rPr lang="en-US" dirty="0" err="1"/>
              <a:t>Nav_file</a:t>
            </a:r>
            <a:r>
              <a:rPr lang="en-US" dirty="0"/>
              <a:t> orbit file either broadcast ephemeris file or sp3 file</a:t>
            </a:r>
          </a:p>
          <a:p>
            <a:pPr lvl="1" eaLnBrk="1" hangingPunct="1">
              <a:lnSpc>
                <a:spcPct val="90000"/>
              </a:lnSpc>
            </a:pPr>
            <a:r>
              <a:rPr lang="en-US" dirty="0"/>
              <a:t>Mode air/short/long -- Mode command is not strictly needed but it sets defaults for variety of </a:t>
            </a:r>
            <a:r>
              <a:rPr lang="en-US" dirty="0" smtClean="0"/>
              <a:t>situations</a:t>
            </a:r>
          </a:p>
          <a:p>
            <a:pPr lvl="1" eaLnBrk="1" hangingPunct="1">
              <a:lnSpc>
                <a:spcPct val="90000"/>
              </a:lnSpc>
            </a:pPr>
            <a:r>
              <a:rPr lang="en-US" dirty="0" smtClean="0"/>
              <a:t>Normally </a:t>
            </a:r>
            <a:r>
              <a:rPr lang="en-US" dirty="0" err="1" smtClean="0"/>
              <a:t>back_type</a:t>
            </a:r>
            <a:r>
              <a:rPr lang="en-US" dirty="0" smtClean="0"/>
              <a:t> smooth would also be specified.</a:t>
            </a:r>
          </a:p>
          <a:p>
            <a:pPr eaLnBrk="1" hangingPunct="1">
              <a:lnSpc>
                <a:spcPct val="90000"/>
              </a:lnSpc>
            </a:pPr>
            <a:r>
              <a:rPr lang="en-US" dirty="0" smtClean="0"/>
              <a:t>Normally start with just these commands and see how the run looks and based on this output start tuning track. </a:t>
            </a:r>
            <a:endParaRPr lang="en-US" dirty="0"/>
          </a:p>
        </p:txBody>
      </p:sp>
    </p:spTree>
    <p:extLst>
      <p:ext uri="{BB962C8B-B14F-4D97-AF65-F5344CB8AC3E}">
        <p14:creationId xmlns:p14="http://schemas.microsoft.com/office/powerpoint/2010/main" val="113657142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F3982619-B3D8-7548-AEAF-0BDE30509561}" type="slidenum">
              <a:rPr lang="en-US"/>
              <a:pPr/>
              <a:t>14</a:t>
            </a:fld>
            <a:endParaRPr lang="en-US">
              <a:latin typeface="Times" charset="0"/>
            </a:endParaRPr>
          </a:p>
        </p:txBody>
      </p:sp>
      <p:sp>
        <p:nvSpPr>
          <p:cNvPr id="27653" name="Rectangle 4"/>
          <p:cNvSpPr>
            <a:spLocks noGrp="1" noChangeArrowheads="1"/>
          </p:cNvSpPr>
          <p:nvPr>
            <p:ph type="title"/>
          </p:nvPr>
        </p:nvSpPr>
        <p:spPr/>
        <p:txBody>
          <a:bodyPr/>
          <a:lstStyle/>
          <a:p>
            <a:pPr eaLnBrk="1" hangingPunct="1"/>
            <a:r>
              <a:rPr lang="en-US"/>
              <a:t>Basic use</a:t>
            </a:r>
          </a:p>
        </p:txBody>
      </p:sp>
      <p:sp>
        <p:nvSpPr>
          <p:cNvPr id="27654" name="Rectangle 5"/>
          <p:cNvSpPr>
            <a:spLocks noGrp="1" noChangeArrowheads="1"/>
          </p:cNvSpPr>
          <p:nvPr>
            <p:ph type="body" idx="1"/>
          </p:nvPr>
        </p:nvSpPr>
        <p:spPr>
          <a:xfrm>
            <a:off x="457200" y="1600200"/>
            <a:ext cx="8470900" cy="4525963"/>
          </a:xfrm>
        </p:spPr>
        <p:txBody>
          <a:bodyPr>
            <a:normAutofit fontScale="55000" lnSpcReduction="20000"/>
          </a:bodyPr>
          <a:lstStyle/>
          <a:p>
            <a:pPr eaLnBrk="1" hangingPunct="1">
              <a:lnSpc>
                <a:spcPct val="90000"/>
              </a:lnSpc>
            </a:pPr>
            <a:r>
              <a:rPr lang="en-US" dirty="0"/>
              <a:t>Recommended to start with above commands and see how the solution looks</a:t>
            </a:r>
          </a:p>
          <a:p>
            <a:pPr eaLnBrk="1" hangingPunct="1">
              <a:lnSpc>
                <a:spcPct val="90000"/>
              </a:lnSpc>
            </a:pPr>
            <a:r>
              <a:rPr lang="en-US" dirty="0"/>
              <a:t>Usage: track -f </a:t>
            </a:r>
            <a:r>
              <a:rPr lang="en-US" dirty="0" err="1"/>
              <a:t>track.cmd</a:t>
            </a:r>
            <a:r>
              <a:rPr lang="en-US" dirty="0"/>
              <a:t> &gt;&amp;! </a:t>
            </a:r>
            <a:r>
              <a:rPr lang="en-US" dirty="0" err="1"/>
              <a:t>track.out</a:t>
            </a:r>
            <a:endParaRPr lang="en-US" dirty="0"/>
          </a:p>
          <a:p>
            <a:pPr eaLnBrk="1" hangingPunct="1">
              <a:lnSpc>
                <a:spcPct val="90000"/>
              </a:lnSpc>
            </a:pPr>
            <a:r>
              <a:rPr lang="en-US" dirty="0"/>
              <a:t>Basic quality checks: </a:t>
            </a:r>
          </a:p>
          <a:p>
            <a:pPr eaLnBrk="1" hangingPunct="1">
              <a:lnSpc>
                <a:spcPct val="90000"/>
              </a:lnSpc>
            </a:pPr>
            <a:r>
              <a:rPr lang="en-US" dirty="0" err="1" smtClean="0"/>
              <a:t>egrep</a:t>
            </a:r>
            <a:r>
              <a:rPr lang="en-US" dirty="0" smtClean="0"/>
              <a:t> ‘^PRMS|TYPE’ on summary file or track out (RMS by PRN in mm)</a:t>
            </a:r>
          </a:p>
          <a:p>
            <a:pPr marL="0" indent="0">
              <a:lnSpc>
                <a:spcPct val="90000"/>
              </a:lnSpc>
              <a:buNone/>
            </a:pPr>
            <a:r>
              <a:rPr lang="de-DE" sz="2200" dirty="0">
                <a:latin typeface="Courier"/>
                <a:cs typeface="Courier"/>
              </a:rPr>
              <a:t>TYPE     Site  DT    ALL    02    05    08    10    15    21    26    29</a:t>
            </a:r>
          </a:p>
          <a:p>
            <a:pPr marL="0" indent="0">
              <a:lnSpc>
                <a:spcPct val="90000"/>
              </a:lnSpc>
              <a:buNone/>
            </a:pPr>
            <a:r>
              <a:rPr lang="de-DE" sz="2200" dirty="0">
                <a:latin typeface="Courier"/>
                <a:cs typeface="Courier"/>
              </a:rPr>
              <a:t>PRMS      usn3 LC    7.0   9.4   3.6  10.5   7.9   7.5   7.2   3.9   3.5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mitb</a:t>
            </a:r>
            <a:r>
              <a:rPr lang="de-DE" sz="2200" dirty="0">
                <a:latin typeface="Courier"/>
                <a:cs typeface="Courier"/>
              </a:rPr>
              <a:t> LC    7.2   8.3   3.7  11.0   6.5   8.4   3.6   4.5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rovr</a:t>
            </a:r>
            <a:r>
              <a:rPr lang="de-DE" sz="2200" dirty="0">
                <a:latin typeface="Courier"/>
                <a:cs typeface="Courier"/>
              </a:rPr>
              <a:t> LC    7.4   7.8   4.3  12.5   6.8   8.5   4.4   </a:t>
            </a:r>
            <a:r>
              <a:rPr lang="de-DE" sz="2200" dirty="0" smtClean="0">
                <a:latin typeface="Courier"/>
                <a:cs typeface="Courier"/>
              </a:rPr>
              <a:t>4.5</a:t>
            </a:r>
          </a:p>
          <a:p>
            <a:pPr>
              <a:lnSpc>
                <a:spcPct val="90000"/>
              </a:lnSpc>
            </a:pPr>
            <a:endParaRPr lang="de-DE" sz="2200" dirty="0">
              <a:latin typeface="Courier"/>
              <a:cs typeface="Courier"/>
            </a:endParaRPr>
          </a:p>
          <a:p>
            <a:pPr eaLnBrk="1" hangingPunct="1">
              <a:lnSpc>
                <a:spcPct val="90000"/>
              </a:lnSpc>
            </a:pPr>
            <a:r>
              <a:rPr lang="en-US" dirty="0" err="1" smtClean="0"/>
              <a:t>grep</a:t>
            </a:r>
            <a:r>
              <a:rPr lang="en-US" dirty="0" smtClean="0"/>
              <a:t> Kinematic </a:t>
            </a:r>
            <a:r>
              <a:rPr lang="en-US" dirty="0" err="1" smtClean="0"/>
              <a:t>track.out</a:t>
            </a:r>
            <a:r>
              <a:rPr lang="en-US" dirty="0" smtClean="0"/>
              <a:t> | head -&lt;number of sites&gt;</a:t>
            </a:r>
          </a:p>
          <a:p>
            <a:pPr marL="0" indent="0">
              <a:lnSpc>
                <a:spcPct val="90000"/>
              </a:lnSpc>
              <a:buNone/>
            </a:pPr>
            <a:r>
              <a:rPr lang="en-US" sz="2200" dirty="0">
                <a:latin typeface="Courier"/>
                <a:cs typeface="Courier"/>
              </a:rPr>
              <a:t> TRACK Version 1.27 GPS Kinematic trajectory program</a:t>
            </a:r>
          </a:p>
          <a:p>
            <a:pPr marL="0" indent="0">
              <a:lnSpc>
                <a:spcPct val="90000"/>
              </a:lnSpc>
              <a:buNone/>
            </a:pPr>
            <a:r>
              <a:rPr lang="en-US" sz="2200" dirty="0">
                <a:latin typeface="Courier"/>
                <a:cs typeface="Courier"/>
              </a:rPr>
              <a:t>Kinematic site usn3 appears static  Coordinate RMS XYZ   1.84  2.81  2.23 m,  Apriori coordinates good: Diff XYZ  -0.25  0.74 -0.17 m</a:t>
            </a:r>
          </a:p>
          <a:p>
            <a:pPr marL="0" indent="0">
              <a:lnSpc>
                <a:spcPct val="90000"/>
              </a:lnSpc>
              <a:buNone/>
            </a:pPr>
            <a:r>
              <a:rPr lang="en-US" sz="2200" dirty="0">
                <a:latin typeface="Courier"/>
                <a:cs typeface="Courier"/>
              </a:rPr>
              <a:t>Kinematic site </a:t>
            </a:r>
            <a:r>
              <a:rPr lang="en-US" sz="2200" dirty="0" err="1">
                <a:latin typeface="Courier"/>
                <a:cs typeface="Courier"/>
              </a:rPr>
              <a:t>mitb</a:t>
            </a:r>
            <a:r>
              <a:rPr lang="en-US" sz="2200" dirty="0">
                <a:latin typeface="Courier"/>
                <a:cs typeface="Courier"/>
              </a:rPr>
              <a:t> appears static  Coordinate RMS XYZ   0.95  1.46  1.11 m,  Apriori coordinates good: Diff XYZ   0.93 -1.77  1.70 m</a:t>
            </a:r>
          </a:p>
          <a:p>
            <a:pPr marL="0" indent="0">
              <a:lnSpc>
                <a:spcPct val="90000"/>
              </a:lnSpc>
              <a:buNone/>
            </a:pPr>
            <a:r>
              <a:rPr lang="en-US" sz="2200" dirty="0">
                <a:latin typeface="Courier"/>
                <a:cs typeface="Courier"/>
              </a:rPr>
              <a:t>Kinematic site </a:t>
            </a:r>
            <a:r>
              <a:rPr lang="en-US" sz="2200" dirty="0" err="1">
                <a:latin typeface="Courier"/>
                <a:cs typeface="Courier"/>
              </a:rPr>
              <a:t>rovr</a:t>
            </a:r>
            <a:r>
              <a:rPr lang="en-US" sz="2200" dirty="0">
                <a:latin typeface="Courier"/>
                <a:cs typeface="Courier"/>
              </a:rPr>
              <a:t> appears dynamic  Coordinate RMS XYZ        17.84       18.26       17.40 m. </a:t>
            </a:r>
            <a:endParaRPr lang="en-US" dirty="0" smtClean="0"/>
          </a:p>
          <a:p>
            <a:pPr eaLnBrk="1" hangingPunct="1">
              <a:lnSpc>
                <a:spcPct val="90000"/>
              </a:lnSpc>
            </a:pPr>
            <a:r>
              <a:rPr lang="en-US" dirty="0" smtClean="0"/>
              <a:t>The message is repeated during the run (thus the head above) but the RMS position drops to 0.00 for non-kinematic sites.  </a:t>
            </a:r>
            <a:r>
              <a:rPr lang="en-US" dirty="0" smtClean="0"/>
              <a:t>This is a pseudo range solution so RMS will be high.  Make sure site behave the way you think they should.</a:t>
            </a:r>
            <a:endParaRPr lang="en-US" dirty="0" smtClean="0"/>
          </a:p>
          <a:p>
            <a:pPr eaLnBrk="1" hangingPunct="1">
              <a:lnSpc>
                <a:spcPct val="90000"/>
              </a:lnSpc>
            </a:pPr>
            <a:r>
              <a:rPr lang="en-US" dirty="0" smtClean="0"/>
              <a:t>Check </a:t>
            </a:r>
            <a:r>
              <a:rPr lang="en-US" dirty="0" err="1"/>
              <a:t>track.sum</a:t>
            </a:r>
            <a:r>
              <a:rPr lang="en-US" dirty="0"/>
              <a:t> file for ambiguity status and RMS scatter of residuals.</a:t>
            </a:r>
          </a:p>
        </p:txBody>
      </p:sp>
    </p:spTree>
    <p:extLst>
      <p:ext uri="{BB962C8B-B14F-4D97-AF65-F5344CB8AC3E}">
        <p14:creationId xmlns:p14="http://schemas.microsoft.com/office/powerpoint/2010/main" val="30171548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74D51891-6B29-CE48-9DB4-7DA3F9D37675}" type="slidenum">
              <a:rPr lang="en-US"/>
              <a:pPr/>
              <a:t>15</a:t>
            </a:fld>
            <a:endParaRPr lang="en-US">
              <a:latin typeface="Times" charset="0"/>
            </a:endParaRPr>
          </a:p>
        </p:txBody>
      </p:sp>
      <p:sp>
        <p:nvSpPr>
          <p:cNvPr id="29701" name="Rectangle 2"/>
          <p:cNvSpPr>
            <a:spLocks noGrp="1" noChangeArrowheads="1"/>
          </p:cNvSpPr>
          <p:nvPr>
            <p:ph type="title"/>
          </p:nvPr>
        </p:nvSpPr>
        <p:spPr>
          <a:xfrm>
            <a:off x="685800" y="609600"/>
            <a:ext cx="7772400" cy="762000"/>
          </a:xfrm>
        </p:spPr>
        <p:txBody>
          <a:bodyPr/>
          <a:lstStyle/>
          <a:p>
            <a:pPr eaLnBrk="1" hangingPunct="1"/>
            <a:r>
              <a:rPr lang="en-US" dirty="0"/>
              <a:t>Track command line</a:t>
            </a:r>
          </a:p>
        </p:txBody>
      </p:sp>
      <p:sp>
        <p:nvSpPr>
          <p:cNvPr id="29702" name="Rectangle 3"/>
          <p:cNvSpPr>
            <a:spLocks noGrp="1" noChangeArrowheads="1"/>
          </p:cNvSpPr>
          <p:nvPr>
            <p:ph type="body" idx="1"/>
          </p:nvPr>
        </p:nvSpPr>
        <p:spPr>
          <a:xfrm>
            <a:off x="381000" y="1371600"/>
            <a:ext cx="8077200" cy="4724400"/>
          </a:xfrm>
        </p:spPr>
        <p:txBody>
          <a:bodyPr>
            <a:normAutofit fontScale="92500" lnSpcReduction="10000"/>
          </a:bodyPr>
          <a:lstStyle/>
          <a:p>
            <a:pPr eaLnBrk="1" hangingPunct="1">
              <a:lnSpc>
                <a:spcPct val="90000"/>
              </a:lnSpc>
              <a:buFontTx/>
              <a:buNone/>
            </a:pPr>
            <a:r>
              <a:rPr lang="en-US" sz="2000" dirty="0"/>
              <a:t>% track -</a:t>
            </a:r>
            <a:r>
              <a:rPr lang="en-US" sz="2000" dirty="0" err="1"/>
              <a:t>f</a:t>
            </a:r>
            <a:r>
              <a:rPr lang="en-US" sz="2000" dirty="0"/>
              <a:t> &lt;command file&gt; -a &lt;ambiguity file&gt; -</a:t>
            </a:r>
            <a:r>
              <a:rPr lang="en-US" sz="2000" dirty="0" err="1"/>
              <a:t>d</a:t>
            </a:r>
            <a:r>
              <a:rPr lang="en-US" sz="2000" dirty="0"/>
              <a:t> &lt;day&gt; -</a:t>
            </a:r>
            <a:r>
              <a:rPr lang="en-US" sz="2000" dirty="0" err="1"/>
              <a:t>w</a:t>
            </a:r>
            <a:r>
              <a:rPr lang="en-US" sz="2000" dirty="0"/>
              <a:t> &lt;week&gt; -</a:t>
            </a:r>
            <a:r>
              <a:rPr lang="en-US" sz="2000" dirty="0" err="1"/>
              <a:t>s</a:t>
            </a:r>
            <a:r>
              <a:rPr lang="en-US" sz="2000" dirty="0"/>
              <a:t> &lt;S01&gt; &lt;S02&gt; .. &lt;S10&gt;</a:t>
            </a:r>
          </a:p>
          <a:p>
            <a:pPr eaLnBrk="1" hangingPunct="1">
              <a:lnSpc>
                <a:spcPct val="90000"/>
              </a:lnSpc>
              <a:buFontTx/>
              <a:buNone/>
            </a:pPr>
            <a:r>
              <a:rPr lang="en-US" sz="2000" dirty="0"/>
              <a:t> </a:t>
            </a:r>
          </a:p>
          <a:p>
            <a:pPr marL="639763" indent="-639763" eaLnBrk="1" hangingPunct="1">
              <a:lnSpc>
                <a:spcPct val="90000"/>
              </a:lnSpc>
              <a:buFontTx/>
              <a:buNone/>
            </a:pPr>
            <a:r>
              <a:rPr lang="en-US" sz="2000" dirty="0"/>
              <a:t>where &lt;command file&gt; is a required file containing a list of </a:t>
            </a:r>
            <a:r>
              <a:rPr lang="en-US" sz="2000" dirty="0" smtClean="0"/>
              <a:t>commands  </a:t>
            </a:r>
            <a:r>
              <a:rPr lang="en-US" sz="2000" dirty="0"/>
              <a:t>to control the program  (see below)</a:t>
            </a:r>
          </a:p>
          <a:p>
            <a:pPr marL="639763" indent="-639763" eaLnBrk="1" hangingPunct="1">
              <a:lnSpc>
                <a:spcPct val="90000"/>
              </a:lnSpc>
              <a:buFontTx/>
              <a:buNone/>
            </a:pPr>
            <a:r>
              <a:rPr lang="en-US" sz="2000" dirty="0"/>
              <a:t>      &lt;ambiguity file&gt; is an optional file containing  a </a:t>
            </a:r>
            <a:r>
              <a:rPr lang="en-US" sz="2000" dirty="0" smtClean="0"/>
              <a:t>modified set </a:t>
            </a:r>
            <a:r>
              <a:rPr lang="en-US" sz="2000" dirty="0"/>
              <a:t>of integer bias parameters and settings (see </a:t>
            </a:r>
            <a:r>
              <a:rPr lang="en-US" sz="2000" dirty="0" smtClean="0"/>
              <a:t>full </a:t>
            </a:r>
            <a:r>
              <a:rPr lang="en-US" sz="2000" dirty="0"/>
              <a:t>description below).</a:t>
            </a:r>
          </a:p>
          <a:p>
            <a:pPr marL="639763" indent="-639763" eaLnBrk="1" hangingPunct="1">
              <a:lnSpc>
                <a:spcPct val="90000"/>
              </a:lnSpc>
              <a:buFontTx/>
              <a:buNone/>
            </a:pPr>
            <a:r>
              <a:rPr lang="en-US" sz="2000" dirty="0"/>
              <a:t>      &lt;day&gt; the string in this argument replaces &lt;day&gt; in the </a:t>
            </a:r>
            <a:r>
              <a:rPr lang="en-US" sz="2000" dirty="0" smtClean="0"/>
              <a:t>command file </a:t>
            </a:r>
            <a:r>
              <a:rPr lang="en-US" sz="2000" dirty="0"/>
              <a:t>lines (e.g.</a:t>
            </a:r>
            <a:r>
              <a:rPr lang="en-US" sz="2000" dirty="0" smtClean="0"/>
              <a:t>, bas1</a:t>
            </a:r>
            <a:r>
              <a:rPr lang="en-US" sz="2000" dirty="0"/>
              <a:t>&lt;day&gt;0.03o will become bas12220.03o </a:t>
            </a:r>
            <a:r>
              <a:rPr lang="en-US" sz="2000" dirty="0" smtClean="0"/>
              <a:t>if  </a:t>
            </a:r>
            <a:r>
              <a:rPr lang="en-US" sz="2000" dirty="0"/>
              <a:t>the -</a:t>
            </a:r>
            <a:r>
              <a:rPr lang="en-US" sz="2000" dirty="0" err="1"/>
              <a:t>d</a:t>
            </a:r>
            <a:r>
              <a:rPr lang="en-US" sz="2000" dirty="0"/>
              <a:t> 222 option is given.</a:t>
            </a:r>
          </a:p>
          <a:p>
            <a:pPr marL="639763" indent="-639763" eaLnBrk="1" hangingPunct="1">
              <a:lnSpc>
                <a:spcPct val="90000"/>
              </a:lnSpc>
              <a:buFontTx/>
              <a:buNone/>
            </a:pPr>
            <a:r>
              <a:rPr lang="en-US" sz="2000" dirty="0"/>
              <a:t>      &lt;week&gt; the string here will replace any &lt;week&gt; strings in </a:t>
            </a:r>
            <a:r>
              <a:rPr lang="en-US" sz="2000" dirty="0" smtClean="0"/>
              <a:t>the command </a:t>
            </a:r>
            <a:r>
              <a:rPr lang="en-US" sz="2000" dirty="0"/>
              <a:t>file (useful for the </a:t>
            </a:r>
            <a:r>
              <a:rPr lang="en-US" sz="2000" dirty="0" err="1"/>
              <a:t>nav_file</a:t>
            </a:r>
            <a:r>
              <a:rPr lang="en-US" sz="2000" dirty="0"/>
              <a:t> name which could </a:t>
            </a:r>
            <a:r>
              <a:rPr lang="en-US" sz="2000" dirty="0" smtClean="0"/>
              <a:t>be  </a:t>
            </a:r>
            <a:r>
              <a:rPr lang="en-US" sz="2000" dirty="0"/>
              <a:t>a week of</a:t>
            </a:r>
            <a:r>
              <a:rPr lang="en-US" sz="2000" dirty="0" smtClean="0"/>
              <a:t> concatenated </a:t>
            </a:r>
            <a:r>
              <a:rPr lang="en-US" sz="2000" dirty="0"/>
              <a:t>sp3 files.</a:t>
            </a:r>
          </a:p>
          <a:p>
            <a:pPr marL="639763" indent="-639763" eaLnBrk="1" hangingPunct="1">
              <a:lnSpc>
                <a:spcPct val="90000"/>
              </a:lnSpc>
              <a:buFontTx/>
              <a:buNone/>
            </a:pPr>
            <a:r>
              <a:rPr lang="en-US" sz="2000" dirty="0"/>
              <a:t>      &lt;S01&gt;, &lt;S02&gt; .. &lt;S10&gt; are</a:t>
            </a:r>
            <a:r>
              <a:rPr lang="en-US" sz="2000" dirty="0" smtClean="0"/>
              <a:t> up to </a:t>
            </a:r>
            <a:r>
              <a:rPr lang="en-US" sz="2000" dirty="0"/>
              <a:t>10 strings that can be replaced in the </a:t>
            </a:r>
            <a:r>
              <a:rPr lang="en-US" sz="2000" dirty="0" smtClean="0"/>
              <a:t>command file </a:t>
            </a:r>
            <a:r>
              <a:rPr lang="en-US" sz="2000" dirty="0"/>
              <a:t>i.e. the string &lt;S01&gt; in the command file will be replaced </a:t>
            </a:r>
            <a:r>
              <a:rPr lang="en-US" sz="2000" dirty="0" smtClean="0"/>
              <a:t>by the </a:t>
            </a:r>
            <a:r>
              <a:rPr lang="en-US" sz="2000" dirty="0"/>
              <a:t>first string, &lt;S02&gt; by the second and so on.  If one the </a:t>
            </a:r>
            <a:r>
              <a:rPr lang="en-US" sz="2000" dirty="0" smtClean="0"/>
              <a:t>strings is </a:t>
            </a:r>
            <a:r>
              <a:rPr lang="en-US" sz="2000" dirty="0"/>
              <a:t>called space (all lower case), the corresponding &lt;SXX&gt; entry </a:t>
            </a:r>
            <a:r>
              <a:rPr lang="en-US" sz="2000" dirty="0" smtClean="0"/>
              <a:t>will  </a:t>
            </a:r>
            <a:r>
              <a:rPr lang="en-US" sz="2000" dirty="0"/>
              <a:t>be replaced by a blank character (This provides a means to un-</a:t>
            </a:r>
            <a:r>
              <a:rPr lang="en-US" sz="2000" dirty="0" smtClean="0"/>
              <a:t>comment </a:t>
            </a:r>
            <a:r>
              <a:rPr lang="en-US" sz="2000" dirty="0"/>
              <a:t>lines)</a:t>
            </a:r>
          </a:p>
          <a:p>
            <a:pPr eaLnBrk="1" hangingPunct="1">
              <a:lnSpc>
                <a:spcPct val="90000"/>
              </a:lnSpc>
              <a:buFontTx/>
              <a:buNone/>
            </a:pPr>
            <a:endParaRPr lang="en-US" sz="2000" dirty="0"/>
          </a:p>
        </p:txBody>
      </p:sp>
    </p:spTree>
    <p:extLst>
      <p:ext uri="{BB962C8B-B14F-4D97-AF65-F5344CB8AC3E}">
        <p14:creationId xmlns:p14="http://schemas.microsoft.com/office/powerpoint/2010/main" val="202591332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FADF4637-2ED7-FD41-9067-91B7F390957B}" type="slidenum">
              <a:rPr lang="en-US"/>
              <a:pPr/>
              <a:t>16</a:t>
            </a:fld>
            <a:endParaRPr lang="en-US">
              <a:latin typeface="Times" charset="0"/>
            </a:endParaRPr>
          </a:p>
        </p:txBody>
      </p:sp>
      <p:sp>
        <p:nvSpPr>
          <p:cNvPr id="30725" name="Rectangle 4"/>
          <p:cNvSpPr>
            <a:spLocks noGrp="1" noChangeArrowheads="1"/>
          </p:cNvSpPr>
          <p:nvPr>
            <p:ph type="title"/>
          </p:nvPr>
        </p:nvSpPr>
        <p:spPr/>
        <p:txBody>
          <a:bodyPr/>
          <a:lstStyle/>
          <a:p>
            <a:pPr eaLnBrk="1" hangingPunct="1"/>
            <a:r>
              <a:rPr lang="en-US" dirty="0"/>
              <a:t>Basic use</a:t>
            </a:r>
            <a:r>
              <a:rPr lang="en-US" dirty="0" smtClean="0"/>
              <a:t>: Things to check</a:t>
            </a:r>
            <a:endParaRPr lang="en-US" dirty="0"/>
          </a:p>
        </p:txBody>
      </p:sp>
      <p:sp>
        <p:nvSpPr>
          <p:cNvPr id="30726" name="Rectangle 5"/>
          <p:cNvSpPr>
            <a:spLocks noGrp="1" noChangeArrowheads="1"/>
          </p:cNvSpPr>
          <p:nvPr>
            <p:ph type="body" idx="1"/>
          </p:nvPr>
        </p:nvSpPr>
        <p:spPr>
          <a:xfrm>
            <a:off x="685800" y="1676400"/>
            <a:ext cx="7772400" cy="4419600"/>
          </a:xfrm>
        </p:spPr>
        <p:txBody>
          <a:bodyPr/>
          <a:lstStyle/>
          <a:p>
            <a:pPr eaLnBrk="1" hangingPunct="1">
              <a:lnSpc>
                <a:spcPct val="90000"/>
              </a:lnSpc>
            </a:pPr>
            <a:r>
              <a:rPr lang="en-US" sz="2400" dirty="0"/>
              <a:t>Check on number of ambiguities (biases) fixed</a:t>
            </a:r>
          </a:p>
          <a:p>
            <a:pPr lvl="1" eaLnBrk="1" hangingPunct="1">
              <a:lnSpc>
                <a:spcPct val="70000"/>
              </a:lnSpc>
            </a:pPr>
            <a:r>
              <a:rPr lang="en-US" sz="2000" dirty="0" err="1">
                <a:ea typeface="ＭＳ Ｐゴシック" charset="-128"/>
              </a:rPr>
              <a:t>grep</a:t>
            </a:r>
            <a:r>
              <a:rPr lang="en-US" sz="2000" dirty="0">
                <a:ea typeface="ＭＳ Ｐゴシック" charset="-128"/>
              </a:rPr>
              <a:t> FINAL &lt;summary file&gt;</a:t>
            </a:r>
          </a:p>
          <a:p>
            <a:pPr eaLnBrk="1" hangingPunct="1">
              <a:lnSpc>
                <a:spcPct val="90000"/>
              </a:lnSpc>
            </a:pPr>
            <a:r>
              <a:rPr lang="en-US" sz="2400" dirty="0"/>
              <a:t>A 3 in column “</a:t>
            </a:r>
            <a:r>
              <a:rPr lang="en-US" sz="2400" dirty="0" err="1"/>
              <a:t>Fixd</a:t>
            </a:r>
            <a:r>
              <a:rPr lang="en-US" sz="2400" dirty="0"/>
              <a:t>” means fixed, 1 means still floating point estimate</a:t>
            </a:r>
          </a:p>
          <a:p>
            <a:pPr eaLnBrk="1" hangingPunct="1">
              <a:lnSpc>
                <a:spcPct val="90000"/>
              </a:lnSpc>
            </a:pPr>
            <a:r>
              <a:rPr lang="en-US" sz="2400" dirty="0"/>
              <a:t>If still non-fixed biases or atmospheric delays are estimated then smoothing solution should be made (</a:t>
            </a:r>
            <a:r>
              <a:rPr lang="en-US" sz="2400" dirty="0" err="1"/>
              <a:t>back_type</a:t>
            </a:r>
            <a:r>
              <a:rPr lang="en-US" sz="2400" dirty="0"/>
              <a:t> smooth)</a:t>
            </a:r>
          </a:p>
          <a:p>
            <a:pPr eaLnBrk="1" hangingPunct="1">
              <a:lnSpc>
                <a:spcPct val="90000"/>
              </a:lnSpc>
            </a:pPr>
            <a:r>
              <a:rPr lang="en-US" sz="2400" dirty="0"/>
              <a:t>output in </a:t>
            </a:r>
            <a:r>
              <a:rPr lang="en-US" sz="2400" dirty="0" smtClean="0"/>
              <a:t>NEU, geodetic, DHU, XYZ coordinates. </a:t>
            </a:r>
            <a:r>
              <a:rPr lang="en-US" sz="2400" dirty="0"/>
              <a:t>NEU are simple North East distances and height differences from fixed site. (Convenient for plotting and small position changes)</a:t>
            </a:r>
            <a:r>
              <a:rPr lang="en-US" sz="2400" dirty="0" smtClean="0"/>
              <a:t>.  DHU is similar but difference are from the apriori coordinates of the site.</a:t>
            </a:r>
            <a:endParaRPr lang="en-US" sz="2400" dirty="0"/>
          </a:p>
        </p:txBody>
      </p:sp>
    </p:spTree>
    <p:extLst>
      <p:ext uri="{BB962C8B-B14F-4D97-AF65-F5344CB8AC3E}">
        <p14:creationId xmlns:p14="http://schemas.microsoft.com/office/powerpoint/2010/main" val="61434119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B087B636-0A5E-4641-9B35-663A282B0848}" type="slidenum">
              <a:rPr lang="en-US"/>
              <a:pPr/>
              <a:t>17</a:t>
            </a:fld>
            <a:endParaRPr lang="en-US">
              <a:latin typeface="Times" charset="0"/>
            </a:endParaRPr>
          </a:p>
        </p:txBody>
      </p:sp>
      <p:sp>
        <p:nvSpPr>
          <p:cNvPr id="32773" name="Rectangle 4"/>
          <p:cNvSpPr>
            <a:spLocks noGrp="1" noChangeArrowheads="1"/>
          </p:cNvSpPr>
          <p:nvPr>
            <p:ph type="title"/>
          </p:nvPr>
        </p:nvSpPr>
        <p:spPr/>
        <p:txBody>
          <a:bodyPr/>
          <a:lstStyle/>
          <a:p>
            <a:pPr eaLnBrk="1" hangingPunct="1"/>
            <a:r>
              <a:rPr lang="en-US"/>
              <a:t>More advanced features</a:t>
            </a:r>
          </a:p>
        </p:txBody>
      </p:sp>
      <p:sp>
        <p:nvSpPr>
          <p:cNvPr id="32774" name="Rectangle 5"/>
          <p:cNvSpPr>
            <a:spLocks noGrp="1" noChangeArrowheads="1"/>
          </p:cNvSpPr>
          <p:nvPr>
            <p:ph type="body" idx="1"/>
          </p:nvPr>
        </p:nvSpPr>
        <p:spPr/>
        <p:txBody>
          <a:bodyPr/>
          <a:lstStyle/>
          <a:p>
            <a:pPr eaLnBrk="1" hangingPunct="1"/>
            <a:r>
              <a:rPr lang="en-US"/>
              <a:t>Track has a large help file which explains strategies for using the program, commands available and an explanation of the output and how to interpret it.</a:t>
            </a:r>
          </a:p>
          <a:p>
            <a:pPr eaLnBrk="1" hangingPunct="1"/>
            <a:r>
              <a:rPr lang="en-US"/>
              <a:t>It is possible to read a set of ambiguities in. </a:t>
            </a:r>
          </a:p>
          <a:p>
            <a:pPr lvl="1" eaLnBrk="1" hangingPunct="1"/>
            <a:r>
              <a:rPr lang="en-US">
                <a:ea typeface="ＭＳ Ｐゴシック" charset="-128"/>
              </a:rPr>
              <a:t>Works by running track and extracting FINAL lines into an ambiguity file.  Setting 7 for the Fixd column will force fix the ambiguity. ambiguity file is then read into track (-a option or ambin_file)</a:t>
            </a:r>
          </a:p>
        </p:txBody>
      </p:sp>
    </p:spTree>
    <p:extLst>
      <p:ext uri="{BB962C8B-B14F-4D97-AF65-F5344CB8AC3E}">
        <p14:creationId xmlns:p14="http://schemas.microsoft.com/office/powerpoint/2010/main" val="299038425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9A0F52C8-CA56-4849-914A-D50329878A29}" type="slidenum">
              <a:rPr lang="en-US"/>
              <a:pPr/>
              <a:t>18</a:t>
            </a:fld>
            <a:endParaRPr lang="en-US">
              <a:latin typeface="Times" charset="0"/>
            </a:endParaRPr>
          </a:p>
        </p:txBody>
      </p:sp>
      <p:sp>
        <p:nvSpPr>
          <p:cNvPr id="34821" name="Rectangle 4"/>
          <p:cNvSpPr>
            <a:spLocks noGrp="1" noChangeArrowheads="1"/>
          </p:cNvSpPr>
          <p:nvPr>
            <p:ph type="title"/>
          </p:nvPr>
        </p:nvSpPr>
        <p:spPr/>
        <p:txBody>
          <a:bodyPr/>
          <a:lstStyle/>
          <a:p>
            <a:pPr eaLnBrk="1" hangingPunct="1"/>
            <a:r>
              <a:rPr lang="en-US"/>
              <a:t>Advanced features</a:t>
            </a:r>
          </a:p>
        </p:txBody>
      </p:sp>
      <p:sp>
        <p:nvSpPr>
          <p:cNvPr id="34822" name="Rectangle 5"/>
          <p:cNvSpPr>
            <a:spLocks noGrp="1" noChangeArrowheads="1"/>
          </p:cNvSpPr>
          <p:nvPr>
            <p:ph type="body" idx="1"/>
          </p:nvPr>
        </p:nvSpPr>
        <p:spPr/>
        <p:txBody>
          <a:bodyPr/>
          <a:lstStyle/>
          <a:p>
            <a:pPr eaLnBrk="1" hangingPunct="1"/>
            <a:r>
              <a:rPr lang="en-US"/>
              <a:t>Commands allow control of how the biases are fixed and editing criteria for data</a:t>
            </a:r>
          </a:p>
          <a:p>
            <a:pPr eaLnBrk="1" hangingPunct="1"/>
            <a:r>
              <a:rPr lang="en-US"/>
              <a:t>Editing is tricky because on moving platform, jumps in phase could simply be movement</a:t>
            </a:r>
          </a:p>
          <a:p>
            <a:pPr eaLnBrk="1" hangingPunct="1"/>
            <a:r>
              <a:rPr lang="en-US"/>
              <a:t>Ionospheric delay and MW WL used for editing.</a:t>
            </a:r>
          </a:p>
          <a:p>
            <a:pPr eaLnBrk="1" hangingPunct="1"/>
            <a:r>
              <a:rPr lang="en-US"/>
              <a:t>Explicit edit_svs command</a:t>
            </a:r>
          </a:p>
          <a:p>
            <a:pPr eaLnBrk="1" hangingPunct="1"/>
            <a:r>
              <a:rPr lang="en-US"/>
              <a:t>Explicit add and remove bias flags</a:t>
            </a:r>
          </a:p>
        </p:txBody>
      </p:sp>
    </p:spTree>
    <p:extLst>
      <p:ext uri="{BB962C8B-B14F-4D97-AF65-F5344CB8AC3E}">
        <p14:creationId xmlns:p14="http://schemas.microsoft.com/office/powerpoint/2010/main" val="11744692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FD1AF006-AE27-CD4C-AF44-8B99455C0E02}" type="slidenum">
              <a:rPr lang="en-US"/>
              <a:pPr/>
              <a:t>19</a:t>
            </a:fld>
            <a:endParaRPr lang="en-US">
              <a:latin typeface="Times" charset="0"/>
            </a:endParaRPr>
          </a:p>
        </p:txBody>
      </p:sp>
      <p:sp>
        <p:nvSpPr>
          <p:cNvPr id="36869" name="Rectangle 2"/>
          <p:cNvSpPr>
            <a:spLocks noGrp="1" noChangeArrowheads="1"/>
          </p:cNvSpPr>
          <p:nvPr>
            <p:ph type="title"/>
          </p:nvPr>
        </p:nvSpPr>
        <p:spPr>
          <a:xfrm>
            <a:off x="685800" y="228600"/>
            <a:ext cx="7772400" cy="1143000"/>
          </a:xfrm>
        </p:spPr>
        <p:txBody>
          <a:bodyPr/>
          <a:lstStyle/>
          <a:p>
            <a:pPr eaLnBrk="1" hangingPunct="1"/>
            <a:r>
              <a:rPr lang="en-US"/>
              <a:t>Main Tunable commands</a:t>
            </a:r>
          </a:p>
        </p:txBody>
      </p:sp>
      <p:sp>
        <p:nvSpPr>
          <p:cNvPr id="36870" name="Rectangle 3"/>
          <p:cNvSpPr>
            <a:spLocks noGrp="1" noChangeArrowheads="1"/>
          </p:cNvSpPr>
          <p:nvPr>
            <p:ph type="body" idx="1"/>
          </p:nvPr>
        </p:nvSpPr>
        <p:spPr>
          <a:xfrm>
            <a:off x="609600" y="1295400"/>
            <a:ext cx="7772400" cy="4724400"/>
          </a:xfrm>
        </p:spPr>
        <p:txBody>
          <a:bodyPr>
            <a:normAutofit lnSpcReduction="10000"/>
          </a:bodyPr>
          <a:lstStyle/>
          <a:p>
            <a:pPr eaLnBrk="1" hangingPunct="1">
              <a:lnSpc>
                <a:spcPct val="90000"/>
              </a:lnSpc>
            </a:pPr>
            <a:r>
              <a:rPr lang="en-US" sz="2400"/>
              <a:t> BF_SET  &lt;Max gap&gt;  &lt;Min good&gt;</a:t>
            </a:r>
          </a:p>
          <a:p>
            <a:pPr lvl="1" eaLnBrk="1" hangingPunct="1">
              <a:lnSpc>
                <a:spcPct val="70000"/>
              </a:lnSpc>
            </a:pPr>
            <a:r>
              <a:rPr lang="en-US" sz="2000">
                <a:ea typeface="ＭＳ Ｐゴシック" charset="-128"/>
              </a:rPr>
              <a:t>Sets sizes of gaps in data that will automatically add bias flag for possible cycle slip.  Default is 1, but high rate data often misses measurements.</a:t>
            </a:r>
          </a:p>
          <a:p>
            <a:pPr eaLnBrk="1" hangingPunct="1">
              <a:lnSpc>
                <a:spcPct val="90000"/>
              </a:lnSpc>
            </a:pPr>
            <a:r>
              <a:rPr lang="en-US" sz="2400"/>
              <a:t> ION_STATS &lt;Jump&gt;</a:t>
            </a:r>
          </a:p>
          <a:p>
            <a:pPr lvl="1" eaLnBrk="1" hangingPunct="1">
              <a:lnSpc>
                <a:spcPct val="70000"/>
              </a:lnSpc>
            </a:pPr>
            <a:r>
              <a:rPr lang="en-US" sz="2000">
                <a:ea typeface="ＭＳ Ｐゴシック" charset="-128"/>
              </a:rPr>
              <a:t>Size of jump in ionospheric delay that will be flagged as cycle slip. Can be increased for noisy data</a:t>
            </a:r>
          </a:p>
          <a:p>
            <a:pPr eaLnBrk="1" hangingPunct="1">
              <a:lnSpc>
                <a:spcPct val="90000"/>
              </a:lnSpc>
            </a:pPr>
            <a:r>
              <a:rPr lang="en-US" sz="2400"/>
              <a:t> FLOAT_TYPE &lt;Start&gt; &lt;Decimation&gt; &lt;Type&gt; &lt;Float sigma Limits(2)&gt; &lt;WL_Fact&gt; &lt;Ion_fact&gt; &lt;MAX_Fit&gt; &lt;RR&gt;</a:t>
            </a:r>
          </a:p>
          <a:p>
            <a:pPr lvl="1" eaLnBrk="1" hangingPunct="1">
              <a:lnSpc>
                <a:spcPct val="70000"/>
              </a:lnSpc>
            </a:pPr>
            <a:r>
              <a:rPr lang="en-US" sz="2000">
                <a:ea typeface="ＭＳ Ｐゴシック" charset="-128"/>
              </a:rPr>
              <a:t>Main control on resolving ambiguities.  Float sigma limits (for LC and WL) often need resetting based on data quality.</a:t>
            </a:r>
          </a:p>
          <a:p>
            <a:pPr lvl="1" eaLnBrk="1" hangingPunct="1">
              <a:lnSpc>
                <a:spcPct val="70000"/>
              </a:lnSpc>
            </a:pPr>
            <a:r>
              <a:rPr lang="en-US" sz="2000">
                <a:ea typeface="ＭＳ Ｐゴシック" charset="-128"/>
              </a:rPr>
              <a:t>&lt;WL_Fact&gt; &lt;Ion_fact&gt; control relative weights of WL and LG chi-squared contributions.</a:t>
            </a:r>
          </a:p>
          <a:p>
            <a:pPr lvl="1" eaLnBrk="1" hangingPunct="1">
              <a:lnSpc>
                <a:spcPct val="70000"/>
              </a:lnSpc>
            </a:pPr>
            <a:r>
              <a:rPr lang="en-US" sz="2000">
                <a:ea typeface="ＭＳ Ｐゴシック" charset="-128"/>
              </a:rPr>
              <a:t>RR is relative rank tolerance</a:t>
            </a:r>
          </a:p>
          <a:p>
            <a:pPr eaLnBrk="1" hangingPunct="1">
              <a:lnSpc>
                <a:spcPct val="90000"/>
              </a:lnSpc>
            </a:pPr>
            <a:r>
              <a:rPr lang="en-US" sz="2400"/>
              <a:t>Fcode in output is diagnostic of why biases are not resolved.</a:t>
            </a:r>
          </a:p>
        </p:txBody>
      </p:sp>
    </p:spTree>
    <p:extLst>
      <p:ext uri="{BB962C8B-B14F-4D97-AF65-F5344CB8AC3E}">
        <p14:creationId xmlns:p14="http://schemas.microsoft.com/office/powerpoint/2010/main" val="388474513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2C23DEBD-4B61-3246-8123-3AB2D8E482B2}" type="slidenum">
              <a:rPr lang="en-US"/>
              <a:pPr/>
              <a:t>2</a:t>
            </a:fld>
            <a:endParaRPr lang="en-US">
              <a:latin typeface="Times" charset="0"/>
            </a:endParaRPr>
          </a:p>
        </p:txBody>
      </p:sp>
      <p:sp>
        <p:nvSpPr>
          <p:cNvPr id="16389" name="Rectangle 4"/>
          <p:cNvSpPr>
            <a:spLocks noGrp="1" noChangeArrowheads="1"/>
          </p:cNvSpPr>
          <p:nvPr>
            <p:ph type="title"/>
          </p:nvPr>
        </p:nvSpPr>
        <p:spPr/>
        <p:txBody>
          <a:bodyPr/>
          <a:lstStyle/>
          <a:p>
            <a:pPr eaLnBrk="1" hangingPunct="1"/>
            <a:r>
              <a:rPr lang="en-US"/>
              <a:t>Kinematic GPS</a:t>
            </a:r>
          </a:p>
        </p:txBody>
      </p:sp>
      <p:sp>
        <p:nvSpPr>
          <p:cNvPr id="16390" name="Rectangle 5"/>
          <p:cNvSpPr>
            <a:spLocks noGrp="1" noChangeArrowheads="1"/>
          </p:cNvSpPr>
          <p:nvPr>
            <p:ph type="body" idx="1"/>
          </p:nvPr>
        </p:nvSpPr>
        <p:spPr/>
        <p:txBody>
          <a:bodyPr>
            <a:normAutofit/>
          </a:bodyPr>
          <a:lstStyle/>
          <a:p>
            <a:pPr eaLnBrk="1" hangingPunct="1">
              <a:lnSpc>
                <a:spcPct val="90000"/>
              </a:lnSpc>
            </a:pPr>
            <a:r>
              <a:rPr lang="en-US" sz="2400" dirty="0"/>
              <a:t>The style of GPS data collection and processing suggests that one or more GPS stations is moving (e.g., car, aircraft)</a:t>
            </a:r>
          </a:p>
          <a:p>
            <a:pPr eaLnBrk="1" hangingPunct="1">
              <a:lnSpc>
                <a:spcPct val="90000"/>
              </a:lnSpc>
            </a:pPr>
            <a:r>
              <a:rPr lang="en-US" sz="2400" dirty="0"/>
              <a:t>To obtain good results for positioning as a function of time it helps if the ambiguities can be fixed to integer values.  Although with the “back smooth” option in track this is nit so critical.</a:t>
            </a:r>
          </a:p>
          <a:p>
            <a:pPr eaLnBrk="1" hangingPunct="1">
              <a:lnSpc>
                <a:spcPct val="90000"/>
              </a:lnSpc>
            </a:pPr>
            <a:r>
              <a:rPr lang="en-US" sz="2400" dirty="0"/>
              <a:t>Program </a:t>
            </a:r>
            <a:r>
              <a:rPr lang="en-US" sz="2400" dirty="0">
                <a:solidFill>
                  <a:srgbClr val="C0504D"/>
                </a:solidFill>
              </a:rPr>
              <a:t>track </a:t>
            </a:r>
            <a:r>
              <a:rPr lang="en-US" sz="2400" dirty="0"/>
              <a:t>is the MIT implementation of this style of processing</a:t>
            </a:r>
            <a:r>
              <a:rPr lang="en-US" sz="2400" dirty="0" smtClean="0"/>
              <a:t>.  The real time version is </a:t>
            </a:r>
            <a:r>
              <a:rPr lang="en-US" sz="2400" dirty="0" err="1" smtClean="0">
                <a:solidFill>
                  <a:srgbClr val="C0504D"/>
                </a:solidFill>
              </a:rPr>
              <a:t>trackRT</a:t>
            </a:r>
            <a:r>
              <a:rPr lang="en-US" sz="2400" dirty="0">
                <a:solidFill>
                  <a:srgbClr val="C0504D"/>
                </a:solidFill>
              </a:rPr>
              <a:t> </a:t>
            </a:r>
            <a:r>
              <a:rPr lang="en-US" sz="2400" dirty="0" smtClean="0">
                <a:solidFill>
                  <a:srgbClr val="000000"/>
                </a:solidFill>
              </a:rPr>
              <a:t>and</a:t>
            </a:r>
            <a:r>
              <a:rPr lang="en-US" sz="2400" dirty="0" smtClean="0">
                <a:solidFill>
                  <a:srgbClr val="C0504D"/>
                </a:solidFill>
              </a:rPr>
              <a:t> </a:t>
            </a:r>
            <a:r>
              <a:rPr lang="en-US" sz="2400" dirty="0" err="1" smtClean="0">
                <a:solidFill>
                  <a:srgbClr val="C0504D"/>
                </a:solidFill>
              </a:rPr>
              <a:t>trackRTB</a:t>
            </a:r>
            <a:endParaRPr lang="en-US" sz="2400" dirty="0" smtClean="0">
              <a:solidFill>
                <a:srgbClr val="C0504D"/>
              </a:solidFill>
            </a:endParaRPr>
          </a:p>
          <a:p>
            <a:pPr eaLnBrk="1" hangingPunct="1">
              <a:lnSpc>
                <a:spcPct val="90000"/>
              </a:lnSpc>
            </a:pPr>
            <a:r>
              <a:rPr lang="en-US" sz="2400" dirty="0"/>
              <a:t>Unlike many programs of this type, track pre-reads all data before processing.  (This approach has its pros and cons)</a:t>
            </a:r>
          </a:p>
        </p:txBody>
      </p:sp>
    </p:spTree>
    <p:extLst>
      <p:ext uri="{BB962C8B-B14F-4D97-AF65-F5344CB8AC3E}">
        <p14:creationId xmlns:p14="http://schemas.microsoft.com/office/powerpoint/2010/main" val="282739685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8AD4BB7C-DA4A-BD4D-B891-421702ED1351}" type="slidenum">
              <a:rPr lang="en-US"/>
              <a:pPr/>
              <a:t>20</a:t>
            </a:fld>
            <a:endParaRPr lang="en-US">
              <a:latin typeface="Times" charset="0"/>
            </a:endParaRPr>
          </a:p>
        </p:txBody>
      </p:sp>
      <p:sp>
        <p:nvSpPr>
          <p:cNvPr id="37893" name="Rectangle 2"/>
          <p:cNvSpPr>
            <a:spLocks noGrp="1" noChangeArrowheads="1"/>
          </p:cNvSpPr>
          <p:nvPr>
            <p:ph type="title"/>
          </p:nvPr>
        </p:nvSpPr>
        <p:spPr/>
        <p:txBody>
          <a:bodyPr/>
          <a:lstStyle/>
          <a:p>
            <a:pPr eaLnBrk="1" hangingPunct="1"/>
            <a:r>
              <a:rPr lang="en-US"/>
              <a:t>Other common commands</a:t>
            </a:r>
          </a:p>
        </p:txBody>
      </p:sp>
      <p:sp>
        <p:nvSpPr>
          <p:cNvPr id="37894" name="Rectangle 3"/>
          <p:cNvSpPr>
            <a:spLocks noGrp="1" noChangeArrowheads="1"/>
          </p:cNvSpPr>
          <p:nvPr>
            <p:ph type="body" idx="1"/>
          </p:nvPr>
        </p:nvSpPr>
        <p:spPr>
          <a:xfrm>
            <a:off x="685800" y="1600200"/>
            <a:ext cx="7772400" cy="4495800"/>
          </a:xfrm>
        </p:spPr>
        <p:txBody>
          <a:bodyPr/>
          <a:lstStyle/>
          <a:p>
            <a:pPr eaLnBrk="1" hangingPunct="1"/>
            <a:r>
              <a:rPr lang="en-US" sz="2400" dirty="0"/>
              <a:t>USR_ADDBF &lt;site&gt; &lt;</a:t>
            </a:r>
            <a:r>
              <a:rPr lang="en-US" sz="2400" dirty="0" err="1"/>
              <a:t>prn</a:t>
            </a:r>
            <a:r>
              <a:rPr lang="en-US" sz="2400" dirty="0"/>
              <a:t> #&gt; &lt;time (</a:t>
            </a:r>
            <a:r>
              <a:rPr lang="en-US" sz="2400" dirty="0" err="1"/>
              <a:t>ymdhms</a:t>
            </a:r>
            <a:r>
              <a:rPr lang="en-US" sz="2400" dirty="0"/>
              <a:t>)&gt;</a:t>
            </a:r>
          </a:p>
          <a:p>
            <a:pPr eaLnBrk="1" hangingPunct="1">
              <a:buFontTx/>
              <a:buNone/>
            </a:pPr>
            <a:r>
              <a:rPr lang="en-US" sz="2400" dirty="0"/>
              <a:t>Allows user to add a bias file at site &lt;site&gt; for PRN &lt;</a:t>
            </a:r>
            <a:r>
              <a:rPr lang="en-US" sz="2400" dirty="0" err="1"/>
              <a:t>prn</a:t>
            </a:r>
            <a:r>
              <a:rPr lang="en-US" sz="2400" dirty="0"/>
              <a:t> #&gt; at time &lt;time&gt;.  First valid measurement at or after time will be flags.</a:t>
            </a:r>
          </a:p>
          <a:p>
            <a:pPr eaLnBrk="1" hangingPunct="1"/>
            <a:r>
              <a:rPr lang="en-US" sz="2400" dirty="0"/>
              <a:t> USR_DELBF &lt;site&gt; &lt;</a:t>
            </a:r>
            <a:r>
              <a:rPr lang="en-US" sz="2400" dirty="0" err="1"/>
              <a:t>prn</a:t>
            </a:r>
            <a:r>
              <a:rPr lang="en-US" sz="2400" dirty="0"/>
              <a:t> #&gt; &lt;time (</a:t>
            </a:r>
            <a:r>
              <a:rPr lang="en-US" sz="2400" dirty="0" err="1"/>
              <a:t>ymdhms</a:t>
            </a:r>
            <a:r>
              <a:rPr lang="en-US" sz="2400" dirty="0"/>
              <a:t>)&gt;</a:t>
            </a:r>
          </a:p>
          <a:p>
            <a:pPr eaLnBrk="1" hangingPunct="1">
              <a:buFontTx/>
              <a:buNone/>
            </a:pPr>
            <a:r>
              <a:rPr lang="en-US" sz="2400" dirty="0"/>
              <a:t>Allows user to delete a bias file at site &lt;site&gt; for PRN &lt;</a:t>
            </a:r>
            <a:r>
              <a:rPr lang="en-US" sz="2400" dirty="0" err="1"/>
              <a:t>prn</a:t>
            </a:r>
            <a:r>
              <a:rPr lang="en-US" sz="2400" dirty="0"/>
              <a:t> #&gt; at time &lt;time&gt;. The time must match within 50% of sampling interval.</a:t>
            </a:r>
          </a:p>
          <a:p>
            <a:pPr eaLnBrk="1" hangingPunct="1"/>
            <a:endParaRPr lang="en-US" sz="2400" dirty="0"/>
          </a:p>
        </p:txBody>
      </p:sp>
    </p:spTree>
    <p:extLst>
      <p:ext uri="{BB962C8B-B14F-4D97-AF65-F5344CB8AC3E}">
        <p14:creationId xmlns:p14="http://schemas.microsoft.com/office/powerpoint/2010/main" val="279716017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common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This command is useful when sites are static and then move (e.g., MIT kinematic data and earthquake data on long baselines)</a:t>
            </a:r>
          </a:p>
          <a:p>
            <a:pPr>
              <a:buNone/>
            </a:pPr>
            <a:endParaRPr lang="en-US" dirty="0" smtClean="0"/>
          </a:p>
          <a:p>
            <a:pPr>
              <a:buNone/>
            </a:pPr>
            <a:r>
              <a:rPr lang="en-US" dirty="0" smtClean="0"/>
              <a:t>@ </a:t>
            </a:r>
            <a:r>
              <a:rPr lang="en-US" dirty="0"/>
              <a:t>TIMEDEP_PROCNS</a:t>
            </a:r>
          </a:p>
          <a:p>
            <a:pPr>
              <a:buNone/>
            </a:pPr>
            <a:r>
              <a:rPr lang="en-US" dirty="0"/>
              <a:t>@  Site    Sig XYZ (m/</a:t>
            </a:r>
            <a:r>
              <a:rPr lang="en-US" dirty="0" err="1"/>
              <a:t>sqrt</a:t>
            </a:r>
            <a:r>
              <a:rPr lang="en-US" dirty="0"/>
              <a:t>(t))  Start YY MM DD MN Sec End YY MM DD MN Sec</a:t>
            </a:r>
          </a:p>
          <a:p>
            <a:pPr>
              <a:buNone/>
            </a:pPr>
            <a:r>
              <a:rPr lang="en-US" dirty="0"/>
              <a:t>Allows time dependent process noise to be added the statistics of a site or to all sites.  The noise </a:t>
            </a:r>
            <a:r>
              <a:rPr lang="en-US" dirty="0" err="1"/>
              <a:t>sigmas</a:t>
            </a:r>
            <a:r>
              <a:rPr lang="en-US" dirty="0"/>
              <a:t> are added (in a variance sense) to the noise processes specified in the SITE_STATS command. Note only the random walk process noise is changed.</a:t>
            </a:r>
          </a:p>
          <a:p>
            <a:pPr>
              <a:buNone/>
            </a:pPr>
            <a:r>
              <a:rPr lang="en-US" dirty="0"/>
              <a:t>This command is useful for long-baseline processing of surface wave arrivals (process noise increased during surface wave arrivals).</a:t>
            </a:r>
          </a:p>
          <a:p>
            <a:endParaRPr lang="en-US" dirty="0"/>
          </a:p>
        </p:txBody>
      </p:sp>
      <p:sp>
        <p:nvSpPr>
          <p:cNvPr id="4" name="Date Placeholder 3"/>
          <p:cNvSpPr>
            <a:spLocks noGrp="1"/>
          </p:cNvSpPr>
          <p:nvPr>
            <p:ph type="dt" sz="half" idx="10"/>
          </p:nvPr>
        </p:nvSpPr>
        <p:spPr/>
        <p:txBody>
          <a:bodyPr/>
          <a:lstStyle/>
          <a:p>
            <a:r>
              <a:rPr lang="en-US" smtClean="0"/>
              <a:t>04/05/2012</a:t>
            </a:r>
            <a:endParaRPr lang="en-US"/>
          </a:p>
        </p:txBody>
      </p:sp>
      <p:sp>
        <p:nvSpPr>
          <p:cNvPr id="5" name="Footer Placeholder 4"/>
          <p:cNvSpPr>
            <a:spLocks noGrp="1"/>
          </p:cNvSpPr>
          <p:nvPr>
            <p:ph type="ftr" sz="quarter" idx="11"/>
          </p:nvPr>
        </p:nvSpPr>
        <p:spPr/>
        <p:txBody>
          <a:bodyPr/>
          <a:lstStyle/>
          <a:p>
            <a:r>
              <a:rPr lang="en-US" smtClean="0"/>
              <a:t>Track Lec 03</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21</a:t>
            </a:fld>
            <a:endParaRPr lang="en-US"/>
          </a:p>
        </p:txBody>
      </p:sp>
    </p:spTree>
    <p:extLst>
      <p:ext uri="{BB962C8B-B14F-4D97-AF65-F5344CB8AC3E}">
        <p14:creationId xmlns:p14="http://schemas.microsoft.com/office/powerpoint/2010/main" val="3772932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E764B454-4DB0-3042-A30C-63D9C2AFAAEC}" type="slidenum">
              <a:rPr lang="en-US"/>
              <a:pPr/>
              <a:t>22</a:t>
            </a:fld>
            <a:endParaRPr lang="en-US">
              <a:latin typeface="Times" charset="0"/>
            </a:endParaRPr>
          </a:p>
        </p:txBody>
      </p:sp>
      <p:sp>
        <p:nvSpPr>
          <p:cNvPr id="48133" name="Rectangle 2"/>
          <p:cNvSpPr>
            <a:spLocks noGrp="1" noChangeArrowheads="1"/>
          </p:cNvSpPr>
          <p:nvPr>
            <p:ph type="title"/>
          </p:nvPr>
        </p:nvSpPr>
        <p:spPr/>
        <p:txBody>
          <a:bodyPr/>
          <a:lstStyle/>
          <a:p>
            <a:pPr eaLnBrk="1" hangingPunct="1"/>
            <a:r>
              <a:rPr lang="en-US" dirty="0" smtClean="0"/>
              <a:t>Next</a:t>
            </a:r>
            <a:endParaRPr lang="en-US" dirty="0"/>
          </a:p>
        </p:txBody>
      </p:sp>
      <p:sp>
        <p:nvSpPr>
          <p:cNvPr id="48134" name="Rectangle 3"/>
          <p:cNvSpPr>
            <a:spLocks noGrp="1" noChangeArrowheads="1"/>
          </p:cNvSpPr>
          <p:nvPr>
            <p:ph type="body" idx="1"/>
          </p:nvPr>
        </p:nvSpPr>
        <p:spPr/>
        <p:txBody>
          <a:bodyPr/>
          <a:lstStyle/>
          <a:p>
            <a:pPr eaLnBrk="1" hangingPunct="1"/>
            <a:r>
              <a:rPr lang="en-US" dirty="0" smtClean="0"/>
              <a:t>Next lecture will look at commands in more detail</a:t>
            </a:r>
          </a:p>
          <a:p>
            <a:pPr eaLnBrk="1" hangingPunct="1"/>
            <a:r>
              <a:rPr lang="en-US" dirty="0" smtClean="0"/>
              <a:t>Tutorial session </a:t>
            </a:r>
            <a:r>
              <a:rPr lang="en-US" smtClean="0"/>
              <a:t>will </a:t>
            </a:r>
            <a:r>
              <a:rPr lang="en-US" smtClean="0"/>
              <a:t>look </a:t>
            </a:r>
            <a:r>
              <a:rPr lang="en-US" dirty="0" smtClean="0"/>
              <a:t>at some of these results.</a:t>
            </a:r>
            <a:endParaRPr lang="en-US" dirty="0"/>
          </a:p>
        </p:txBody>
      </p:sp>
    </p:spTree>
    <p:extLst>
      <p:ext uri="{BB962C8B-B14F-4D97-AF65-F5344CB8AC3E}">
        <p14:creationId xmlns:p14="http://schemas.microsoft.com/office/powerpoint/2010/main" val="13471378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97F8ABDC-F6C4-554B-BEE0-E92D1915DE2D}" type="slidenum">
              <a:rPr lang="en-US"/>
              <a:pPr/>
              <a:t>3</a:t>
            </a:fld>
            <a:endParaRPr lang="en-US">
              <a:latin typeface="Times" charset="0"/>
            </a:endParaRPr>
          </a:p>
        </p:txBody>
      </p:sp>
      <p:sp>
        <p:nvSpPr>
          <p:cNvPr id="18437" name="Rectangle 4"/>
          <p:cNvSpPr>
            <a:spLocks noGrp="1" noChangeArrowheads="1"/>
          </p:cNvSpPr>
          <p:nvPr>
            <p:ph type="title"/>
          </p:nvPr>
        </p:nvSpPr>
        <p:spPr/>
        <p:txBody>
          <a:bodyPr/>
          <a:lstStyle/>
          <a:p>
            <a:pPr eaLnBrk="1" hangingPunct="1"/>
            <a:r>
              <a:rPr lang="en-US"/>
              <a:t>General aspects</a:t>
            </a:r>
          </a:p>
        </p:txBody>
      </p:sp>
      <p:sp>
        <p:nvSpPr>
          <p:cNvPr id="18438" name="Rectangle 5"/>
          <p:cNvSpPr>
            <a:spLocks noGrp="1" noChangeArrowheads="1"/>
          </p:cNvSpPr>
          <p:nvPr>
            <p:ph type="body" idx="1"/>
          </p:nvPr>
        </p:nvSpPr>
        <p:spPr/>
        <p:txBody>
          <a:bodyPr/>
          <a:lstStyle/>
          <a:p>
            <a:pPr eaLnBrk="1" hangingPunct="1"/>
            <a:r>
              <a:rPr lang="en-US" sz="2400" dirty="0"/>
              <a:t>The success of kinematic processing depends on separation of sites</a:t>
            </a:r>
          </a:p>
          <a:p>
            <a:pPr eaLnBrk="1" hangingPunct="1"/>
            <a:r>
              <a:rPr lang="en-US" sz="2400" dirty="0"/>
              <a:t>If there are one or more static base stations and the moving receivers are positioned relative to these.</a:t>
            </a:r>
          </a:p>
          <a:p>
            <a:pPr eaLnBrk="1" hangingPunct="1"/>
            <a:r>
              <a:rPr lang="en-US" sz="2400" dirty="0"/>
              <a:t>For separations &lt; 10 km, usually easy</a:t>
            </a:r>
          </a:p>
          <a:p>
            <a:pPr eaLnBrk="1" hangingPunct="1"/>
            <a:r>
              <a:rPr lang="en-US" sz="2400" dirty="0"/>
              <a:t>10&gt;100 km more difficult but often successful</a:t>
            </a:r>
          </a:p>
          <a:p>
            <a:pPr eaLnBrk="1" hangingPunct="1"/>
            <a:r>
              <a:rPr lang="en-US" sz="2400" dirty="0"/>
              <a:t>&gt;100 km very mixed results depending on quality of data collected.</a:t>
            </a:r>
            <a:r>
              <a:rPr lang="en-US" sz="2400" dirty="0" smtClean="0"/>
              <a:t> </a:t>
            </a:r>
            <a:endParaRPr lang="en-US" sz="2400" dirty="0"/>
          </a:p>
        </p:txBody>
      </p:sp>
    </p:spTree>
    <p:extLst>
      <p:ext uri="{BB962C8B-B14F-4D97-AF65-F5344CB8AC3E}">
        <p14:creationId xmlns:p14="http://schemas.microsoft.com/office/powerpoint/2010/main" val="155268061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FA25F1BE-0B1E-0B42-93E7-8983C4B402BC}" type="slidenum">
              <a:rPr lang="en-US"/>
              <a:pPr/>
              <a:t>4</a:t>
            </a:fld>
            <a:endParaRPr lang="en-US">
              <a:latin typeface="Times" charset="0"/>
            </a:endParaRPr>
          </a:p>
        </p:txBody>
      </p:sp>
      <p:sp>
        <p:nvSpPr>
          <p:cNvPr id="20485" name="Rectangle 4"/>
          <p:cNvSpPr>
            <a:spLocks noGrp="1" noChangeArrowheads="1"/>
          </p:cNvSpPr>
          <p:nvPr>
            <p:ph type="title"/>
          </p:nvPr>
        </p:nvSpPr>
        <p:spPr/>
        <p:txBody>
          <a:bodyPr/>
          <a:lstStyle/>
          <a:p>
            <a:pPr eaLnBrk="1" hangingPunct="1"/>
            <a:r>
              <a:rPr lang="en-US"/>
              <a:t>Issues with length</a:t>
            </a:r>
          </a:p>
        </p:txBody>
      </p:sp>
      <p:sp>
        <p:nvSpPr>
          <p:cNvPr id="20486" name="Rectangle 5"/>
          <p:cNvSpPr>
            <a:spLocks noGrp="1" noChangeArrowheads="1"/>
          </p:cNvSpPr>
          <p:nvPr>
            <p:ph type="body" idx="1"/>
          </p:nvPr>
        </p:nvSpPr>
        <p:spPr/>
        <p:txBody>
          <a:bodyPr>
            <a:normAutofit fontScale="92500" lnSpcReduction="10000"/>
          </a:bodyPr>
          <a:lstStyle/>
          <a:p>
            <a:pPr eaLnBrk="1" hangingPunct="1">
              <a:lnSpc>
                <a:spcPct val="90000"/>
              </a:lnSpc>
            </a:pPr>
            <a:r>
              <a:rPr lang="en-US" dirty="0"/>
              <a:t>As site separation increases, the differential ionospheric delays increases, atmospheric delay differences also increase</a:t>
            </a:r>
          </a:p>
          <a:p>
            <a:pPr eaLnBrk="1" hangingPunct="1">
              <a:lnSpc>
                <a:spcPct val="90000"/>
              </a:lnSpc>
            </a:pPr>
            <a:r>
              <a:rPr lang="en-US" dirty="0"/>
              <a:t>For short baselines (&lt;2-3 km), ionospheric delay can be treated as ~zero and L1 and L2 ambiguities resolved separately.  Positioning can use L1 and L2 separately (less random noise).</a:t>
            </a:r>
          </a:p>
          <a:p>
            <a:pPr eaLnBrk="1" hangingPunct="1">
              <a:lnSpc>
                <a:spcPct val="90000"/>
              </a:lnSpc>
            </a:pPr>
            <a:r>
              <a:rPr lang="en-US" dirty="0"/>
              <a:t>For longer baselines this is no longer true and track uses the MW-WL to resolve L1-</a:t>
            </a:r>
            <a:r>
              <a:rPr lang="en-US" dirty="0" smtClean="0"/>
              <a:t>L2 cycles</a:t>
            </a:r>
          </a:p>
          <a:p>
            <a:pPr eaLnBrk="1" hangingPunct="1">
              <a:lnSpc>
                <a:spcPct val="90000"/>
              </a:lnSpc>
            </a:pPr>
            <a:r>
              <a:rPr lang="en-US" dirty="0" smtClean="0"/>
              <a:t>IONEX files can now be included to help with the ionospheric delay on long baselines.</a:t>
            </a:r>
            <a:endParaRPr lang="en-US" dirty="0"/>
          </a:p>
        </p:txBody>
      </p:sp>
    </p:spTree>
    <p:extLst>
      <p:ext uri="{BB962C8B-B14F-4D97-AF65-F5344CB8AC3E}">
        <p14:creationId xmlns:p14="http://schemas.microsoft.com/office/powerpoint/2010/main" val="286532431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E43B3166-CBBE-684C-AAA1-F6F27DD230C9}" type="slidenum">
              <a:rPr lang="en-US"/>
              <a:pPr/>
              <a:t>5</a:t>
            </a:fld>
            <a:endParaRPr lang="en-US">
              <a:latin typeface="Times" charset="0"/>
            </a:endParaRPr>
          </a:p>
        </p:txBody>
      </p:sp>
      <p:sp>
        <p:nvSpPr>
          <p:cNvPr id="22533" name="Rectangle 4"/>
          <p:cNvSpPr>
            <a:spLocks noGrp="1" noChangeArrowheads="1"/>
          </p:cNvSpPr>
          <p:nvPr>
            <p:ph type="title"/>
          </p:nvPr>
        </p:nvSpPr>
        <p:spPr>
          <a:xfrm>
            <a:off x="685800" y="381000"/>
            <a:ext cx="7772400" cy="609600"/>
          </a:xfrm>
        </p:spPr>
        <p:txBody>
          <a:bodyPr>
            <a:normAutofit fontScale="90000"/>
          </a:bodyPr>
          <a:lstStyle/>
          <a:p>
            <a:pPr eaLnBrk="1" hangingPunct="1"/>
            <a:r>
              <a:rPr lang="en-US"/>
              <a:t>Track features</a:t>
            </a:r>
          </a:p>
        </p:txBody>
      </p:sp>
      <p:sp>
        <p:nvSpPr>
          <p:cNvPr id="22534" name="Rectangle 5"/>
          <p:cNvSpPr>
            <a:spLocks noGrp="1" noChangeArrowheads="1"/>
          </p:cNvSpPr>
          <p:nvPr>
            <p:ph type="body" idx="1"/>
          </p:nvPr>
        </p:nvSpPr>
        <p:spPr>
          <a:xfrm>
            <a:off x="685800" y="990600"/>
            <a:ext cx="7772400" cy="4724400"/>
          </a:xfrm>
        </p:spPr>
        <p:txBody>
          <a:bodyPr>
            <a:normAutofit lnSpcReduction="10000"/>
          </a:bodyPr>
          <a:lstStyle/>
          <a:p>
            <a:pPr eaLnBrk="1" hangingPunct="1">
              <a:lnSpc>
                <a:spcPct val="90000"/>
              </a:lnSpc>
            </a:pPr>
            <a:r>
              <a:rPr lang="en-US" sz="2400"/>
              <a:t>Track uses the Melbourne-Wubena Wide Lane to resolve L1-L2 and then a combination of techniques to determine L1 and L2 cycles separately. </a:t>
            </a:r>
          </a:p>
          <a:p>
            <a:pPr eaLnBrk="1" hangingPunct="1">
              <a:lnSpc>
                <a:spcPct val="90000"/>
              </a:lnSpc>
            </a:pPr>
            <a:r>
              <a:rPr lang="en-US" sz="2400"/>
              <a:t>“Bias flags” are added at times of cycle slips and the ambiguity resolution tries to resolve these to integer values.</a:t>
            </a:r>
          </a:p>
          <a:p>
            <a:pPr eaLnBrk="1" hangingPunct="1">
              <a:lnSpc>
                <a:spcPct val="90000"/>
              </a:lnSpc>
            </a:pPr>
            <a:r>
              <a:rPr lang="en-US" sz="2400"/>
              <a:t>Track uses floating point estimate with LC, MW-WL and  ionospheric delay constraints to determine the integer biases and the reliability with which they are determined.</a:t>
            </a:r>
          </a:p>
          <a:p>
            <a:pPr eaLnBrk="1" hangingPunct="1">
              <a:lnSpc>
                <a:spcPct val="90000"/>
              </a:lnSpc>
            </a:pPr>
            <a:r>
              <a:rPr lang="en-US" sz="2400"/>
              <a:t>Kalman filter smoothing can be used.  (Non-resolved ambiguity parameters are constant, and atmospheric delays are consistent with process noise). When atmospheric delays are estimated, the smoothing option should always be used.</a:t>
            </a:r>
          </a:p>
        </p:txBody>
      </p:sp>
    </p:spTree>
    <p:extLst>
      <p:ext uri="{BB962C8B-B14F-4D97-AF65-F5344CB8AC3E}">
        <p14:creationId xmlns:p14="http://schemas.microsoft.com/office/powerpoint/2010/main" val="118230902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r>
              <a:rPr lang="en-US" smtClean="0"/>
              <a:t>04/05/2012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Lec 03</a:t>
            </a:r>
            <a:endParaRPr lang="en-US">
              <a:latin typeface="Times" charset="0"/>
            </a:endParaRPr>
          </a:p>
        </p:txBody>
      </p:sp>
      <p:sp>
        <p:nvSpPr>
          <p:cNvPr id="6" name="Slide Number Placeholder 5"/>
          <p:cNvSpPr>
            <a:spLocks noGrp="1"/>
          </p:cNvSpPr>
          <p:nvPr>
            <p:ph type="sldNum" sz="quarter" idx="12"/>
          </p:nvPr>
        </p:nvSpPr>
        <p:spPr/>
        <p:txBody>
          <a:bodyPr/>
          <a:lstStyle/>
          <a:p>
            <a:fld id="{5357E5CB-39CF-8145-AB87-079F749ED8DF}" type="slidenum">
              <a:rPr lang="en-US"/>
              <a:pPr/>
              <a:t>6</a:t>
            </a:fld>
            <a:endParaRPr lang="en-US">
              <a:latin typeface="Times" charset="0"/>
            </a:endParaRPr>
          </a:p>
        </p:txBody>
      </p:sp>
      <p:sp>
        <p:nvSpPr>
          <p:cNvPr id="24581" name="Rectangle 2"/>
          <p:cNvSpPr>
            <a:spLocks noGrp="1" noChangeArrowheads="1"/>
          </p:cNvSpPr>
          <p:nvPr>
            <p:ph type="title"/>
          </p:nvPr>
        </p:nvSpPr>
        <p:spPr>
          <a:xfrm>
            <a:off x="685800" y="0"/>
            <a:ext cx="7772400" cy="1143000"/>
          </a:xfrm>
        </p:spPr>
        <p:txBody>
          <a:bodyPr/>
          <a:lstStyle/>
          <a:p>
            <a:pPr eaLnBrk="1" hangingPunct="1"/>
            <a:r>
              <a:rPr lang="en-US"/>
              <a:t>Ambiguity resolution</a:t>
            </a:r>
          </a:p>
        </p:txBody>
      </p:sp>
      <p:sp>
        <p:nvSpPr>
          <p:cNvPr id="24582" name="Rectangle 3"/>
          <p:cNvSpPr>
            <a:spLocks noGrp="1" noChangeArrowheads="1"/>
          </p:cNvSpPr>
          <p:nvPr>
            <p:ph type="body" idx="1"/>
          </p:nvPr>
        </p:nvSpPr>
        <p:spPr>
          <a:xfrm>
            <a:off x="685800" y="1066800"/>
            <a:ext cx="7772400" cy="5105400"/>
          </a:xfrm>
        </p:spPr>
        <p:txBody>
          <a:bodyPr/>
          <a:lstStyle/>
          <a:p>
            <a:pPr eaLnBrk="1" hangingPunct="1">
              <a:lnSpc>
                <a:spcPct val="90000"/>
              </a:lnSpc>
            </a:pPr>
            <a:r>
              <a:rPr lang="en-US" sz="2400"/>
              <a:t>Algorithm is “relative-rank” approach.  Chi-squared increment of making L1 and L2 ambiguities integer values for the best choice and next best are compared.  If best has much smaller chi-squared impact, then ambiguity is fixed to integer values.</a:t>
            </a:r>
          </a:p>
          <a:p>
            <a:pPr eaLnBrk="1" hangingPunct="1">
              <a:lnSpc>
                <a:spcPct val="90000"/>
              </a:lnSpc>
            </a:pPr>
            <a:r>
              <a:rPr lang="en-US" sz="2400"/>
              <a:t>Test is on inverse-ratio of chi-squared increments (i.e., Large relative rank (RR) is good).</a:t>
            </a:r>
          </a:p>
          <a:p>
            <a:pPr eaLnBrk="1" hangingPunct="1">
              <a:lnSpc>
                <a:spcPct val="90000"/>
              </a:lnSpc>
            </a:pPr>
            <a:r>
              <a:rPr lang="en-US" sz="2400"/>
              <a:t>Chi-squared computed from:</a:t>
            </a:r>
          </a:p>
          <a:p>
            <a:pPr lvl="1" eaLnBrk="1" hangingPunct="1">
              <a:lnSpc>
                <a:spcPct val="70000"/>
              </a:lnSpc>
            </a:pPr>
            <a:r>
              <a:rPr lang="en-US" sz="2000">
                <a:ea typeface="ＭＳ Ｐゴシック" charset="-128"/>
              </a:rPr>
              <a:t>Match of LC combination to estimated value (LC)</a:t>
            </a:r>
          </a:p>
          <a:p>
            <a:pPr lvl="1" eaLnBrk="1" hangingPunct="1">
              <a:lnSpc>
                <a:spcPct val="70000"/>
              </a:lnSpc>
            </a:pPr>
            <a:r>
              <a:rPr lang="en-US" sz="2000">
                <a:ea typeface="ＭＳ Ｐゴシック" charset="-128"/>
              </a:rPr>
              <a:t>Match to MW-WL average value (WL)</a:t>
            </a:r>
          </a:p>
          <a:p>
            <a:pPr lvl="1" eaLnBrk="1" hangingPunct="1">
              <a:lnSpc>
                <a:spcPct val="70000"/>
              </a:lnSpc>
            </a:pPr>
            <a:r>
              <a:rPr lang="en-US" sz="2000">
                <a:ea typeface="ＭＳ Ｐゴシック" charset="-128"/>
              </a:rPr>
              <a:t>Closeness of ionospheric delay to zero (less weight on longer baselines) (LG)</a:t>
            </a:r>
          </a:p>
          <a:p>
            <a:pPr eaLnBrk="1" hangingPunct="1">
              <a:lnSpc>
                <a:spcPct val="90000"/>
              </a:lnSpc>
            </a:pPr>
            <a:r>
              <a:rPr lang="en-US" sz="2400"/>
              <a:t>Relative weights of LC, WL and LG  can be set.</a:t>
            </a:r>
          </a:p>
          <a:p>
            <a:pPr eaLnBrk="1" hangingPunct="1">
              <a:lnSpc>
                <a:spcPct val="90000"/>
              </a:lnSpc>
            </a:pPr>
            <a:r>
              <a:rPr lang="en-US" sz="2400"/>
              <a:t>Estimates are iterated until no more ambiguities can be resolved.</a:t>
            </a:r>
          </a:p>
        </p:txBody>
      </p:sp>
    </p:spTree>
    <p:extLst>
      <p:ext uri="{BB962C8B-B14F-4D97-AF65-F5344CB8AC3E}">
        <p14:creationId xmlns:p14="http://schemas.microsoft.com/office/powerpoint/2010/main" val="405503503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quarter" idx="10"/>
          </p:nvPr>
        </p:nvSpPr>
        <p:spPr/>
        <p:txBody>
          <a:bodyPr/>
          <a:lstStyle/>
          <a:p>
            <a:pPr>
              <a:defRPr/>
            </a:pPr>
            <a:r>
              <a:rPr lang="en-US" smtClean="0"/>
              <a:t>04/05/2012</a:t>
            </a:r>
            <a:endParaRPr lang="en-GB"/>
          </a:p>
        </p:txBody>
      </p:sp>
      <p:sp>
        <p:nvSpPr>
          <p:cNvPr id="8" name="Footer Placeholder 4"/>
          <p:cNvSpPr>
            <a:spLocks noGrp="1"/>
          </p:cNvSpPr>
          <p:nvPr>
            <p:ph type="ftr" sz="quarter" idx="11"/>
          </p:nvPr>
        </p:nvSpPr>
        <p:spPr/>
        <p:txBody>
          <a:bodyPr/>
          <a:lstStyle/>
          <a:p>
            <a:pPr>
              <a:defRPr/>
            </a:pPr>
            <a:r>
              <a:rPr lang="en-US" smtClean="0"/>
              <a:t>Track Lec 03</a:t>
            </a:r>
            <a:endParaRPr lang="en-GB"/>
          </a:p>
        </p:txBody>
      </p:sp>
      <p:sp>
        <p:nvSpPr>
          <p:cNvPr id="9" name="Slide Number Placeholder 5"/>
          <p:cNvSpPr>
            <a:spLocks noGrp="1"/>
          </p:cNvSpPr>
          <p:nvPr>
            <p:ph type="sldNum" sz="quarter" idx="12"/>
          </p:nvPr>
        </p:nvSpPr>
        <p:spPr/>
        <p:txBody>
          <a:bodyPr/>
          <a:lstStyle/>
          <a:p>
            <a:pPr>
              <a:defRPr/>
            </a:pPr>
            <a:fld id="{B8B7A953-F4F6-9242-A0B2-319826C80D3D}" type="slidenum">
              <a:rPr lang="en-GB" smtClean="0"/>
              <a:pPr>
                <a:defRPr/>
              </a:pPr>
              <a:t>7</a:t>
            </a:fld>
            <a:endParaRPr lang="en-GB"/>
          </a:p>
        </p:txBody>
      </p:sp>
      <p:sp>
        <p:nvSpPr>
          <p:cNvPr id="27656" name="Rectangle 2"/>
          <p:cNvSpPr>
            <a:spLocks noGrp="1" noChangeArrowheads="1"/>
          </p:cNvSpPr>
          <p:nvPr>
            <p:ph type="title"/>
          </p:nvPr>
        </p:nvSpPr>
        <p:spPr>
          <a:xfrm>
            <a:off x="685800" y="609600"/>
            <a:ext cx="7772400" cy="1143000"/>
          </a:xfrm>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Basic GPS phase and range equations</a:t>
            </a:r>
          </a:p>
        </p:txBody>
      </p:sp>
      <p:sp>
        <p:nvSpPr>
          <p:cNvPr id="27657" name="Rectangle 3"/>
          <p:cNvSpPr>
            <a:spLocks noGrp="1" noChangeArrowheads="1"/>
          </p:cNvSpPr>
          <p:nvPr>
            <p:ph type="body" idx="1"/>
          </p:nvPr>
        </p:nvSpPr>
        <p:spPr>
          <a:xfrm>
            <a:off x="685800" y="1981200"/>
            <a:ext cx="7772400" cy="4114800"/>
          </a:xfrm>
        </p:spPr>
        <p:txBody>
          <a:bodyPr>
            <a:spAutoFit/>
          </a:bodyPr>
          <a:lstStyle/>
          <a:p>
            <a:pPr eaLnBrk="1" hangingPunct="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Basic equations show the relationship between pseudorange and phase measurements</a:t>
            </a:r>
          </a:p>
        </p:txBody>
      </p:sp>
      <p:graphicFrame>
        <p:nvGraphicFramePr>
          <p:cNvPr id="2" name="Object 1"/>
          <p:cNvGraphicFramePr>
            <a:graphicFrameLocks noChangeAspect="1"/>
          </p:cNvGraphicFramePr>
          <p:nvPr>
            <p:extLst>
              <p:ext uri="{D42A27DB-BD31-4B8C-83A1-F6EECF244321}">
                <p14:modId xmlns:p14="http://schemas.microsoft.com/office/powerpoint/2010/main" val="1023398450"/>
              </p:ext>
            </p:extLst>
          </p:nvPr>
        </p:nvGraphicFramePr>
        <p:xfrm>
          <a:off x="939799" y="3600450"/>
          <a:ext cx="3608629" cy="2622550"/>
        </p:xfrm>
        <a:graphic>
          <a:graphicData uri="http://schemas.openxmlformats.org/presentationml/2006/ole">
            <mc:AlternateContent xmlns:mc="http://schemas.openxmlformats.org/markup-compatibility/2006">
              <mc:Choice xmlns:v="urn:schemas-microsoft-com:vml" Requires="v">
                <p:oleObj spid="_x0000_s1046" name="Equation" r:id="rId4" imgW="2184400" imgH="1587500" progId="Equation.3">
                  <p:embed/>
                </p:oleObj>
              </mc:Choice>
              <mc:Fallback>
                <p:oleObj name="Equation" r:id="rId4" imgW="2184400" imgH="1587500" progId="Equation.3">
                  <p:embed/>
                  <p:pic>
                    <p:nvPicPr>
                      <p:cNvPr id="0" name=""/>
                      <p:cNvPicPr/>
                      <p:nvPr/>
                    </p:nvPicPr>
                    <p:blipFill>
                      <a:blip r:embed="rId5"/>
                      <a:stretch>
                        <a:fillRect/>
                      </a:stretch>
                    </p:blipFill>
                    <p:spPr>
                      <a:xfrm>
                        <a:off x="939799" y="3600450"/>
                        <a:ext cx="3608629" cy="262255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4273684756"/>
              </p:ext>
            </p:extLst>
          </p:nvPr>
        </p:nvGraphicFramePr>
        <p:xfrm>
          <a:off x="5227320" y="3841750"/>
          <a:ext cx="2651760" cy="1657350"/>
        </p:xfrm>
        <a:graphic>
          <a:graphicData uri="http://schemas.openxmlformats.org/presentationml/2006/ole">
            <mc:AlternateContent xmlns:mc="http://schemas.openxmlformats.org/markup-compatibility/2006">
              <mc:Choice xmlns:v="urn:schemas-microsoft-com:vml" Requires="v">
                <p:oleObj spid="_x0000_s1047" name="Equation" r:id="rId6" imgW="1320800" imgH="825500" progId="Equation.3">
                  <p:embed/>
                </p:oleObj>
              </mc:Choice>
              <mc:Fallback>
                <p:oleObj name="Equation" r:id="rId6" imgW="1320800" imgH="825500" progId="Equation.3">
                  <p:embed/>
                  <p:pic>
                    <p:nvPicPr>
                      <p:cNvPr id="0" name=""/>
                      <p:cNvPicPr/>
                      <p:nvPr/>
                    </p:nvPicPr>
                    <p:blipFill>
                      <a:blip r:embed="rId7"/>
                      <a:stretch>
                        <a:fillRect/>
                      </a:stretch>
                    </p:blipFill>
                    <p:spPr>
                      <a:xfrm>
                        <a:off x="5227320" y="3841750"/>
                        <a:ext cx="2651760" cy="1657350"/>
                      </a:xfrm>
                      <a:prstGeom prst="rect">
                        <a:avLst/>
                      </a:prstGeom>
                    </p:spPr>
                  </p:pic>
                </p:oleObj>
              </mc:Fallback>
            </mc:AlternateContent>
          </a:graphicData>
        </a:graphic>
      </p:graphicFrame>
    </p:spTree>
    <p:extLst>
      <p:ext uri="{BB962C8B-B14F-4D97-AF65-F5344CB8AC3E}">
        <p14:creationId xmlns:p14="http://schemas.microsoft.com/office/powerpoint/2010/main" val="123873922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04/05/2012</a:t>
            </a:r>
            <a:endParaRPr lang="en-GB"/>
          </a:p>
        </p:txBody>
      </p:sp>
      <p:sp>
        <p:nvSpPr>
          <p:cNvPr id="5" name="Footer Placeholder 4"/>
          <p:cNvSpPr>
            <a:spLocks noGrp="1"/>
          </p:cNvSpPr>
          <p:nvPr>
            <p:ph type="ftr" sz="quarter" idx="11"/>
          </p:nvPr>
        </p:nvSpPr>
        <p:spPr/>
        <p:txBody>
          <a:bodyPr/>
          <a:lstStyle/>
          <a:p>
            <a:pPr>
              <a:defRPr/>
            </a:pPr>
            <a:r>
              <a:rPr lang="en-US" smtClean="0"/>
              <a:t>Track Lec 03</a:t>
            </a:r>
            <a:endParaRPr lang="en-GB"/>
          </a:p>
        </p:txBody>
      </p:sp>
      <p:sp>
        <p:nvSpPr>
          <p:cNvPr id="6" name="Slide Number Placeholder 5"/>
          <p:cNvSpPr>
            <a:spLocks noGrp="1"/>
          </p:cNvSpPr>
          <p:nvPr>
            <p:ph type="sldNum" sz="quarter" idx="12"/>
          </p:nvPr>
        </p:nvSpPr>
        <p:spPr/>
        <p:txBody>
          <a:bodyPr/>
          <a:lstStyle/>
          <a:p>
            <a:pPr>
              <a:defRPr/>
            </a:pPr>
            <a:fld id="{8FD64FE9-78F5-0F49-B10F-ED7B062D8617}" type="slidenum">
              <a:rPr lang="en-GB" smtClean="0"/>
              <a:pPr>
                <a:defRPr/>
              </a:pPr>
              <a:t>8</a:t>
            </a:fld>
            <a:endParaRPr lang="en-GB"/>
          </a:p>
        </p:txBody>
      </p:sp>
      <p:sp>
        <p:nvSpPr>
          <p:cNvPr id="29701" name="Rectangle 1"/>
          <p:cNvSpPr>
            <a:spLocks noGrp="1" noChangeArrowheads="1"/>
          </p:cNvSpPr>
          <p:nvPr>
            <p:ph type="title"/>
          </p:nvPr>
        </p:nvSpPr>
        <p:spPr>
          <a:xfrm>
            <a:off x="685800" y="457825"/>
            <a:ext cx="7772400" cy="1446550"/>
          </a:xfrm>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L1-L2 and Melbourne-</a:t>
            </a:r>
            <a:r>
              <a:rPr lang="en-GB" dirty="0" err="1" smtClean="0"/>
              <a:t>Wubbena</a:t>
            </a:r>
            <a:r>
              <a:rPr lang="en-GB" dirty="0" smtClean="0"/>
              <a:t> </a:t>
            </a:r>
            <a:r>
              <a:rPr lang="en-GB" dirty="0"/>
              <a:t>Wide Lane</a:t>
            </a:r>
          </a:p>
        </p:txBody>
      </p:sp>
      <p:sp>
        <p:nvSpPr>
          <p:cNvPr id="29702" name="Rectangle 2"/>
          <p:cNvSpPr>
            <a:spLocks noGrp="1" noChangeArrowheads="1"/>
          </p:cNvSpPr>
          <p:nvPr>
            <p:ph type="body" idx="1"/>
          </p:nvPr>
        </p:nvSpPr>
        <p:spPr>
          <a:xfrm>
            <a:off x="685800" y="1981200"/>
            <a:ext cx="7772400" cy="4194175"/>
          </a:xfrm>
        </p:spPr>
        <p:txBody>
          <a:bodyPr>
            <a:spAutoFit/>
          </a:bodyPr>
          <a:lstStyle/>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difference between L1 and L2 phase with the L2 phase scaled to the L1 wavelength is often called simply the widelane and used to detect cycle slips.  However it is effected fluctuations in the ionospheric delay which in delay is inversely proportional to frequency squared. </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lower frequency L2 has a larger contribution than the higher frequency L1</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MW-WL removes both the effects on the ionospheric delay and changes in range by using the range measurements to estimate the difference in phase between L1 and L2</a:t>
            </a:r>
          </a:p>
        </p:txBody>
      </p:sp>
    </p:spTree>
    <p:extLst>
      <p:ext uri="{BB962C8B-B14F-4D97-AF65-F5344CB8AC3E}">
        <p14:creationId xmlns:p14="http://schemas.microsoft.com/office/powerpoint/2010/main" val="18482161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1"/>
          <p:cNvSpPr>
            <a:spLocks noGrp="1" noChangeArrowheads="1"/>
          </p:cNvSpPr>
          <p:nvPr>
            <p:ph type="title"/>
          </p:nvPr>
        </p:nvSpPr>
        <p:spPr/>
        <p:txBody>
          <a:bodyPr/>
          <a:lstStyle/>
          <a:p>
            <a:r>
              <a:rPr lang="en-GB" smtClean="0"/>
              <a:t>MW-WL Characteristics</a:t>
            </a:r>
            <a:endParaRPr lang="en-GB"/>
          </a:p>
        </p:txBody>
      </p:sp>
      <p:sp>
        <p:nvSpPr>
          <p:cNvPr id="31750" name="Rectangle 2"/>
          <p:cNvSpPr>
            <a:spLocks noGrp="1" noChangeArrowheads="1"/>
          </p:cNvSpPr>
          <p:nvPr>
            <p:ph type="body" idx="1"/>
          </p:nvPr>
        </p:nvSpPr>
        <p:spPr>
          <a:xfrm>
            <a:off x="685800" y="1524000"/>
            <a:ext cx="7772400" cy="4572000"/>
          </a:xfrm>
        </p:spPr>
        <p:txBody>
          <a:bodyPr>
            <a:normAutofit fontScale="70000" lnSpcReduction="20000"/>
          </a:bodyPr>
          <a:lstStyle/>
          <a:p>
            <a:r>
              <a:rPr lang="en-GB" dirty="0" smtClean="0"/>
              <a:t>In one-way form as shown the MW-WL does not need to be an integer or constant</a:t>
            </a:r>
          </a:p>
          <a:p>
            <a:r>
              <a:rPr lang="en-GB" dirty="0" smtClean="0"/>
              <a:t>Slope in one-way is common, but notice that both satellites show the same slope.</a:t>
            </a:r>
          </a:p>
          <a:p>
            <a:r>
              <a:rPr lang="en-GB" dirty="0" smtClean="0"/>
              <a:t>If same satellite-pair difference from another station (especially when same brand receiver and antenna) are subtracted from these results then would be an integer (even at this one station, difference is close to integer)</a:t>
            </a:r>
          </a:p>
          <a:p>
            <a:r>
              <a:rPr lang="en-GB" dirty="0" smtClean="0"/>
              <a:t>The MW-WL tells you the difference between the L1 and L2 cycles.  To get the individual cycles at L1 and L2 we need another technique.</a:t>
            </a:r>
          </a:p>
          <a:p>
            <a:r>
              <a:rPr lang="en-GB" dirty="0" smtClean="0"/>
              <a:t>There is a formula that gives L1+L2 cycles but it has 10 times the noise of the range data (</a:t>
            </a:r>
            <a:r>
              <a:rPr lang="en-GB" dirty="0" err="1" smtClean="0"/>
              <a:t>f/f</a:t>
            </a:r>
            <a:r>
              <a:rPr lang="en-GB" dirty="0" smtClean="0"/>
              <a:t>) and generally is not used.</a:t>
            </a:r>
            <a:endParaRPr lang="en-GB" dirty="0"/>
          </a:p>
        </p:txBody>
      </p:sp>
      <p:sp>
        <p:nvSpPr>
          <p:cNvPr id="4" name="Date Placeholder 3"/>
          <p:cNvSpPr>
            <a:spLocks noGrp="1"/>
          </p:cNvSpPr>
          <p:nvPr>
            <p:ph type="dt" sz="quarter" idx="10"/>
          </p:nvPr>
        </p:nvSpPr>
        <p:spPr/>
        <p:txBody>
          <a:bodyPr/>
          <a:lstStyle/>
          <a:p>
            <a:r>
              <a:rPr lang="en-US" smtClean="0"/>
              <a:t>04/05/2012</a:t>
            </a:r>
            <a:endParaRPr lang="en-GB"/>
          </a:p>
        </p:txBody>
      </p:sp>
      <p:sp>
        <p:nvSpPr>
          <p:cNvPr id="5" name="Footer Placeholder 4"/>
          <p:cNvSpPr>
            <a:spLocks noGrp="1"/>
          </p:cNvSpPr>
          <p:nvPr>
            <p:ph type="ftr" sz="quarter" idx="11"/>
          </p:nvPr>
        </p:nvSpPr>
        <p:spPr/>
        <p:txBody>
          <a:bodyPr/>
          <a:lstStyle/>
          <a:p>
            <a:r>
              <a:rPr lang="en-US" smtClean="0"/>
              <a:t>Track Lec 03</a:t>
            </a:r>
            <a:endParaRPr lang="en-GB"/>
          </a:p>
        </p:txBody>
      </p:sp>
      <p:sp>
        <p:nvSpPr>
          <p:cNvPr id="6" name="Slide Number Placeholder 5"/>
          <p:cNvSpPr>
            <a:spLocks noGrp="1"/>
          </p:cNvSpPr>
          <p:nvPr>
            <p:ph type="sldNum" sz="quarter" idx="12"/>
          </p:nvPr>
        </p:nvSpPr>
        <p:spPr/>
        <p:txBody>
          <a:bodyPr/>
          <a:lstStyle/>
          <a:p>
            <a:fld id="{83231A0A-BEC9-854A-B123-64968676589F}" type="slidenum">
              <a:rPr lang="en-GB" smtClean="0"/>
              <a:pPr/>
              <a:t>9</a:t>
            </a:fld>
            <a:endParaRPr lang="en-GB"/>
          </a:p>
        </p:txBody>
      </p:sp>
    </p:spTree>
    <p:extLst>
      <p:ext uri="{BB962C8B-B14F-4D97-AF65-F5344CB8AC3E}">
        <p14:creationId xmlns:p14="http://schemas.microsoft.com/office/powerpoint/2010/main" val="112976185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6961</TotalTime>
  <Words>2470</Words>
  <Application>Microsoft Macintosh PowerPoint</Application>
  <PresentationFormat>On-screen Show (4:3)</PresentationFormat>
  <Paragraphs>211</Paragraphs>
  <Slides>22</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Equation</vt:lpstr>
      <vt:lpstr>Track Introduction and Commands Lecture 03</vt:lpstr>
      <vt:lpstr>Kinematic GPS</vt:lpstr>
      <vt:lpstr>General aspects</vt:lpstr>
      <vt:lpstr>Issues with length</vt:lpstr>
      <vt:lpstr>Track features</vt:lpstr>
      <vt:lpstr>Ambiguity resolution</vt:lpstr>
      <vt:lpstr>Basic GPS phase and range equations</vt:lpstr>
      <vt:lpstr>L1-L2 and Melbourne-Wubbena Wide Lane</vt:lpstr>
      <vt:lpstr>MW-WL Characteristics</vt:lpstr>
      <vt:lpstr>Melbourne-Wubena Wide Lane (MW-WL)</vt:lpstr>
      <vt:lpstr>Example MW-WL PRN 07 and  PRN 28)</vt:lpstr>
      <vt:lpstr>EX-WL Extra-Wide-lane</vt:lpstr>
      <vt:lpstr>Basic Inputs for track.</vt:lpstr>
      <vt:lpstr>Basic use</vt:lpstr>
      <vt:lpstr>Track command line</vt:lpstr>
      <vt:lpstr>Basic use: Things to check</vt:lpstr>
      <vt:lpstr>More advanced features</vt:lpstr>
      <vt:lpstr>Advanced features</vt:lpstr>
      <vt:lpstr>Main Tunable commands</vt:lpstr>
      <vt:lpstr>Other common commands</vt:lpstr>
      <vt:lpstr>Other common commands</vt:lpstr>
      <vt:lpstr>Next</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Series Analysis Tutorial 2</dc:title>
  <dc:creator>Thomas Herring</dc:creator>
  <cp:lastModifiedBy>Thomas Herring</cp:lastModifiedBy>
  <cp:revision>14</cp:revision>
  <dcterms:created xsi:type="dcterms:W3CDTF">2011-08-03T18:08:11Z</dcterms:created>
  <dcterms:modified xsi:type="dcterms:W3CDTF">2012-03-31T19:30:38Z</dcterms:modified>
</cp:coreProperties>
</file>