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0" d="100"/>
          <a:sy n="100" d="100"/>
        </p:scale>
        <p:origin x="-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ECA45-C97A-4844-A0CD-A17EE82F742A}" type="datetimeFigureOut">
              <a:rPr lang="en-US" smtClean="0"/>
              <a:t>3/30/12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82CB6-0B75-AF48-A674-75950A0F2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F40276-F5EE-7D4F-8811-8AF1FDC57EF5}" type="slidenum">
              <a:rPr lang="en-US"/>
              <a:pPr/>
              <a:t>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670050" y="685800"/>
            <a:ext cx="4572000" cy="3429000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P494, P496 P500 P066 P473 P472</a:t>
            </a:r>
            <a:r>
              <a:rPr lang="en-US" baseline="0" dirty="0" smtClean="0"/>
              <a:t> sequence in next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83FD-E508-9545-AD94-38880FD6779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this</a:t>
            </a:r>
            <a:r>
              <a:rPr lang="en-US" baseline="0" dirty="0" smtClean="0"/>
              <a:t> and the next site are similar distances from the epicenter but P742 is along the San Andreas.  Also point out the 220-sec arrival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83FD-E508-9545-AD94-38880FD6779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rate data from distance reference</a:t>
            </a:r>
            <a:r>
              <a:rPr lang="en-US" baseline="0" dirty="0" smtClean="0"/>
              <a:t> site (with sign flipped)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83FD-E508-9545-AD94-38880FD6779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628-A8A5-3244-B595-4C1FB2FED54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628-A8A5-3244-B595-4C1FB2FED54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628-A8A5-3244-B595-4C1FB2FED54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628-A8A5-3244-B595-4C1FB2FED54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628-A8A5-3244-B595-4C1FB2FED54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628-A8A5-3244-B595-4C1FB2FED54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628-A8A5-3244-B595-4C1FB2FED54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628-A8A5-3244-B595-4C1FB2FED54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628-A8A5-3244-B595-4C1FB2FED54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628-A8A5-3244-B595-4C1FB2FED54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C628-A8A5-3244-B595-4C1FB2FED54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6C628-A8A5-3244-B595-4C1FB2FED547}" type="datetimeFigureOut">
              <a:rPr lang="en-US" smtClean="0"/>
              <a:t>3/29/12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97B1B-8A45-BA41-B693-2A0016DA62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ah@mit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Kinematic processing with track</a:t>
            </a:r>
            <a:br>
              <a:rPr lang="en-US" dirty="0" smtClean="0"/>
            </a:br>
            <a:r>
              <a:rPr lang="en-US" dirty="0" smtClean="0"/>
              <a:t>Tutorial </a:t>
            </a:r>
            <a:r>
              <a:rPr lang="en-US" dirty="0" smtClean="0"/>
              <a:t>03 and 04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Thomas Herring</a:t>
            </a:r>
          </a:p>
          <a:p>
            <a:r>
              <a:rPr lang="en-US" dirty="0" smtClean="0">
                <a:hlinkClick r:id="rId2"/>
              </a:rPr>
              <a:t>tah@mit.edu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49412"/>
            <a:ext cx="7918450" cy="6887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P494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Lec 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B984-D87A-7442-B99B-FAD33192D9E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7620"/>
          <a:stretch>
            <a:fillRect/>
          </a:stretch>
        </p:blipFill>
        <p:spPr>
          <a:xfrm>
            <a:off x="428625" y="1098550"/>
            <a:ext cx="8293100" cy="5619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949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7918450" cy="749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P496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Lec 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B984-D87A-7442-B99B-FAD33192D9E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1319"/>
            <a:ext cx="8229600" cy="5499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14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7918450" cy="788894"/>
          </a:xfrm>
        </p:spPr>
        <p:txBody>
          <a:bodyPr/>
          <a:lstStyle/>
          <a:p>
            <a:r>
              <a:rPr lang="en-US" dirty="0" smtClean="0"/>
              <a:t>P500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Lec 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B984-D87A-7442-B99B-FAD33192D9E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8246"/>
          <a:stretch>
            <a:fillRect/>
          </a:stretch>
        </p:blipFill>
        <p:spPr>
          <a:xfrm>
            <a:off x="425450" y="1231900"/>
            <a:ext cx="8293100" cy="558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589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P066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Lec 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B984-D87A-7442-B99B-FAD33192D9E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9081"/>
          <a:stretch>
            <a:fillRect/>
          </a:stretch>
        </p:blipFill>
        <p:spPr>
          <a:xfrm>
            <a:off x="425450" y="1327150"/>
            <a:ext cx="8293100" cy="553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816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P473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Lec 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B984-D87A-7442-B99B-FAD33192D9E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8873"/>
          <a:stretch>
            <a:fillRect/>
          </a:stretch>
        </p:blipFill>
        <p:spPr>
          <a:xfrm>
            <a:off x="425450" y="1314450"/>
            <a:ext cx="8293100" cy="554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729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P742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Lec 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B984-D87A-7442-B99B-FAD33192D9E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8664"/>
          <a:stretch>
            <a:fillRect/>
          </a:stretch>
        </p:blipFill>
        <p:spPr>
          <a:xfrm>
            <a:off x="457200" y="1301750"/>
            <a:ext cx="8293100" cy="555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844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112"/>
            <a:ext cx="7918450" cy="420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Surface wave arrival at P725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258" y="646206"/>
            <a:ext cx="7380942" cy="1625600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z="1800" dirty="0" smtClean="0"/>
              <a:t>P725 is ~600 km from epicenter.  This signal common to sites is the arrival at the “reference site”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Lec 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B984-D87A-7442-B99B-FAD33192D9E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58900"/>
            <a:ext cx="8229600" cy="5499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41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There are 2 tutorial folders for this exercise.</a:t>
            </a:r>
          </a:p>
          <a:p>
            <a:pPr lvl="1"/>
            <a:r>
              <a:rPr lang="en-US" dirty="0" err="1" smtClean="0"/>
              <a:t>BajaEQ</a:t>
            </a:r>
            <a:r>
              <a:rPr lang="en-US" dirty="0" smtClean="0"/>
              <a:t> 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This set of data contains 5 Hz GPS data at the time of the El Major </a:t>
            </a:r>
            <a:r>
              <a:rPr lang="en-US" dirty="0" err="1" smtClean="0"/>
              <a:t>Cucapah</a:t>
            </a:r>
            <a:r>
              <a:rPr lang="en-US" dirty="0" smtClean="0"/>
              <a:t>  earthquake in April 2010.</a:t>
            </a:r>
          </a:p>
          <a:p>
            <a:pPr lvl="2"/>
            <a:r>
              <a:rPr lang="en-US" dirty="0" smtClean="0"/>
              <a:t>We demonstrate long baseline processing with these data and methods of using time-dependent process noise to improve ambiguity resolution on long baselines.   </a:t>
            </a:r>
          </a:p>
          <a:p>
            <a:pPr lvl="2"/>
            <a:r>
              <a:rPr lang="en-US" dirty="0" smtClean="0"/>
              <a:t>Start with the </a:t>
            </a:r>
            <a:r>
              <a:rPr lang="en-US" dirty="0" err="1" smtClean="0"/>
              <a:t>track_shrt.cmd</a:t>
            </a:r>
            <a:r>
              <a:rPr lang="en-US" dirty="0" smtClean="0"/>
              <a:t> file in </a:t>
            </a:r>
            <a:r>
              <a:rPr lang="en-US" dirty="0" err="1" smtClean="0"/>
              <a:t>std</a:t>
            </a:r>
            <a:r>
              <a:rPr lang="en-US" smtClean="0"/>
              <a:t> folder. </a:t>
            </a:r>
            <a:endParaRPr lang="en-US" dirty="0" smtClean="0"/>
          </a:p>
          <a:p>
            <a:pPr lvl="1"/>
            <a:r>
              <a:rPr lang="en-US" dirty="0" err="1" smtClean="0"/>
              <a:t>kineMIT</a:t>
            </a:r>
            <a:endParaRPr lang="en-US" dirty="0" smtClean="0"/>
          </a:p>
          <a:p>
            <a:pPr lvl="2"/>
            <a:r>
              <a:rPr lang="en-US" dirty="0"/>
              <a:t> </a:t>
            </a:r>
            <a:r>
              <a:rPr lang="en-US" dirty="0" smtClean="0"/>
              <a:t>This data set is a kinematic experiment carried out at MIT and when displayed in Google Earth it becomes clear what was being measured.</a:t>
            </a:r>
          </a:p>
          <a:p>
            <a:pPr lvl="2"/>
            <a:r>
              <a:rPr lang="en-US" dirty="0" smtClean="0"/>
              <a:t>We can process this data has a short baseline and has a long baseline using Algonquin Park in Canada has the reference station.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04/05/2012</a:t>
            </a:r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Lec 03</a:t>
            </a:r>
            <a:endParaRPr lang="en-US">
              <a:latin typeface="Time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1373-F269-E940-9221-7BA805B0C1E3}" type="slidenum">
              <a:rPr lang="en-US"/>
              <a:pPr/>
              <a:t>3</a:t>
            </a:fld>
            <a:endParaRPr lang="en-US">
              <a:latin typeface="Times" charset="0"/>
            </a:endParaRP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results</a:t>
            </a:r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Examine the </a:t>
            </a:r>
            <a:r>
              <a:rPr lang="en-US" dirty="0" smtClean="0"/>
              <a:t>short/long </a:t>
            </a:r>
            <a:r>
              <a:rPr lang="en-US" dirty="0" smtClean="0"/>
              <a:t>baseline MIT results: Look at this example in more detail later</a:t>
            </a:r>
          </a:p>
          <a:p>
            <a:pPr eaLnBrk="1" hangingPunct="1">
              <a:lnSpc>
                <a:spcPct val="90000"/>
              </a:lnSpc>
            </a:pPr>
            <a:r>
              <a:rPr lang="en-US" kern="1200" dirty="0" smtClean="0"/>
              <a:t>April 4, 2010 El-Mayor </a:t>
            </a:r>
            <a:r>
              <a:rPr lang="en-US" kern="1200" dirty="0" err="1" smtClean="0"/>
              <a:t>Cucapah</a:t>
            </a:r>
            <a:r>
              <a:rPr lang="en-US" kern="1200" dirty="0" smtClean="0"/>
              <a:t> earthquake in Baja California: 5-Hz results.  Look later at long baseline processing for these sites.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00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469900"/>
            <a:ext cx="8661400" cy="5918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04/05/2012</a:t>
            </a:r>
            <a:endParaRPr lang="en-US">
              <a:latin typeface="Time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Lec 03</a:t>
            </a:r>
            <a:endParaRPr lang="en-US">
              <a:latin typeface="Time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ADA5-BA49-9846-929F-3D033D4B3D1A}" type="slidenum">
              <a:rPr lang="en-US" smtClean="0"/>
              <a:pPr/>
              <a:t>4</a:t>
            </a:fld>
            <a:endParaRPr lang="en-US"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56388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MIT </a:t>
            </a:r>
            <a:r>
              <a:rPr lang="en-US" sz="3200" dirty="0" smtClean="0">
                <a:solidFill>
                  <a:srgbClr val="FF0000"/>
                </a:solidFill>
              </a:rPr>
              <a:t>long baseline </a:t>
            </a:r>
            <a:r>
              <a:rPr lang="en-US" sz="3200" dirty="0" smtClean="0">
                <a:solidFill>
                  <a:srgbClr val="FF0000"/>
                </a:solidFill>
              </a:rPr>
              <a:t>Example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105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Analysis with LC data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type: Base 685 km away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553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track run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417638"/>
            <a:ext cx="6477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7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0242" y="203200"/>
            <a:ext cx="2283758" cy="12827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Coseismic offsets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0242" y="1485900"/>
            <a:ext cx="2283758" cy="46402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en-US" dirty="0" smtClean="0"/>
              <a:t>Offsets based on 2-days before and after earthquake.</a:t>
            </a:r>
          </a:p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en-US" dirty="0" smtClean="0"/>
              <a:t>Two days used is reduce leakage of postseismic motions.</a:t>
            </a:r>
          </a:p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en-US" dirty="0" smtClean="0"/>
              <a:t>Red Star is epicenter; blue circle is 60 km (15-20 seconds surface wave speed)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Lec 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B984-D87A-7442-B99B-FAD33192D9E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4248" t="25253" r="7843" b="9091"/>
          <a:stretch>
            <a:fillRect/>
          </a:stretch>
        </p:blipFill>
        <p:spPr>
          <a:xfrm>
            <a:off x="0" y="203200"/>
            <a:ext cx="68326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8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200" y="582706"/>
            <a:ext cx="1858962" cy="16270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Zoom around border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2209800"/>
            <a:ext cx="2112962" cy="40814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Sites near the epicenter.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Blue circle is 60 km radius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Displacements</a:t>
            </a:r>
            <a:br>
              <a:rPr lang="en-US" dirty="0" smtClean="0"/>
            </a:br>
            <a:r>
              <a:rPr lang="en-US" dirty="0" smtClean="0"/>
              <a:t>P494 200 mm</a:t>
            </a:r>
            <a:br>
              <a:rPr lang="en-US" dirty="0" smtClean="0"/>
            </a:br>
            <a:r>
              <a:rPr lang="en-US" dirty="0" smtClean="0"/>
              <a:t>P496 182 mm</a:t>
            </a:r>
            <a:br>
              <a:rPr lang="en-US" dirty="0" smtClean="0"/>
            </a:br>
            <a:r>
              <a:rPr lang="en-US" dirty="0" smtClean="0"/>
              <a:t>P497   97 mm</a:t>
            </a:r>
            <a:br>
              <a:rPr lang="en-US" dirty="0" smtClean="0"/>
            </a:b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P491     9 mm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Lec 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B984-D87A-7442-B99B-FAD33192D9E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t="25000" r="7843" b="8586"/>
          <a:stretch>
            <a:fillRect/>
          </a:stretch>
        </p:blipFill>
        <p:spPr>
          <a:xfrm>
            <a:off x="25400" y="177800"/>
            <a:ext cx="71628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5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582706"/>
            <a:ext cx="2362200" cy="1220694"/>
          </a:xfrm>
        </p:spPr>
        <p:txBody>
          <a:bodyPr>
            <a:noAutofit/>
          </a:bodyPr>
          <a:lstStyle/>
          <a:p>
            <a:r>
              <a:rPr lang="en-US" sz="3200" dirty="0" smtClean="0"/>
              <a:t>High-rate GPS site download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4800" y="2324100"/>
            <a:ext cx="2311400" cy="38020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High rate data from these sites downloaded after event.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Most sites are 5-Hz; more distant sites are 1-Hz.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Lec 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B984-D87A-7442-B99B-FAD33192D9E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4902" t="29545" r="7843" b="10101"/>
          <a:stretch>
            <a:fillRect/>
          </a:stretch>
        </p:blipFill>
        <p:spPr>
          <a:xfrm>
            <a:off x="0" y="393700"/>
            <a:ext cx="6781800" cy="607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3429000"/>
            <a:ext cx="3997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Reference site for high rate positioning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1511300" y="3767554"/>
            <a:ext cx="546100" cy="359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76400" y="1803400"/>
            <a:ext cx="215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1Hz reference site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36329" y="2097048"/>
            <a:ext cx="443571" cy="151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56200" y="5486400"/>
            <a:ext cx="10541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1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582706"/>
            <a:ext cx="1981200" cy="146199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Sites in coseismic region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0" y="2235200"/>
            <a:ext cx="1981200" cy="38909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en-US" dirty="0" smtClean="0"/>
              <a:t>Sites shown have 5-Hz data for 3-days before and after the earthquake</a:t>
            </a:r>
          </a:p>
          <a:p>
            <a:pPr>
              <a:spcBef>
                <a:spcPts val="0"/>
              </a:spcBef>
              <a:buClr>
                <a:schemeClr val="accent2"/>
              </a:buClr>
            </a:pPr>
            <a:r>
              <a:rPr lang="en-US" dirty="0" smtClean="0"/>
              <a:t>Examine sequence of sites along US/Mexico border and North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Track Lec 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B984-D87A-7442-B99B-FAD33192D9E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2941" t="25758" r="7843" b="10101"/>
          <a:stretch>
            <a:fillRect/>
          </a:stretch>
        </p:blipFill>
        <p:spPr>
          <a:xfrm>
            <a:off x="0" y="406400"/>
            <a:ext cx="6934200" cy="645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48300" y="5719763"/>
            <a:ext cx="863600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3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7039</TotalTime>
  <Words>527</Words>
  <Application>Microsoft Macintosh PowerPoint</Application>
  <PresentationFormat>On-screen Show (4:3)</PresentationFormat>
  <Paragraphs>88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Kinematic processing with track Tutorial 03 and 04</vt:lpstr>
      <vt:lpstr>Tutorial</vt:lpstr>
      <vt:lpstr>Some results</vt:lpstr>
      <vt:lpstr>MIT long baseline Example</vt:lpstr>
      <vt:lpstr>MIT track run</vt:lpstr>
      <vt:lpstr>Coseismic offsets</vt:lpstr>
      <vt:lpstr>Zoom around border</vt:lpstr>
      <vt:lpstr>High-rate GPS site download</vt:lpstr>
      <vt:lpstr>Sites in coseismic region</vt:lpstr>
      <vt:lpstr>P494</vt:lpstr>
      <vt:lpstr>P496</vt:lpstr>
      <vt:lpstr>P500</vt:lpstr>
      <vt:lpstr>P066</vt:lpstr>
      <vt:lpstr>P473</vt:lpstr>
      <vt:lpstr>P742</vt:lpstr>
      <vt:lpstr>Surface wave arrival at P725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Series Analysis Tutorial 2</dc:title>
  <dc:creator>Thomas Herring</dc:creator>
  <cp:lastModifiedBy>Thomas Herring</cp:lastModifiedBy>
  <cp:revision>13</cp:revision>
  <dcterms:created xsi:type="dcterms:W3CDTF">2011-08-03T18:08:11Z</dcterms:created>
  <dcterms:modified xsi:type="dcterms:W3CDTF">2012-03-31T19:31:34Z</dcterms:modified>
</cp:coreProperties>
</file>